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6" r:id="rId3"/>
    <p:sldId id="293" r:id="rId4"/>
    <p:sldId id="294" r:id="rId5"/>
    <p:sldId id="295" r:id="rId6"/>
    <p:sldId id="296" r:id="rId7"/>
    <p:sldId id="297" r:id="rId8"/>
    <p:sldId id="298" r:id="rId9"/>
    <p:sldId id="287" r:id="rId10"/>
    <p:sldId id="292" r:id="rId11"/>
    <p:sldId id="308" r:id="rId12"/>
    <p:sldId id="310" r:id="rId13"/>
    <p:sldId id="311" r:id="rId14"/>
    <p:sldId id="299" r:id="rId15"/>
    <p:sldId id="291" r:id="rId16"/>
    <p:sldId id="304" r:id="rId17"/>
    <p:sldId id="290" r:id="rId18"/>
    <p:sldId id="289" r:id="rId19"/>
    <p:sldId id="303" r:id="rId20"/>
    <p:sldId id="302" r:id="rId21"/>
    <p:sldId id="301" r:id="rId22"/>
    <p:sldId id="300" r:id="rId23"/>
    <p:sldId id="288" r:id="rId24"/>
    <p:sldId id="286" r:id="rId25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07" autoAdjust="0"/>
  </p:normalViewPr>
  <p:slideViewPr>
    <p:cSldViewPr snapToGrid="0">
      <p:cViewPr varScale="1">
        <p:scale>
          <a:sx n="63" d="100"/>
          <a:sy n="63" d="100"/>
        </p:scale>
        <p:origin x="5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98B1C-0BA1-4E09-BB43-F6FA9205DC44}" type="datetimeFigureOut">
              <a:rPr lang="ca-ES" smtClean="0"/>
              <a:t>21/2/2020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C2857-343B-4531-BE95-70F4DBB1433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50341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2E786-01D7-4C01-9713-FCA62E723584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D42AB-BFFF-41B2-90F9-2BFEB769A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8723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ES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E071BA-EEE1-4200-BF40-9F11CA25D947}" type="slidenum">
              <a:rPr lang="es-ES_tradnl" altLang="es-E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s-ES_tradnl" altLang="es-ES" smtClean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5217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ES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E071BA-EEE1-4200-BF40-9F11CA25D947}" type="slidenum">
              <a:rPr lang="es-ES_tradnl" altLang="es-E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s-ES_tradnl" altLang="es-ES" smtClean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939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ES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E071BA-EEE1-4200-BF40-9F11CA25D947}" type="slidenum">
              <a:rPr lang="es-ES_tradnl" altLang="es-E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s-ES_tradnl" altLang="es-ES" smtClean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1452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ES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E071BA-EEE1-4200-BF40-9F11CA25D947}" type="slidenum">
              <a:rPr lang="es-ES_tradnl" altLang="es-E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s-ES_tradnl" altLang="es-ES" smtClean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489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ES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E071BA-EEE1-4200-BF40-9F11CA25D947}" type="slidenum">
              <a:rPr lang="es-ES_tradnl" altLang="es-E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s-ES_tradnl" altLang="es-ES" smtClean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4260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ES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E071BA-EEE1-4200-BF40-9F11CA25D947}" type="slidenum">
              <a:rPr lang="es-ES_tradnl" altLang="es-E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s-ES_tradnl" altLang="es-ES" smtClean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4881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ES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E071BA-EEE1-4200-BF40-9F11CA25D947}" type="slidenum">
              <a:rPr lang="es-ES_tradnl" altLang="es-E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s-ES_tradnl" altLang="es-ES" smtClean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1779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ES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E071BA-EEE1-4200-BF40-9F11CA25D947}" type="slidenum">
              <a:rPr lang="es-ES_tradnl" altLang="es-E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s-ES_tradnl" altLang="es-ES" smtClean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283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ES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E071BA-EEE1-4200-BF40-9F11CA25D947}" type="slidenum">
              <a:rPr lang="es-ES_tradnl" altLang="es-E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s-ES_tradnl" altLang="es-ES" smtClean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6452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ES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E071BA-EEE1-4200-BF40-9F11CA25D947}" type="slidenum">
              <a:rPr lang="es-ES_tradnl" altLang="es-E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s-ES_tradnl" altLang="es-ES" smtClean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5578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ES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E071BA-EEE1-4200-BF40-9F11CA25D947}" type="slidenum">
              <a:rPr lang="es-ES_tradnl" altLang="es-E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s-ES_tradnl" altLang="es-ES" smtClean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998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ES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E071BA-EEE1-4200-BF40-9F11CA25D947}" type="slidenum">
              <a:rPr lang="es-ES_tradnl" altLang="es-E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s-ES_tradnl" altLang="es-ES" smtClean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4801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ES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E071BA-EEE1-4200-BF40-9F11CA25D947}" type="slidenum">
              <a:rPr lang="es-ES_tradnl" altLang="es-E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s-ES_tradnl" altLang="es-ES" smtClean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9668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ES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E071BA-EEE1-4200-BF40-9F11CA25D947}" type="slidenum">
              <a:rPr lang="es-ES_tradnl" altLang="es-E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s-ES_tradnl" altLang="es-ES" smtClean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0630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ES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E071BA-EEE1-4200-BF40-9F11CA25D947}" type="slidenum">
              <a:rPr lang="es-ES_tradnl" altLang="es-E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s-ES_tradnl" altLang="es-ES" smtClean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361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ES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E071BA-EEE1-4200-BF40-9F11CA25D947}" type="slidenum">
              <a:rPr lang="es-ES_tradnl" altLang="es-E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es-ES_tradnl" altLang="es-ES" smtClean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025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ES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E071BA-EEE1-4200-BF40-9F11CA25D947}" type="slidenum">
              <a:rPr lang="es-ES_tradnl" altLang="es-E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5</a:t>
            </a:fld>
            <a:endParaRPr lang="es-ES_tradnl" altLang="es-ES" smtClean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555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ES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E071BA-EEE1-4200-BF40-9F11CA25D947}" type="slidenum">
              <a:rPr lang="es-ES_tradnl" altLang="es-E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6</a:t>
            </a:fld>
            <a:endParaRPr lang="es-ES_tradnl" altLang="es-ES" smtClean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999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ES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E071BA-EEE1-4200-BF40-9F11CA25D947}" type="slidenum">
              <a:rPr lang="es-ES_tradnl" altLang="es-E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7</a:t>
            </a:fld>
            <a:endParaRPr lang="es-ES_tradnl" altLang="es-ES" smtClean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432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ES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E071BA-EEE1-4200-BF40-9F11CA25D947}" type="slidenum">
              <a:rPr lang="es-ES_tradnl" altLang="es-E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8</a:t>
            </a:fld>
            <a:endParaRPr lang="es-ES_tradnl" altLang="es-ES" smtClean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85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ES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E071BA-EEE1-4200-BF40-9F11CA25D947}" type="slidenum">
              <a:rPr lang="es-ES_tradnl" altLang="es-E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9</a:t>
            </a:fld>
            <a:endParaRPr lang="es-ES_tradnl" altLang="es-ES" smtClean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402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ES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E071BA-EEE1-4200-BF40-9F11CA25D947}" type="slidenum">
              <a:rPr lang="es-ES_tradnl" altLang="es-E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s-ES_tradnl" altLang="es-ES" smtClean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780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2/21/2020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2/21/2020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estades.graufarmacia@ub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b.edu/grad/plae/AccesInformePDInfes?curs=2018&amp;assig=362282&amp;ens=TG1051&amp;recurs=pladocent&amp;n2=1&amp;idioma=CAT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estades.graufarmacia@ub.ed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.edu/feinaub/docs/normativa_practiques_2012.pd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.edu/feinaub/docs/normativa_practiques_2012.pd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mailto:estades.graufarmacia@ub.edu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estades.graufarmacia@ub.edu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mailto:marianmarch@ub.edu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oe/dias/2017/02/06/pdfs/BOE-A-2017-1200.pdf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www.ub.edu/farmaciapractica/content/plan-docente-del-tutor" TargetMode="External"/><Relationship Id="rId7" Type="http://schemas.openxmlformats.org/officeDocument/2006/relationships/hyperlink" Target="https://www.boe.es/boe/dias/2017/02/06/pdfs/BOE-A-2017-1200.pdf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b.edu/grad/plae/AccesInformePDInfes?curs=2018&amp;assig=362282&amp;ens=TG1051&amp;recurs=pladocent&amp;n2=1&amp;idioma=CAT" TargetMode="External"/><Relationship Id="rId5" Type="http://schemas.openxmlformats.org/officeDocument/2006/relationships/hyperlink" Target="http://www.ub.edu/feinaub/docs/normativa_practiques_2012.pdf" TargetMode="External"/><Relationship Id="rId4" Type="http://schemas.openxmlformats.org/officeDocument/2006/relationships/hyperlink" Target="https://www.ub.edu/portal/web/farmacia/graus/-/ensenyament/detallEnsenyament/483731/25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marianmarch@ub.edu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mailto:estades.graufarmacia@ub.edu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86933" y="2091263"/>
            <a:ext cx="9499600" cy="2108993"/>
          </a:xfrm>
        </p:spPr>
        <p:txBody>
          <a:bodyPr/>
          <a:lstStyle/>
          <a:p>
            <a:r>
              <a:rPr lang="ca-ES" sz="3600" b="1" dirty="0">
                <a:solidFill>
                  <a:srgbClr val="002060"/>
                </a:solidFill>
              </a:rPr>
              <a:t>ASPECTES ADMINISTRATIUS  D’INTERÈS PEL TUTOR DEL CENTRE </a:t>
            </a:r>
            <a:r>
              <a:rPr lang="ca-ES" sz="3600" b="1" dirty="0" smtClean="0">
                <a:solidFill>
                  <a:srgbClr val="002060"/>
                </a:solidFill>
              </a:rPr>
              <a:t>RECEPTOR: </a:t>
            </a:r>
            <a:endParaRPr lang="es-ES" sz="3600" b="1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59446" y="3897189"/>
            <a:ext cx="9070848" cy="1608667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estades.graufarmacia@ub.edu</a:t>
            </a:r>
            <a:endParaRPr lang="es-ES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ca-ES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a-ES" sz="2000" b="1" dirty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ca-ES" sz="2000" b="1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ca-ES" sz="2000" b="1" dirty="0">
                <a:solidFill>
                  <a:schemeClr val="tx2">
                    <a:lumMod val="75000"/>
                  </a:schemeClr>
                </a:solidFill>
              </a:rPr>
              <a:t>Jornada de Desenvolupament de Competències </a:t>
            </a:r>
            <a:r>
              <a:rPr lang="ca-ES" sz="2000" b="1" dirty="0" smtClean="0">
                <a:solidFill>
                  <a:schemeClr val="tx2">
                    <a:lumMod val="75000"/>
                  </a:schemeClr>
                </a:solidFill>
              </a:rPr>
              <a:t>pels Tutors </a:t>
            </a:r>
            <a:r>
              <a:rPr lang="ca-ES" sz="2000" b="1" dirty="0">
                <a:solidFill>
                  <a:schemeClr val="tx2">
                    <a:lumMod val="75000"/>
                  </a:schemeClr>
                </a:solidFill>
              </a:rPr>
              <a:t>d’Estades en Pràctiques Tutelades</a:t>
            </a:r>
            <a:endParaRPr lang="es-ES" sz="2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a-ES" sz="2000" b="1" dirty="0" smtClean="0">
                <a:solidFill>
                  <a:schemeClr val="tx2">
                    <a:lumMod val="75000"/>
                  </a:schemeClr>
                </a:solidFill>
              </a:rPr>
              <a:t>Barcelona 14 de gener 2020</a:t>
            </a:r>
          </a:p>
          <a:p>
            <a:endParaRPr lang="es-ES" sz="1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s-ES" sz="1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Imagen 1" descr="https://www.ub.edu/portal/documents/34829/471327/Logo+UB/fc4e2759-7526-439c-9e5c-0af5480aa155?t=14567482692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646" y="1740138"/>
            <a:ext cx="965594" cy="70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478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title"/>
          </p:nvPr>
        </p:nvSpPr>
        <p:spPr>
          <a:xfrm>
            <a:off x="982037" y="170342"/>
            <a:ext cx="10364451" cy="1596177"/>
          </a:xfrm>
        </p:spPr>
        <p:txBody>
          <a:bodyPr>
            <a:normAutofit fontScale="90000"/>
          </a:bodyPr>
          <a:lstStyle/>
          <a:p>
            <a:pPr algn="ctr"/>
            <a:r>
              <a:rPr lang="ca-ES" altLang="es-ES" b="1" dirty="0" smtClean="0">
                <a:solidFill>
                  <a:schemeClr val="tx2"/>
                </a:solidFill>
              </a:rPr>
              <a:t/>
            </a:r>
            <a:br>
              <a:rPr lang="ca-ES" altLang="es-ES" b="1" dirty="0" smtClean="0">
                <a:solidFill>
                  <a:schemeClr val="tx2"/>
                </a:solidFill>
              </a:rPr>
            </a:br>
            <a:r>
              <a:rPr lang="ca-ES" altLang="es-ES" b="1" dirty="0" smtClean="0">
                <a:solidFill>
                  <a:schemeClr val="tx2"/>
                </a:solidFill>
              </a:rPr>
              <a:t>PERÍODE DE PRÀCTIQUES </a:t>
            </a:r>
            <a:br>
              <a:rPr lang="ca-ES" altLang="es-ES" b="1" dirty="0" smtClean="0">
                <a:solidFill>
                  <a:schemeClr val="tx2"/>
                </a:solidFill>
              </a:rPr>
            </a:br>
            <a:endParaRPr lang="ca-ES" altLang="es-ES" dirty="0" smtClean="0"/>
          </a:p>
        </p:txBody>
      </p:sp>
      <p:sp>
        <p:nvSpPr>
          <p:cNvPr id="727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0804" y="1651000"/>
            <a:ext cx="11254796" cy="487521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a-ES" altLang="es-ES" sz="3200" b="1" dirty="0" smtClean="0">
                <a:solidFill>
                  <a:srgbClr val="002060"/>
                </a:solidFill>
              </a:rPr>
              <a:t>Torn B</a:t>
            </a:r>
            <a:r>
              <a:rPr lang="ca-ES" altLang="es-ES" sz="3200" dirty="0" smtClean="0">
                <a:solidFill>
                  <a:srgbClr val="002060"/>
                </a:solidFill>
              </a:rPr>
              <a:t>. </a:t>
            </a:r>
            <a:r>
              <a:rPr lang="ca-ES" altLang="es-ES" sz="3200" u="sng" dirty="0" smtClean="0">
                <a:solidFill>
                  <a:srgbClr val="002060"/>
                </a:solidFill>
              </a:rPr>
              <a:t>Temps complet, 7h/dia o 35h/setmana :</a:t>
            </a:r>
          </a:p>
          <a:p>
            <a:pPr lvl="1">
              <a:spcAft>
                <a:spcPts val="1200"/>
              </a:spcAft>
            </a:pPr>
            <a:r>
              <a:rPr lang="ca-ES" altLang="es-ES" sz="3000" dirty="0" smtClean="0">
                <a:solidFill>
                  <a:srgbClr val="002060"/>
                </a:solidFill>
              </a:rPr>
              <a:t>Del  17 de gener al 17 de juliol de 2020</a:t>
            </a:r>
          </a:p>
          <a:p>
            <a:pPr lvl="1">
              <a:spcAft>
                <a:spcPts val="1200"/>
              </a:spcAft>
            </a:pPr>
            <a:r>
              <a:rPr lang="ca-ES" altLang="es-ES" sz="3000" dirty="0" smtClean="0">
                <a:solidFill>
                  <a:srgbClr val="002060"/>
                </a:solidFill>
              </a:rPr>
              <a:t>Del  27 de gener al 27 de juliol de 2020</a:t>
            </a:r>
          </a:p>
          <a:p>
            <a:pPr lvl="1">
              <a:spcAft>
                <a:spcPts val="1200"/>
              </a:spcAft>
            </a:pPr>
            <a:r>
              <a:rPr lang="ca-ES" altLang="es-ES" sz="3000" dirty="0" smtClean="0">
                <a:solidFill>
                  <a:srgbClr val="002060"/>
                </a:solidFill>
              </a:rPr>
              <a:t>Del 12 de febrer al 12 de setembre de 2020</a:t>
            </a:r>
          </a:p>
          <a:p>
            <a:pPr>
              <a:spcAft>
                <a:spcPts val="1200"/>
              </a:spcAft>
            </a:pPr>
            <a:r>
              <a:rPr lang="ca-ES" altLang="es-ES" sz="3200" b="1" dirty="0" smtClean="0">
                <a:solidFill>
                  <a:srgbClr val="002060"/>
                </a:solidFill>
              </a:rPr>
              <a:t>Torn Prova Pilot</a:t>
            </a:r>
            <a:r>
              <a:rPr lang="ca-ES" altLang="es-ES" sz="3200" dirty="0" smtClean="0">
                <a:solidFill>
                  <a:srgbClr val="002060"/>
                </a:solidFill>
              </a:rPr>
              <a:t>: </a:t>
            </a:r>
            <a:r>
              <a:rPr lang="ca-ES" altLang="es-ES" sz="3200" u="sng" dirty="0" smtClean="0">
                <a:solidFill>
                  <a:srgbClr val="002060"/>
                </a:solidFill>
              </a:rPr>
              <a:t>Temps complet, 7h/dia o 35h/setmana</a:t>
            </a:r>
          </a:p>
          <a:p>
            <a:pPr lvl="1">
              <a:spcAft>
                <a:spcPts val="1200"/>
              </a:spcAft>
            </a:pPr>
            <a:r>
              <a:rPr lang="ca-ES" altLang="es-ES" sz="3000" dirty="0" smtClean="0">
                <a:solidFill>
                  <a:srgbClr val="002060"/>
                </a:solidFill>
              </a:rPr>
              <a:t>Del 17 de gener al 17 d’abril de 2020 </a:t>
            </a:r>
          </a:p>
          <a:p>
            <a:pPr>
              <a:spcAft>
                <a:spcPts val="1200"/>
              </a:spcAft>
            </a:pPr>
            <a:endParaRPr lang="ca-ES" altLang="es-ES" sz="3200" dirty="0" smtClean="0">
              <a:solidFill>
                <a:srgbClr val="002060"/>
              </a:solidFill>
            </a:endParaRPr>
          </a:p>
          <a:p>
            <a:pPr>
              <a:spcAft>
                <a:spcPts val="1200"/>
              </a:spcAft>
            </a:pPr>
            <a:endParaRPr lang="es-ES" altLang="es-ES" sz="8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</p:txBody>
      </p:sp>
      <p:pic>
        <p:nvPicPr>
          <p:cNvPr id="72711" name="Imagen 1" descr="https://www.ub.edu/portal/documents/34829/471327/Logo+UB/fc4e2759-7526-439c-9e5c-0af5480aa155?t=14567482692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04" y="473130"/>
            <a:ext cx="13620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0845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title"/>
          </p:nvPr>
        </p:nvSpPr>
        <p:spPr>
          <a:xfrm>
            <a:off x="982037" y="170342"/>
            <a:ext cx="10080915" cy="1078909"/>
          </a:xfrm>
        </p:spPr>
        <p:txBody>
          <a:bodyPr>
            <a:normAutofit fontScale="90000"/>
          </a:bodyPr>
          <a:lstStyle/>
          <a:p>
            <a:pPr algn="ctr"/>
            <a:r>
              <a:rPr lang="ca-ES" altLang="es-ES" b="1" dirty="0" smtClean="0">
                <a:solidFill>
                  <a:schemeClr val="tx2"/>
                </a:solidFill>
              </a:rPr>
              <a:t/>
            </a:r>
            <a:br>
              <a:rPr lang="ca-ES" altLang="es-ES" b="1" dirty="0" smtClean="0">
                <a:solidFill>
                  <a:schemeClr val="tx2"/>
                </a:solidFill>
              </a:rPr>
            </a:br>
            <a:r>
              <a:rPr lang="ca-ES" altLang="es-ES" b="1" dirty="0">
                <a:solidFill>
                  <a:schemeClr val="tx2"/>
                </a:solidFill>
              </a:rPr>
              <a:t>DIES FESTIUS NACIONALS</a:t>
            </a:r>
            <a:r>
              <a:rPr lang="ca-ES" altLang="es-ES" b="1" dirty="0" smtClean="0">
                <a:solidFill>
                  <a:schemeClr val="tx2"/>
                </a:solidFill>
              </a:rPr>
              <a:t>:</a:t>
            </a:r>
            <a:endParaRPr lang="ca-ES" altLang="es-ES" dirty="0" smtClean="0"/>
          </a:p>
        </p:txBody>
      </p:sp>
      <p:pic>
        <p:nvPicPr>
          <p:cNvPr id="72711" name="Imagen 1" descr="https://www.ub.edu/portal/documents/34829/471327/Logo+UB/fc4e2759-7526-439c-9e5c-0af5480aa155?t=14567482692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04" y="473130"/>
            <a:ext cx="13620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2757671" y="1463730"/>
            <a:ext cx="8233601" cy="375812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ca-ES" altLang="es-ES" sz="2800" b="1" u="sng" dirty="0" smtClean="0">
                <a:solidFill>
                  <a:srgbClr val="002060"/>
                </a:solidFill>
              </a:rPr>
              <a:t>ANY 2020</a:t>
            </a:r>
          </a:p>
          <a:p>
            <a:pPr>
              <a:buNone/>
            </a:pPr>
            <a:r>
              <a:rPr lang="ca-ES" altLang="es-ES" sz="2800" dirty="0" smtClean="0">
                <a:solidFill>
                  <a:srgbClr val="002060"/>
                </a:solidFill>
              </a:rPr>
              <a:t>10 </a:t>
            </a:r>
            <a:r>
              <a:rPr lang="ca-ES" altLang="es-ES" sz="2800" dirty="0">
                <a:solidFill>
                  <a:srgbClr val="002060"/>
                </a:solidFill>
              </a:rPr>
              <a:t>abril: Divendres Sant</a:t>
            </a:r>
          </a:p>
          <a:p>
            <a:pPr>
              <a:buNone/>
            </a:pPr>
            <a:r>
              <a:rPr lang="ca-ES" altLang="es-ES" sz="2800" dirty="0" smtClean="0">
                <a:solidFill>
                  <a:srgbClr val="002060"/>
                </a:solidFill>
              </a:rPr>
              <a:t>13 </a:t>
            </a:r>
            <a:r>
              <a:rPr lang="ca-ES" altLang="es-ES" sz="2800" dirty="0">
                <a:solidFill>
                  <a:srgbClr val="002060"/>
                </a:solidFill>
              </a:rPr>
              <a:t>abril: Dilluns de Pasqua</a:t>
            </a:r>
          </a:p>
          <a:p>
            <a:pPr>
              <a:buNone/>
            </a:pPr>
            <a:r>
              <a:rPr lang="ca-ES" altLang="es-ES" sz="2800" dirty="0">
                <a:solidFill>
                  <a:srgbClr val="002060"/>
                </a:solidFill>
              </a:rPr>
              <a:t>1 maig: Festa del </a:t>
            </a:r>
            <a:r>
              <a:rPr lang="ca-ES" altLang="es-ES" sz="2800" dirty="0" smtClean="0">
                <a:solidFill>
                  <a:srgbClr val="002060"/>
                </a:solidFill>
              </a:rPr>
              <a:t>Treball</a:t>
            </a:r>
          </a:p>
          <a:p>
            <a:pPr>
              <a:buNone/>
            </a:pPr>
            <a:r>
              <a:rPr lang="ca-ES" altLang="es-ES" sz="2800" dirty="0" smtClean="0">
                <a:solidFill>
                  <a:srgbClr val="002060"/>
                </a:solidFill>
              </a:rPr>
              <a:t>1 juny: Dilluns de Pasqua (festa local </a:t>
            </a:r>
            <a:r>
              <a:rPr lang="ca-ES" altLang="es-ES" sz="2800" dirty="0">
                <a:solidFill>
                  <a:srgbClr val="002060"/>
                </a:solidFill>
              </a:rPr>
              <a:t>B</a:t>
            </a:r>
            <a:r>
              <a:rPr lang="ca-ES" altLang="es-ES" sz="2800" dirty="0" smtClean="0">
                <a:solidFill>
                  <a:srgbClr val="002060"/>
                </a:solidFill>
              </a:rPr>
              <a:t>arcelona)</a:t>
            </a:r>
            <a:endParaRPr lang="ca-ES" altLang="es-ES" sz="28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ca-ES" altLang="es-ES" sz="2800" dirty="0">
                <a:solidFill>
                  <a:srgbClr val="002060"/>
                </a:solidFill>
              </a:rPr>
              <a:t>24 juny: Sant </a:t>
            </a:r>
            <a:r>
              <a:rPr lang="ca-ES" altLang="es-ES" sz="2800" dirty="0" smtClean="0">
                <a:solidFill>
                  <a:srgbClr val="002060"/>
                </a:solidFill>
              </a:rPr>
              <a:t>Joan</a:t>
            </a:r>
          </a:p>
          <a:p>
            <a:pPr>
              <a:buNone/>
            </a:pPr>
            <a:r>
              <a:rPr lang="ca-ES" altLang="es-ES" sz="2800" dirty="0" smtClean="0">
                <a:solidFill>
                  <a:srgbClr val="002060"/>
                </a:solidFill>
              </a:rPr>
              <a:t>11 setembre : Diada Nacional de Catalunya</a:t>
            </a:r>
            <a:endParaRPr lang="ca-ES" altLang="es-ES" sz="28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es-ES" altLang="es-ES" sz="2800" dirty="0" smtClean="0"/>
          </a:p>
          <a:p>
            <a:pPr>
              <a:buFont typeface="Wingdings" panose="05000000000000000000" pitchFamily="2" charset="2"/>
              <a:buNone/>
            </a:pPr>
            <a:endParaRPr lang="es-ES" altLang="es-ES" sz="2800" dirty="0" smtClean="0"/>
          </a:p>
          <a:p>
            <a:pPr>
              <a:buFont typeface="Wingdings" panose="05000000000000000000" pitchFamily="2" charset="2"/>
              <a:buNone/>
            </a:pPr>
            <a:endParaRPr lang="es-ES" altLang="es-ES" sz="2800" dirty="0"/>
          </a:p>
        </p:txBody>
      </p:sp>
      <p:sp>
        <p:nvSpPr>
          <p:cNvPr id="15" name="Rectangle 7"/>
          <p:cNvSpPr txBox="1">
            <a:spLocks noChangeArrowheads="1"/>
          </p:cNvSpPr>
          <p:nvPr/>
        </p:nvSpPr>
        <p:spPr>
          <a:xfrm>
            <a:off x="756420" y="5493967"/>
            <a:ext cx="10532148" cy="7778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ca-ES" altLang="es-ES" sz="3200" dirty="0" smtClean="0">
                <a:solidFill>
                  <a:srgbClr val="002060"/>
                </a:solidFill>
              </a:rPr>
              <a:t>Les Estades en Pràctiques Tutelades es </a:t>
            </a:r>
            <a:r>
              <a:rPr lang="ca-ES" altLang="es-ES" sz="3200" u="sng" dirty="0" smtClean="0">
                <a:solidFill>
                  <a:srgbClr val="002060"/>
                </a:solidFill>
              </a:rPr>
              <a:t>regeixen pel calendari laboral</a:t>
            </a:r>
            <a:r>
              <a:rPr lang="ca-ES" altLang="es-ES" sz="3200" dirty="0" smtClean="0">
                <a:solidFill>
                  <a:srgbClr val="002060"/>
                </a:solidFill>
              </a:rPr>
              <a:t>, no pel calendari lectiu de la facultat</a:t>
            </a:r>
            <a:endParaRPr lang="es-ES" altLang="es-ES" sz="800" dirty="0" smtClean="0"/>
          </a:p>
          <a:p>
            <a:pPr algn="just">
              <a:buFont typeface="Wingdings" panose="05000000000000000000" pitchFamily="2" charset="2"/>
              <a:buNone/>
            </a:pPr>
            <a:endParaRPr lang="es-ES" altLang="es-ES" dirty="0" smtClean="0"/>
          </a:p>
          <a:p>
            <a:pPr algn="just">
              <a:buFont typeface="Wingdings" panose="05000000000000000000" pitchFamily="2" charset="2"/>
              <a:buNone/>
            </a:pPr>
            <a:endParaRPr lang="es-ES" altLang="es-ES" dirty="0" smtClean="0"/>
          </a:p>
          <a:p>
            <a:pPr algn="just">
              <a:buFont typeface="Wingdings" panose="05000000000000000000" pitchFamily="2" charset="2"/>
              <a:buNone/>
            </a:pPr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341175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title"/>
          </p:nvPr>
        </p:nvSpPr>
        <p:spPr>
          <a:xfrm>
            <a:off x="1996225" y="170343"/>
            <a:ext cx="9427336" cy="1181940"/>
          </a:xfrm>
        </p:spPr>
        <p:txBody>
          <a:bodyPr>
            <a:normAutofit fontScale="90000"/>
          </a:bodyPr>
          <a:lstStyle/>
          <a:p>
            <a:pPr algn="ctr"/>
            <a:r>
              <a:rPr lang="ca-ES" altLang="es-ES" b="1" dirty="0" smtClean="0">
                <a:solidFill>
                  <a:schemeClr val="tx2"/>
                </a:solidFill>
              </a:rPr>
              <a:t/>
            </a:r>
            <a:br>
              <a:rPr lang="ca-ES" altLang="es-ES" b="1" dirty="0" smtClean="0">
                <a:solidFill>
                  <a:schemeClr val="tx2"/>
                </a:solidFill>
              </a:rPr>
            </a:br>
            <a:r>
              <a:rPr lang="ca-ES" altLang="es-ES" b="1" dirty="0">
                <a:solidFill>
                  <a:schemeClr val="tx2"/>
                </a:solidFill>
              </a:rPr>
              <a:t>CÀLCUL HORES DE </a:t>
            </a:r>
            <a:r>
              <a:rPr lang="ca-ES" altLang="es-ES" b="1" dirty="0" smtClean="0">
                <a:solidFill>
                  <a:schemeClr val="tx2"/>
                </a:solidFill>
              </a:rPr>
              <a:t>PRÀCTIQUES</a:t>
            </a:r>
            <a:endParaRPr lang="ca-ES" altLang="es-ES" dirty="0" smtClean="0"/>
          </a:p>
        </p:txBody>
      </p:sp>
      <p:sp>
        <p:nvSpPr>
          <p:cNvPr id="727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50500" y="2707494"/>
            <a:ext cx="11435100" cy="381871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ca-ES" altLang="es-ES" sz="3200" b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ca-ES" altLang="es-ES" sz="3200" b="1" dirty="0" smtClean="0">
                <a:solidFill>
                  <a:srgbClr val="002060"/>
                </a:solidFill>
              </a:rPr>
              <a:t>Torn B</a:t>
            </a:r>
            <a:r>
              <a:rPr lang="ca-ES" altLang="es-ES" sz="3200" dirty="0" smtClean="0">
                <a:solidFill>
                  <a:srgbClr val="002060"/>
                </a:solidFill>
              </a:rPr>
              <a:t>: 7h/dia del 17 de gener al 17 de juliol de 2020</a:t>
            </a:r>
          </a:p>
          <a:p>
            <a:pPr marL="0" indent="0">
              <a:spcBef>
                <a:spcPts val="0"/>
              </a:spcBef>
              <a:buNone/>
            </a:pPr>
            <a:endParaRPr lang="ca-ES" altLang="es-ES" sz="1500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a-ES" altLang="es-ES" sz="3200" dirty="0" smtClean="0">
                <a:solidFill>
                  <a:srgbClr val="C00000"/>
                </a:solidFill>
              </a:rPr>
              <a:t>               126 dies laborables x </a:t>
            </a:r>
            <a:r>
              <a:rPr lang="ca-ES" altLang="es-ES" sz="3200" dirty="0">
                <a:solidFill>
                  <a:srgbClr val="C00000"/>
                </a:solidFill>
              </a:rPr>
              <a:t>7h/dia = </a:t>
            </a:r>
            <a:r>
              <a:rPr lang="ca-ES" altLang="es-ES" sz="3200" b="1" dirty="0" smtClean="0">
                <a:solidFill>
                  <a:srgbClr val="C00000"/>
                </a:solidFill>
              </a:rPr>
              <a:t>882h</a:t>
            </a:r>
            <a:endParaRPr lang="ca-ES" altLang="es-ES" sz="3200" b="1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ca-ES" altLang="es-ES" sz="32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ca-ES" altLang="es-ES" sz="3200" b="1" dirty="0">
                <a:solidFill>
                  <a:srgbClr val="002060"/>
                </a:solidFill>
              </a:rPr>
              <a:t>Torn </a:t>
            </a:r>
            <a:r>
              <a:rPr lang="ca-ES" altLang="es-ES" sz="3200" b="1" dirty="0" smtClean="0">
                <a:solidFill>
                  <a:srgbClr val="002060"/>
                </a:solidFill>
              </a:rPr>
              <a:t>P (segon semestre)</a:t>
            </a:r>
            <a:r>
              <a:rPr lang="ca-ES" altLang="es-ES" sz="3200" dirty="0" smtClean="0">
                <a:solidFill>
                  <a:srgbClr val="002060"/>
                </a:solidFill>
              </a:rPr>
              <a:t>: </a:t>
            </a:r>
            <a:r>
              <a:rPr lang="ca-ES" altLang="es-ES" sz="3200" dirty="0">
                <a:solidFill>
                  <a:srgbClr val="002060"/>
                </a:solidFill>
              </a:rPr>
              <a:t>7h/dia del 17 de gener al 17 </a:t>
            </a:r>
            <a:r>
              <a:rPr lang="ca-ES" altLang="es-ES" sz="3200" dirty="0" smtClean="0">
                <a:solidFill>
                  <a:srgbClr val="002060"/>
                </a:solidFill>
              </a:rPr>
              <a:t>d’abril </a:t>
            </a:r>
            <a:r>
              <a:rPr lang="ca-ES" altLang="es-ES" sz="3200" dirty="0">
                <a:solidFill>
                  <a:srgbClr val="002060"/>
                </a:solidFill>
              </a:rPr>
              <a:t>de 2020</a:t>
            </a:r>
          </a:p>
          <a:p>
            <a:pPr marL="0" indent="0">
              <a:spcBef>
                <a:spcPts val="0"/>
              </a:spcBef>
              <a:buNone/>
            </a:pPr>
            <a:r>
              <a:rPr lang="ca-ES" altLang="es-ES" sz="3200" dirty="0" smtClean="0">
                <a:solidFill>
                  <a:srgbClr val="C00000"/>
                </a:solidFill>
              </a:rPr>
              <a:t>		64dies </a:t>
            </a:r>
            <a:r>
              <a:rPr lang="ca-ES" altLang="es-ES" sz="3200" dirty="0">
                <a:solidFill>
                  <a:srgbClr val="C00000"/>
                </a:solidFill>
              </a:rPr>
              <a:t>laborables x 7h/dia = </a:t>
            </a:r>
            <a:r>
              <a:rPr lang="ca-ES" altLang="es-ES" sz="3200" b="1" dirty="0" smtClean="0">
                <a:solidFill>
                  <a:srgbClr val="C00000"/>
                </a:solidFill>
              </a:rPr>
              <a:t>448h</a:t>
            </a:r>
            <a:endParaRPr lang="ca-ES" altLang="es-ES" sz="3200" b="1" dirty="0">
              <a:solidFill>
                <a:srgbClr val="C0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</p:txBody>
      </p:sp>
      <p:pic>
        <p:nvPicPr>
          <p:cNvPr id="72711" name="Imagen 1" descr="https://www.ub.edu/portal/documents/34829/471327/Logo+UB/fc4e2759-7526-439c-9e5c-0af5480aa155?t=14567482692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04" y="473130"/>
            <a:ext cx="13620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0500" y="1749569"/>
            <a:ext cx="11435100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ca-ES" altLang="es-ES" sz="2800" b="1" dirty="0">
                <a:solidFill>
                  <a:srgbClr val="002060"/>
                </a:solidFill>
              </a:rPr>
              <a:t>Total hores de pràctiques a realitzar: </a:t>
            </a:r>
            <a:r>
              <a:rPr lang="ca-ES" altLang="es-ES" sz="2800" b="1" dirty="0">
                <a:solidFill>
                  <a:schemeClr val="accent3">
                    <a:lumMod val="50000"/>
                  </a:schemeClr>
                </a:solidFill>
              </a:rPr>
              <a:t>840h</a:t>
            </a:r>
            <a:r>
              <a:rPr lang="ca-ES" altLang="es-ES" sz="2800" dirty="0">
                <a:solidFill>
                  <a:srgbClr val="002060"/>
                </a:solidFill>
              </a:rPr>
              <a:t>, la seva distribució de les hores estan contemplades al </a:t>
            </a:r>
            <a:r>
              <a:rPr lang="ca-ES" altLang="es-ES" sz="2800" dirty="0">
                <a:solidFill>
                  <a:srgbClr val="002060"/>
                </a:solidFill>
                <a:hlinkClick r:id="rId4"/>
              </a:rPr>
              <a:t>Pla docent </a:t>
            </a:r>
            <a:r>
              <a:rPr lang="ca-ES" altLang="es-ES" sz="2800" dirty="0">
                <a:solidFill>
                  <a:srgbClr val="002060"/>
                </a:solidFill>
              </a:rPr>
              <a:t>de l’assignatura</a:t>
            </a:r>
          </a:p>
        </p:txBody>
      </p:sp>
    </p:spTree>
    <p:extLst>
      <p:ext uri="{BB962C8B-B14F-4D97-AF65-F5344CB8AC3E}">
        <p14:creationId xmlns:p14="http://schemas.microsoft.com/office/powerpoint/2010/main" val="406733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title"/>
          </p:nvPr>
        </p:nvSpPr>
        <p:spPr>
          <a:xfrm>
            <a:off x="1892878" y="473130"/>
            <a:ext cx="9524421" cy="1455550"/>
          </a:xfrm>
        </p:spPr>
        <p:txBody>
          <a:bodyPr>
            <a:normAutofit fontScale="90000"/>
          </a:bodyPr>
          <a:lstStyle/>
          <a:p>
            <a:pPr algn="ctr"/>
            <a:r>
              <a:rPr lang="ca-ES" altLang="es-ES" b="1" dirty="0" smtClean="0">
                <a:solidFill>
                  <a:schemeClr val="tx2"/>
                </a:solidFill>
              </a:rPr>
              <a:t/>
            </a:r>
            <a:br>
              <a:rPr lang="ca-ES" altLang="es-ES" b="1" dirty="0" smtClean="0">
                <a:solidFill>
                  <a:schemeClr val="tx2"/>
                </a:solidFill>
              </a:rPr>
            </a:br>
            <a:r>
              <a:rPr lang="ca-ES" altLang="es-ES" sz="4400" b="1" dirty="0">
                <a:solidFill>
                  <a:schemeClr val="tx2"/>
                </a:solidFill>
              </a:rPr>
              <a:t>CÀLCUL HORES: </a:t>
            </a:r>
            <a:r>
              <a:rPr lang="ca-ES" altLang="es-ES" sz="4400" b="1" dirty="0" smtClean="0">
                <a:solidFill>
                  <a:schemeClr val="tx2"/>
                </a:solidFill>
              </a:rPr>
              <a:t/>
            </a:r>
            <a:br>
              <a:rPr lang="ca-ES" altLang="es-ES" sz="4400" b="1" dirty="0" smtClean="0">
                <a:solidFill>
                  <a:schemeClr val="tx2"/>
                </a:solidFill>
              </a:rPr>
            </a:br>
            <a:r>
              <a:rPr lang="pt-BR" altLang="es-ES" sz="3300" b="1" dirty="0" err="1" smtClean="0">
                <a:solidFill>
                  <a:schemeClr val="tx2"/>
                </a:solidFill>
              </a:rPr>
              <a:t>Torn</a:t>
            </a:r>
            <a:r>
              <a:rPr lang="pt-BR" altLang="es-ES" sz="3300" b="1" dirty="0" smtClean="0">
                <a:solidFill>
                  <a:schemeClr val="tx2"/>
                </a:solidFill>
              </a:rPr>
              <a:t> </a:t>
            </a:r>
            <a:r>
              <a:rPr lang="pt-BR" altLang="es-ES" sz="3300" b="1" dirty="0">
                <a:solidFill>
                  <a:schemeClr val="tx2"/>
                </a:solidFill>
              </a:rPr>
              <a:t>B: 7h/dia (</a:t>
            </a:r>
            <a:r>
              <a:rPr lang="pt-BR" altLang="es-ES" sz="3300" b="1" dirty="0" smtClean="0">
                <a:solidFill>
                  <a:schemeClr val="tx2"/>
                </a:solidFill>
              </a:rPr>
              <a:t>17 </a:t>
            </a:r>
            <a:r>
              <a:rPr lang="pt-BR" altLang="es-ES" sz="3300" b="1" dirty="0">
                <a:solidFill>
                  <a:schemeClr val="tx2"/>
                </a:solidFill>
              </a:rPr>
              <a:t>de </a:t>
            </a:r>
            <a:r>
              <a:rPr lang="pt-BR" altLang="es-ES" sz="3300" b="1" dirty="0" err="1" smtClean="0">
                <a:solidFill>
                  <a:schemeClr val="tx2"/>
                </a:solidFill>
              </a:rPr>
              <a:t>gener</a:t>
            </a:r>
            <a:r>
              <a:rPr lang="pt-BR" altLang="es-ES" sz="3300" b="1" dirty="0" smtClean="0">
                <a:solidFill>
                  <a:schemeClr val="tx2"/>
                </a:solidFill>
              </a:rPr>
              <a:t> </a:t>
            </a:r>
            <a:r>
              <a:rPr lang="pt-BR" altLang="es-ES" sz="3300" b="1" dirty="0">
                <a:solidFill>
                  <a:schemeClr val="tx2"/>
                </a:solidFill>
              </a:rPr>
              <a:t>al </a:t>
            </a:r>
            <a:r>
              <a:rPr lang="pt-BR" altLang="es-ES" sz="3300" b="1" dirty="0" smtClean="0">
                <a:solidFill>
                  <a:schemeClr val="tx2"/>
                </a:solidFill>
              </a:rPr>
              <a:t>17 </a:t>
            </a:r>
            <a:r>
              <a:rPr lang="pt-BR" altLang="es-ES" sz="3300" b="1" dirty="0">
                <a:solidFill>
                  <a:schemeClr val="tx2"/>
                </a:solidFill>
              </a:rPr>
              <a:t>de </a:t>
            </a:r>
            <a:r>
              <a:rPr lang="pt-BR" altLang="es-ES" sz="3300" b="1" dirty="0" err="1">
                <a:solidFill>
                  <a:schemeClr val="tx2"/>
                </a:solidFill>
              </a:rPr>
              <a:t>juliol</a:t>
            </a:r>
            <a:r>
              <a:rPr lang="pt-BR" altLang="es-ES" sz="3300" b="1" dirty="0">
                <a:solidFill>
                  <a:schemeClr val="tx2"/>
                </a:solidFill>
              </a:rPr>
              <a:t> de </a:t>
            </a:r>
            <a:r>
              <a:rPr lang="pt-BR" altLang="es-ES" sz="3300" b="1" dirty="0" smtClean="0">
                <a:solidFill>
                  <a:schemeClr val="tx2"/>
                </a:solidFill>
              </a:rPr>
              <a:t>2020)</a:t>
            </a:r>
            <a:r>
              <a:rPr lang="ca-ES" altLang="es-ES" b="1" dirty="0" smtClean="0">
                <a:solidFill>
                  <a:schemeClr val="tx2"/>
                </a:solidFill>
              </a:rPr>
              <a:t/>
            </a:r>
            <a:br>
              <a:rPr lang="ca-ES" altLang="es-ES" b="1" dirty="0" smtClean="0">
                <a:solidFill>
                  <a:schemeClr val="tx2"/>
                </a:solidFill>
              </a:rPr>
            </a:br>
            <a:endParaRPr lang="ca-ES" altLang="es-ES" dirty="0" smtClean="0">
              <a:solidFill>
                <a:srgbClr val="C00000"/>
              </a:solidFill>
            </a:endParaRPr>
          </a:p>
        </p:txBody>
      </p:sp>
      <p:sp>
        <p:nvSpPr>
          <p:cNvPr id="727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09678" y="2763936"/>
            <a:ext cx="4406266" cy="182231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a-ES" altLang="es-ES" sz="2400" dirty="0" smtClean="0">
                <a:solidFill>
                  <a:srgbClr val="002060"/>
                </a:solidFill>
              </a:rPr>
              <a:t>Gener (17 al 31): </a:t>
            </a:r>
            <a:r>
              <a:rPr lang="ca-ES" altLang="es-ES" sz="2400" b="1" dirty="0" smtClean="0">
                <a:solidFill>
                  <a:srgbClr val="002060"/>
                </a:solidFill>
              </a:rPr>
              <a:t>11 dies</a:t>
            </a:r>
            <a:endParaRPr lang="ca-ES" altLang="es-ES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ca-ES" altLang="es-ES" sz="2400" dirty="0" smtClean="0">
                <a:solidFill>
                  <a:srgbClr val="002060"/>
                </a:solidFill>
              </a:rPr>
              <a:t>Febrer (1 al 28): </a:t>
            </a:r>
            <a:r>
              <a:rPr lang="ca-ES" altLang="es-ES" sz="2400" b="1" dirty="0" smtClean="0">
                <a:solidFill>
                  <a:srgbClr val="002060"/>
                </a:solidFill>
              </a:rPr>
              <a:t>20 dies</a:t>
            </a:r>
          </a:p>
          <a:p>
            <a:pPr>
              <a:buNone/>
            </a:pPr>
            <a:r>
              <a:rPr lang="ca-ES" altLang="es-ES" sz="2400" dirty="0" smtClean="0">
                <a:solidFill>
                  <a:srgbClr val="002060"/>
                </a:solidFill>
              </a:rPr>
              <a:t>Març (1 al 31): </a:t>
            </a:r>
            <a:r>
              <a:rPr lang="ca-ES" altLang="es-ES" sz="2400" b="1" dirty="0" smtClean="0">
                <a:solidFill>
                  <a:srgbClr val="002060"/>
                </a:solidFill>
              </a:rPr>
              <a:t>22 dies</a:t>
            </a:r>
          </a:p>
          <a:p>
            <a:pPr>
              <a:buNone/>
            </a:pPr>
            <a:r>
              <a:rPr lang="ca-ES" altLang="es-ES" sz="2400" dirty="0" smtClean="0">
                <a:solidFill>
                  <a:srgbClr val="002060"/>
                </a:solidFill>
              </a:rPr>
              <a:t>Abril (1 al 30)= </a:t>
            </a:r>
            <a:r>
              <a:rPr lang="ca-ES" altLang="es-ES" sz="2400" b="1" dirty="0" smtClean="0">
                <a:solidFill>
                  <a:srgbClr val="002060"/>
                </a:solidFill>
              </a:rPr>
              <a:t>20 dies</a:t>
            </a:r>
            <a:endParaRPr lang="es-ES" altLang="es-ES" sz="28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sz="2800" dirty="0"/>
          </a:p>
        </p:txBody>
      </p:sp>
      <p:pic>
        <p:nvPicPr>
          <p:cNvPr id="72711" name="Imagen 1" descr="https://www.ub.edu/portal/documents/34829/471327/Logo+UB/fc4e2759-7526-439c-9e5c-0af5480aa155?t=14567482692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04" y="473130"/>
            <a:ext cx="13620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6308730" y="2763936"/>
            <a:ext cx="5333999" cy="21959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Garamond" pitchFamily="18" charset="0"/>
              <a:buNone/>
            </a:pPr>
            <a:endParaRPr lang="ca-ES" altLang="es-ES" sz="2800" dirty="0" smtClean="0">
              <a:solidFill>
                <a:srgbClr val="002060"/>
              </a:solidFill>
            </a:endParaRPr>
          </a:p>
          <a:p>
            <a:pPr>
              <a:buFont typeface="Garamond" pitchFamily="18" charset="0"/>
              <a:buNone/>
            </a:pPr>
            <a:r>
              <a:rPr lang="ca-ES" altLang="es-ES" sz="2400" dirty="0" smtClean="0">
                <a:solidFill>
                  <a:srgbClr val="002060"/>
                </a:solidFill>
              </a:rPr>
              <a:t>Maig (1 al 31)= </a:t>
            </a:r>
            <a:r>
              <a:rPr lang="ca-ES" altLang="es-ES" sz="2400" b="1" dirty="0" smtClean="0">
                <a:solidFill>
                  <a:srgbClr val="002060"/>
                </a:solidFill>
              </a:rPr>
              <a:t>20 dies </a:t>
            </a:r>
          </a:p>
          <a:p>
            <a:pPr>
              <a:buNone/>
            </a:pPr>
            <a:r>
              <a:rPr lang="ca-ES" altLang="es-ES" sz="2400" dirty="0" smtClean="0">
                <a:solidFill>
                  <a:srgbClr val="002060"/>
                </a:solidFill>
              </a:rPr>
              <a:t>Juny (1 al 30)= </a:t>
            </a:r>
            <a:r>
              <a:rPr lang="ca-ES" altLang="es-ES" sz="2400" b="1" dirty="0" smtClean="0">
                <a:solidFill>
                  <a:srgbClr val="002060"/>
                </a:solidFill>
              </a:rPr>
              <a:t>20 dies</a:t>
            </a:r>
          </a:p>
          <a:p>
            <a:pPr>
              <a:buNone/>
            </a:pPr>
            <a:r>
              <a:rPr lang="ca-ES" altLang="es-ES" sz="2400" dirty="0" smtClean="0">
                <a:solidFill>
                  <a:srgbClr val="002060"/>
                </a:solidFill>
              </a:rPr>
              <a:t>Juliol (1 al 17)= </a:t>
            </a:r>
            <a:r>
              <a:rPr lang="ca-ES" altLang="es-ES" sz="2400" b="1" dirty="0" smtClean="0">
                <a:solidFill>
                  <a:srgbClr val="002060"/>
                </a:solidFill>
              </a:rPr>
              <a:t>13 dies</a:t>
            </a:r>
          </a:p>
          <a:p>
            <a:pPr>
              <a:buNone/>
            </a:pPr>
            <a:endParaRPr lang="ca-ES" altLang="es-ES" sz="2800" b="1" dirty="0" smtClean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69211" y="1975782"/>
            <a:ext cx="3858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altLang="es-ES" sz="2400" b="1" u="sng" dirty="0">
                <a:solidFill>
                  <a:srgbClr val="002060"/>
                </a:solidFill>
              </a:rPr>
              <a:t>Dies laborables per mes:</a:t>
            </a:r>
          </a:p>
        </p:txBody>
      </p:sp>
      <p:sp>
        <p:nvSpPr>
          <p:cNvPr id="9" name="Rectangle 8"/>
          <p:cNvSpPr/>
          <p:nvPr/>
        </p:nvSpPr>
        <p:spPr>
          <a:xfrm>
            <a:off x="530804" y="4912746"/>
            <a:ext cx="116611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altLang="es-ES" sz="2400" b="1" dirty="0" smtClean="0">
                <a:solidFill>
                  <a:srgbClr val="002060"/>
                </a:solidFill>
              </a:rPr>
              <a:t>*</a:t>
            </a:r>
            <a:r>
              <a:rPr lang="ca-ES" altLang="es-ES" sz="2400" u="sng" dirty="0" smtClean="0">
                <a:solidFill>
                  <a:srgbClr val="002060"/>
                </a:solidFill>
              </a:rPr>
              <a:t>Recordeu que l’alumne només ha de fer 840h en el període de 6 mesos</a:t>
            </a:r>
          </a:p>
          <a:p>
            <a:endParaRPr lang="ca-ES" altLang="es-ES" b="1" dirty="0" smtClean="0">
              <a:solidFill>
                <a:schemeClr val="tx2"/>
              </a:solidFill>
            </a:endParaRPr>
          </a:p>
          <a:p>
            <a:r>
              <a:rPr lang="ca-ES" altLang="es-ES" b="1" dirty="0" smtClean="0">
                <a:solidFill>
                  <a:srgbClr val="FF0000"/>
                </a:solidFill>
              </a:rPr>
              <a:t>IMPORTANT : Aquest càlcul d’hores pot variar en </a:t>
            </a:r>
            <a:r>
              <a:rPr lang="ca-ES" altLang="es-ES" b="1" dirty="0">
                <a:solidFill>
                  <a:srgbClr val="FF0000"/>
                </a:solidFill>
              </a:rPr>
              <a:t>funció de la població on estigui ubicat el centre receptor </a:t>
            </a:r>
            <a:r>
              <a:rPr lang="ca-ES" altLang="es-ES" b="1" dirty="0" smtClean="0">
                <a:solidFill>
                  <a:srgbClr val="FF0000"/>
                </a:solidFill>
              </a:rPr>
              <a:t>i en cas de dates d'incorporació i finalització diferents.</a:t>
            </a:r>
            <a:r>
              <a:rPr lang="ca-ES" altLang="es-ES" sz="6000" b="1" dirty="0">
                <a:solidFill>
                  <a:srgbClr val="FF0000"/>
                </a:solidFill>
              </a:rPr>
              <a:t/>
            </a:r>
            <a:br>
              <a:rPr lang="ca-ES" altLang="es-ES" sz="6000" b="1" dirty="0">
                <a:solidFill>
                  <a:srgbClr val="FF0000"/>
                </a:solidFill>
              </a:rPr>
            </a:br>
            <a:endParaRPr lang="ca-ES" altLang="es-ES" sz="2400" dirty="0" smtClean="0">
              <a:solidFill>
                <a:srgbClr val="FF0000"/>
              </a:solidFill>
            </a:endParaRPr>
          </a:p>
          <a:p>
            <a:endParaRPr lang="es-ES" altLang="es-ES" sz="2400" dirty="0"/>
          </a:p>
        </p:txBody>
      </p:sp>
    </p:spTree>
    <p:extLst>
      <p:ext uri="{BB962C8B-B14F-4D97-AF65-F5344CB8AC3E}">
        <p14:creationId xmlns:p14="http://schemas.microsoft.com/office/powerpoint/2010/main" val="50723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title"/>
          </p:nvPr>
        </p:nvSpPr>
        <p:spPr>
          <a:xfrm>
            <a:off x="982037" y="170342"/>
            <a:ext cx="10364451" cy="1596177"/>
          </a:xfrm>
        </p:spPr>
        <p:txBody>
          <a:bodyPr>
            <a:normAutofit fontScale="90000"/>
          </a:bodyPr>
          <a:lstStyle/>
          <a:p>
            <a:pPr algn="ctr"/>
            <a:r>
              <a:rPr lang="ca-ES" altLang="es-ES" b="1" dirty="0" smtClean="0">
                <a:solidFill>
                  <a:schemeClr val="tx2"/>
                </a:solidFill>
              </a:rPr>
              <a:t/>
            </a:r>
            <a:br>
              <a:rPr lang="ca-ES" altLang="es-ES" b="1" dirty="0" smtClean="0">
                <a:solidFill>
                  <a:schemeClr val="tx2"/>
                </a:solidFill>
              </a:rPr>
            </a:br>
            <a:r>
              <a:rPr lang="ca-ES" altLang="es-ES" b="1" dirty="0" smtClean="0">
                <a:solidFill>
                  <a:schemeClr val="tx2"/>
                </a:solidFill>
              </a:rPr>
              <a:t>PERÍODE DE PRÀCTIQUES </a:t>
            </a:r>
            <a:br>
              <a:rPr lang="ca-ES" altLang="es-ES" b="1" dirty="0" smtClean="0">
                <a:solidFill>
                  <a:schemeClr val="tx2"/>
                </a:solidFill>
              </a:rPr>
            </a:br>
            <a:endParaRPr lang="ca-ES" altLang="es-ES" dirty="0" smtClean="0"/>
          </a:p>
        </p:txBody>
      </p:sp>
      <p:sp>
        <p:nvSpPr>
          <p:cNvPr id="727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0804" y="1651000"/>
            <a:ext cx="11254796" cy="4875214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ca-ES" altLang="es-ES" sz="2800" b="1" u="sng" dirty="0" smtClean="0">
                <a:solidFill>
                  <a:srgbClr val="002060"/>
                </a:solidFill>
              </a:rPr>
              <a:t>L’inici i final </a:t>
            </a:r>
            <a:r>
              <a:rPr lang="ca-ES" altLang="es-ES" sz="2800" u="sng" dirty="0" smtClean="0">
                <a:solidFill>
                  <a:srgbClr val="002060"/>
                </a:solidFill>
              </a:rPr>
              <a:t>del període de pràctiques </a:t>
            </a:r>
            <a:r>
              <a:rPr lang="ca-ES" altLang="es-ES" sz="2800" b="1" u="sng" dirty="0" smtClean="0">
                <a:solidFill>
                  <a:srgbClr val="002060"/>
                </a:solidFill>
              </a:rPr>
              <a:t>és obligatori que l’alumne estigui al centre receptor</a:t>
            </a:r>
            <a:r>
              <a:rPr lang="ca-ES" altLang="es-ES" sz="2800" dirty="0" smtClean="0">
                <a:solidFill>
                  <a:srgbClr val="002060"/>
                </a:solidFill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ca-ES" altLang="es-ES" sz="2800" b="1" dirty="0" smtClean="0">
                <a:solidFill>
                  <a:srgbClr val="002060"/>
                </a:solidFill>
              </a:rPr>
              <a:t>Excepcions</a:t>
            </a:r>
            <a:r>
              <a:rPr lang="ca-ES" altLang="es-ES" sz="2800" dirty="0" smtClean="0">
                <a:solidFill>
                  <a:srgbClr val="002060"/>
                </a:solidFill>
              </a:rPr>
              <a:t>: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a-ES" altLang="es-ES" sz="2800" dirty="0" smtClean="0">
                <a:solidFill>
                  <a:srgbClr val="002060"/>
                </a:solidFill>
              </a:rPr>
              <a:t>Que </a:t>
            </a:r>
            <a:r>
              <a:rPr lang="ca-ES" altLang="es-ES" sz="2800" u="sng" dirty="0" smtClean="0">
                <a:solidFill>
                  <a:srgbClr val="002060"/>
                </a:solidFill>
              </a:rPr>
              <a:t>coincideixi amb una tutoria o activitat acadèmica </a:t>
            </a:r>
            <a:r>
              <a:rPr lang="ca-ES" altLang="es-ES" sz="2800" dirty="0" smtClean="0">
                <a:solidFill>
                  <a:srgbClr val="002060"/>
                </a:solidFill>
              </a:rPr>
              <a:t>a la facultat.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a-ES" altLang="es-ES" sz="2800" dirty="0" smtClean="0">
                <a:solidFill>
                  <a:srgbClr val="002060"/>
                </a:solidFill>
              </a:rPr>
              <a:t>Alumnes que, amb autorització i per acord amb el centre receptor s’incorporin més tard per: </a:t>
            </a:r>
            <a:r>
              <a:rPr lang="ca-ES" altLang="es-ES" sz="2800" u="sng" dirty="0" smtClean="0">
                <a:solidFill>
                  <a:srgbClr val="002060"/>
                </a:solidFill>
              </a:rPr>
              <a:t>viatge de fi de curs, estar de mobilitat d’Erasmus</a:t>
            </a:r>
            <a:r>
              <a:rPr lang="ca-ES" altLang="es-ES" sz="2800" dirty="0" smtClean="0">
                <a:solidFill>
                  <a:srgbClr val="002060"/>
                </a:solidFill>
              </a:rPr>
              <a:t>.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a-ES" altLang="es-ES" sz="2800" u="sng" dirty="0" smtClean="0">
                <a:solidFill>
                  <a:srgbClr val="002060"/>
                </a:solidFill>
              </a:rPr>
              <a:t>En aquest cas és </a:t>
            </a:r>
            <a:r>
              <a:rPr lang="ca-ES" altLang="es-ES" sz="2800" b="1" u="sng" dirty="0" smtClean="0">
                <a:solidFill>
                  <a:srgbClr val="002060"/>
                </a:solidFill>
              </a:rPr>
              <a:t>molt important enviar un e-mail </a:t>
            </a:r>
            <a:r>
              <a:rPr lang="ca-ES" altLang="es-ES" sz="2800" dirty="0" smtClean="0">
                <a:solidFill>
                  <a:srgbClr val="002060"/>
                </a:solidFill>
              </a:rPr>
              <a:t>a </a:t>
            </a:r>
            <a:r>
              <a:rPr lang="ca-ES" altLang="es-ES" sz="2800" dirty="0" smtClean="0">
                <a:solidFill>
                  <a:srgbClr val="002060"/>
                </a:solidFill>
                <a:hlinkClick r:id="rId3"/>
              </a:rPr>
              <a:t>estades.graufarmacia</a:t>
            </a:r>
            <a:r>
              <a:rPr lang="ca-ES" altLang="es-ES" sz="28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@ub.edu</a:t>
            </a:r>
            <a:r>
              <a:rPr lang="ca-ES" altLang="es-ES" sz="2800" dirty="0" smtClean="0">
                <a:solidFill>
                  <a:srgbClr val="002060"/>
                </a:solidFill>
              </a:rPr>
              <a:t> </a:t>
            </a:r>
            <a:r>
              <a:rPr lang="ca-ES" altLang="es-ES" sz="2800" u="sng" dirty="0" smtClean="0">
                <a:solidFill>
                  <a:srgbClr val="002060"/>
                </a:solidFill>
              </a:rPr>
              <a:t>per deixar constància d’aquest fet</a:t>
            </a:r>
            <a:r>
              <a:rPr lang="ca-ES" altLang="es-ES" sz="2800" dirty="0" smtClean="0">
                <a:solidFill>
                  <a:srgbClr val="002060"/>
                </a:solidFill>
              </a:rPr>
              <a:t>.</a:t>
            </a:r>
          </a:p>
          <a:p>
            <a:pPr lvl="1">
              <a:spcAft>
                <a:spcPts val="1200"/>
              </a:spcAft>
            </a:pPr>
            <a:endParaRPr lang="es-ES" altLang="es-ES" sz="28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</p:txBody>
      </p:sp>
      <p:pic>
        <p:nvPicPr>
          <p:cNvPr id="72711" name="Imagen 1" descr="https://www.ub.edu/portal/documents/34829/471327/Logo+UB/fc4e2759-7526-439c-9e5c-0af5480aa155?t=14567482692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04" y="473130"/>
            <a:ext cx="13620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450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title"/>
          </p:nvPr>
        </p:nvSpPr>
        <p:spPr>
          <a:xfrm>
            <a:off x="982037" y="170342"/>
            <a:ext cx="10364451" cy="1596177"/>
          </a:xfrm>
        </p:spPr>
        <p:txBody>
          <a:bodyPr>
            <a:normAutofit fontScale="90000"/>
          </a:bodyPr>
          <a:lstStyle/>
          <a:p>
            <a:pPr algn="ctr"/>
            <a:r>
              <a:rPr lang="es-ES" altLang="es-ES" b="1" dirty="0" smtClean="0">
                <a:solidFill>
                  <a:schemeClr val="tx2"/>
                </a:solidFill>
              </a:rPr>
              <a:t/>
            </a:r>
            <a:br>
              <a:rPr lang="es-ES" altLang="es-ES" b="1" dirty="0" smtClean="0">
                <a:solidFill>
                  <a:schemeClr val="tx2"/>
                </a:solidFill>
              </a:rPr>
            </a:br>
            <a:r>
              <a:rPr lang="es-ES" altLang="es-ES" b="1" dirty="0" err="1" smtClean="0">
                <a:solidFill>
                  <a:schemeClr val="tx2"/>
                </a:solidFill>
              </a:rPr>
              <a:t>INCOMPATIBILITATS</a:t>
            </a:r>
            <a:r>
              <a:rPr lang="es-ES" altLang="es-ES" b="1" dirty="0" smtClean="0">
                <a:solidFill>
                  <a:schemeClr val="tx2"/>
                </a:solidFill>
              </a:rPr>
              <a:t> </a:t>
            </a:r>
            <a:r>
              <a:rPr lang="es-ES" altLang="es-ES" b="1" dirty="0">
                <a:solidFill>
                  <a:schemeClr val="tx2"/>
                </a:solidFill>
              </a:rPr>
              <a:t/>
            </a:r>
            <a:br>
              <a:rPr lang="es-ES" altLang="es-ES" b="1" dirty="0">
                <a:solidFill>
                  <a:schemeClr val="tx2"/>
                </a:solidFill>
              </a:rPr>
            </a:br>
            <a:endParaRPr lang="es-ES" altLang="es-ES" dirty="0" smtClean="0"/>
          </a:p>
        </p:txBody>
      </p:sp>
      <p:sp>
        <p:nvSpPr>
          <p:cNvPr id="727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0804" y="1651000"/>
            <a:ext cx="11254796" cy="4875214"/>
          </a:xfrm>
        </p:spPr>
        <p:txBody>
          <a:bodyPr>
            <a:normAutofit/>
          </a:bodyPr>
          <a:lstStyle/>
          <a:p>
            <a:endParaRPr lang="ca-ES" altLang="es-ES" sz="3200" dirty="0" smtClean="0">
              <a:solidFill>
                <a:srgbClr val="002060"/>
              </a:solidFill>
            </a:endParaRPr>
          </a:p>
          <a:p>
            <a:r>
              <a:rPr lang="ca-ES" altLang="es-ES" sz="3200" dirty="0" smtClean="0">
                <a:solidFill>
                  <a:srgbClr val="002060"/>
                </a:solidFill>
              </a:rPr>
              <a:t>L’estudiant </a:t>
            </a:r>
            <a:r>
              <a:rPr lang="ca-ES" altLang="es-ES" sz="3200" u="sng" dirty="0" smtClean="0">
                <a:solidFill>
                  <a:srgbClr val="002060"/>
                </a:solidFill>
              </a:rPr>
              <a:t>no pot tenir un </a:t>
            </a:r>
            <a:r>
              <a:rPr lang="ca-ES" altLang="es-ES" sz="3200" b="1" u="sng" dirty="0" smtClean="0">
                <a:solidFill>
                  <a:srgbClr val="002060"/>
                </a:solidFill>
              </a:rPr>
              <a:t>contracte laboral vigent a la mateixa oficina de farmàcia</a:t>
            </a:r>
            <a:r>
              <a:rPr lang="ca-ES" altLang="es-ES" sz="3200" dirty="0" smtClean="0">
                <a:solidFill>
                  <a:srgbClr val="002060"/>
                </a:solidFill>
              </a:rPr>
              <a:t> on fa les Pràctiques Tutelades (excepte els del Torn A. Temps parcial)</a:t>
            </a:r>
          </a:p>
          <a:p>
            <a:endParaRPr lang="ca-ES" altLang="es-ES" sz="3200" dirty="0" smtClean="0">
              <a:solidFill>
                <a:srgbClr val="002060"/>
              </a:solidFill>
            </a:endParaRPr>
          </a:p>
          <a:p>
            <a:r>
              <a:rPr lang="ca-ES" altLang="es-ES" sz="3200" dirty="0" smtClean="0">
                <a:solidFill>
                  <a:srgbClr val="002060"/>
                </a:solidFill>
              </a:rPr>
              <a:t>L’estudiant </a:t>
            </a:r>
            <a:r>
              <a:rPr lang="ca-ES" altLang="es-ES" sz="3200" u="sng" dirty="0" smtClean="0">
                <a:solidFill>
                  <a:srgbClr val="002060"/>
                </a:solidFill>
              </a:rPr>
              <a:t>no pot fer </a:t>
            </a:r>
            <a:r>
              <a:rPr lang="ca-ES" altLang="es-ES" sz="3200" dirty="0" smtClean="0">
                <a:solidFill>
                  <a:srgbClr val="002060"/>
                </a:solidFill>
              </a:rPr>
              <a:t>les pràctiques en </a:t>
            </a:r>
            <a:r>
              <a:rPr lang="ca-ES" altLang="es-ES" sz="3200" b="1" u="sng" dirty="0" smtClean="0">
                <a:solidFill>
                  <a:srgbClr val="002060"/>
                </a:solidFill>
              </a:rPr>
              <a:t>oficines de farmàcia familiars</a:t>
            </a:r>
            <a:r>
              <a:rPr lang="ca-ES" altLang="es-ES" sz="3200" dirty="0" smtClean="0">
                <a:solidFill>
                  <a:srgbClr val="002060"/>
                </a:solidFill>
              </a:rPr>
              <a:t> (fins al segon grau de parentiu).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s-ES" altLang="es-ES" sz="8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</p:txBody>
      </p:sp>
      <p:pic>
        <p:nvPicPr>
          <p:cNvPr id="72711" name="Imagen 1" descr="https://www.ub.edu/portal/documents/34829/471327/Logo+UB/fc4e2759-7526-439c-9e5c-0af5480aa155?t=14567482692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04" y="473130"/>
            <a:ext cx="13620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038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title"/>
          </p:nvPr>
        </p:nvSpPr>
        <p:spPr>
          <a:xfrm>
            <a:off x="1664616" y="170341"/>
            <a:ext cx="10364451" cy="1596177"/>
          </a:xfrm>
        </p:spPr>
        <p:txBody>
          <a:bodyPr>
            <a:normAutofit fontScale="90000"/>
          </a:bodyPr>
          <a:lstStyle/>
          <a:p>
            <a:pPr algn="ctr"/>
            <a:r>
              <a:rPr lang="ca-ES" altLang="es-ES" b="1" dirty="0" smtClean="0">
                <a:solidFill>
                  <a:schemeClr val="tx2"/>
                </a:solidFill>
              </a:rPr>
              <a:t/>
            </a:r>
            <a:br>
              <a:rPr lang="ca-ES" altLang="es-ES" b="1" dirty="0" smtClean="0">
                <a:solidFill>
                  <a:schemeClr val="tx2"/>
                </a:solidFill>
              </a:rPr>
            </a:br>
            <a:r>
              <a:rPr lang="ca-ES" altLang="es-ES" b="1" dirty="0" smtClean="0">
                <a:solidFill>
                  <a:schemeClr val="tx2"/>
                </a:solidFill>
              </a:rPr>
              <a:t>NORMATIVA DE PRÀCTIQUES ACADÈMIQUES EXTERNES DE LA UB</a:t>
            </a:r>
            <a:br>
              <a:rPr lang="ca-ES" altLang="es-ES" b="1" dirty="0" smtClean="0">
                <a:solidFill>
                  <a:schemeClr val="tx2"/>
                </a:solidFill>
              </a:rPr>
            </a:br>
            <a:endParaRPr lang="ca-ES" altLang="es-ES" dirty="0" smtClean="0"/>
          </a:p>
        </p:txBody>
      </p:sp>
      <p:sp>
        <p:nvSpPr>
          <p:cNvPr id="727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31820" y="1476609"/>
            <a:ext cx="11668260" cy="5194647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ca-ES" altLang="es-ES" sz="3200" b="1" dirty="0" smtClean="0">
                <a:solidFill>
                  <a:srgbClr val="002060"/>
                </a:solidFill>
                <a:hlinkClick r:id="rId3"/>
              </a:rPr>
              <a:t>Normativa pràctiques UB</a:t>
            </a:r>
            <a:r>
              <a:rPr lang="ca-ES" altLang="es-ES" sz="3200" b="1" dirty="0" smtClean="0">
                <a:solidFill>
                  <a:srgbClr val="002060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ca-ES" altLang="es-ES" sz="3200" b="1" dirty="0" smtClean="0">
                <a:solidFill>
                  <a:srgbClr val="002060"/>
                </a:solidFill>
              </a:rPr>
              <a:t>Vigència i rescissió</a:t>
            </a:r>
            <a:r>
              <a:rPr lang="ca-ES" altLang="es-ES" sz="3200" dirty="0" smtClean="0">
                <a:solidFill>
                  <a:srgbClr val="002060"/>
                </a:solidFill>
              </a:rPr>
              <a:t> de les pràctiques: Art. 8.2.3 i 8.2.4</a:t>
            </a:r>
          </a:p>
          <a:p>
            <a:pPr>
              <a:buFontTx/>
              <a:buChar char="-"/>
            </a:pPr>
            <a:r>
              <a:rPr lang="ca-ES" altLang="es-ES" sz="3200" b="1" dirty="0" smtClean="0">
                <a:solidFill>
                  <a:srgbClr val="002060"/>
                </a:solidFill>
              </a:rPr>
              <a:t>Drets i deures </a:t>
            </a:r>
            <a:r>
              <a:rPr lang="ca-ES" altLang="es-ES" sz="3200" dirty="0" smtClean="0">
                <a:solidFill>
                  <a:srgbClr val="002060"/>
                </a:solidFill>
              </a:rPr>
              <a:t>dels </a:t>
            </a:r>
            <a:r>
              <a:rPr lang="ca-ES" altLang="es-ES" sz="3200" b="1" dirty="0" smtClean="0">
                <a:solidFill>
                  <a:srgbClr val="002060"/>
                </a:solidFill>
              </a:rPr>
              <a:t>estudiants</a:t>
            </a:r>
            <a:r>
              <a:rPr lang="ca-ES" altLang="es-ES" sz="3200" dirty="0" smtClean="0">
                <a:solidFill>
                  <a:srgbClr val="002060"/>
                </a:solidFill>
              </a:rPr>
              <a:t>: Articles 10 i 11</a:t>
            </a:r>
          </a:p>
          <a:p>
            <a:pPr>
              <a:buFontTx/>
              <a:buChar char="-"/>
            </a:pPr>
            <a:r>
              <a:rPr lang="ca-ES" altLang="es-ES" sz="3200" b="1" dirty="0" smtClean="0">
                <a:solidFill>
                  <a:schemeClr val="accent6">
                    <a:lumMod val="75000"/>
                  </a:schemeClr>
                </a:solidFill>
              </a:rPr>
              <a:t>Drets i deures </a:t>
            </a:r>
            <a:r>
              <a:rPr lang="ca-ES" altLang="es-ES" sz="3200" dirty="0" smtClean="0">
                <a:solidFill>
                  <a:srgbClr val="002060"/>
                </a:solidFill>
              </a:rPr>
              <a:t>dels </a:t>
            </a:r>
            <a:r>
              <a:rPr lang="ca-ES" altLang="es-ES" sz="3200" b="1" dirty="0" smtClean="0">
                <a:solidFill>
                  <a:schemeClr val="accent6">
                    <a:lumMod val="75000"/>
                  </a:schemeClr>
                </a:solidFill>
              </a:rPr>
              <a:t>tutors de l’empresa o institució</a:t>
            </a:r>
            <a:r>
              <a:rPr lang="ca-ES" altLang="es-ES" sz="3200" dirty="0" smtClean="0">
                <a:solidFill>
                  <a:srgbClr val="002060"/>
                </a:solidFill>
              </a:rPr>
              <a:t>: </a:t>
            </a:r>
            <a:r>
              <a:rPr lang="ca-ES" altLang="es-ES" sz="3200" u="sng" dirty="0" smtClean="0">
                <a:solidFill>
                  <a:srgbClr val="002060"/>
                </a:solidFill>
              </a:rPr>
              <a:t>Art. 12</a:t>
            </a:r>
          </a:p>
          <a:p>
            <a:pPr>
              <a:buFontTx/>
              <a:buChar char="-"/>
            </a:pPr>
            <a:r>
              <a:rPr lang="ca-ES" altLang="es-ES" sz="3200" b="1" dirty="0" smtClean="0">
                <a:solidFill>
                  <a:srgbClr val="002060"/>
                </a:solidFill>
              </a:rPr>
              <a:t>Reconeixement</a:t>
            </a:r>
            <a:r>
              <a:rPr lang="ca-ES" altLang="es-ES" sz="3200" dirty="0" smtClean="0">
                <a:solidFill>
                  <a:srgbClr val="002060"/>
                </a:solidFill>
              </a:rPr>
              <a:t> de tasques de tutoria: art. 17.2</a:t>
            </a:r>
          </a:p>
          <a:p>
            <a:pPr marL="274320" lvl="1" indent="0">
              <a:buNone/>
            </a:pPr>
            <a:r>
              <a:rPr lang="ca-ES" altLang="es-ES" sz="3000" dirty="0" smtClean="0">
                <a:solidFill>
                  <a:srgbClr val="002060"/>
                </a:solidFill>
              </a:rPr>
              <a:t>* </a:t>
            </a:r>
            <a:r>
              <a:rPr lang="ca-ES" altLang="es-ES" sz="2600" dirty="0" smtClean="0">
                <a:solidFill>
                  <a:srgbClr val="002060"/>
                </a:solidFill>
              </a:rPr>
              <a:t>Al finalitzar l’estudiant les pràctiques, la facultat d’ofici fa arribar un certificat a cada tutor del centre receptor que ha tingut un alumne assignat i que consta al Projecte Formatiu de l’alumne reconeixent les hores de tutoria (50h per alumne assignat)</a:t>
            </a:r>
          </a:p>
          <a:p>
            <a:pPr>
              <a:buFontTx/>
              <a:buChar char="-"/>
            </a:pPr>
            <a:endParaRPr lang="ca-ES" altLang="es-ES" sz="3200" dirty="0" smtClean="0">
              <a:solidFill>
                <a:srgbClr val="002060"/>
              </a:solidFill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s-ES" altLang="es-ES" sz="8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</p:txBody>
      </p:sp>
      <p:pic>
        <p:nvPicPr>
          <p:cNvPr id="72711" name="Imagen 1" descr="https://www.ub.edu/portal/documents/34829/471327/Logo+UB/fc4e2759-7526-439c-9e5c-0af5480aa155?t=14567482692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04" y="473130"/>
            <a:ext cx="13620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865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title"/>
          </p:nvPr>
        </p:nvSpPr>
        <p:spPr>
          <a:xfrm>
            <a:off x="1664616" y="170341"/>
            <a:ext cx="10364451" cy="1596177"/>
          </a:xfrm>
        </p:spPr>
        <p:txBody>
          <a:bodyPr>
            <a:normAutofit fontScale="90000"/>
          </a:bodyPr>
          <a:lstStyle/>
          <a:p>
            <a:pPr algn="ctr"/>
            <a:r>
              <a:rPr lang="ca-ES" altLang="es-ES" b="1" dirty="0" smtClean="0">
                <a:solidFill>
                  <a:schemeClr val="tx2"/>
                </a:solidFill>
              </a:rPr>
              <a:t/>
            </a:r>
            <a:br>
              <a:rPr lang="ca-ES" altLang="es-ES" b="1" dirty="0" smtClean="0">
                <a:solidFill>
                  <a:schemeClr val="tx2"/>
                </a:solidFill>
              </a:rPr>
            </a:br>
            <a:r>
              <a:rPr lang="ca-ES" altLang="es-ES" b="1" dirty="0" smtClean="0">
                <a:solidFill>
                  <a:schemeClr val="tx2"/>
                </a:solidFill>
              </a:rPr>
              <a:t>RÈGIM DE PERMISOS DELS ALUMNES </a:t>
            </a:r>
            <a:br>
              <a:rPr lang="ca-ES" altLang="es-ES" b="1" dirty="0" smtClean="0">
                <a:solidFill>
                  <a:schemeClr val="tx2"/>
                </a:solidFill>
              </a:rPr>
            </a:br>
            <a:endParaRPr lang="ca-ES" altLang="es-ES" dirty="0" smtClean="0"/>
          </a:p>
        </p:txBody>
      </p:sp>
      <p:sp>
        <p:nvSpPr>
          <p:cNvPr id="727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0804" y="1476609"/>
            <a:ext cx="11369276" cy="5194647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buNone/>
            </a:pPr>
            <a:r>
              <a:rPr lang="ca-ES" altLang="es-ES" sz="3200" b="1" dirty="0" smtClean="0">
                <a:solidFill>
                  <a:srgbClr val="002060"/>
                </a:solidFill>
              </a:rPr>
              <a:t>Art. 10 Drets dels alumnes-</a:t>
            </a:r>
            <a:r>
              <a:rPr lang="ca-ES" altLang="es-ES" sz="3200" b="1" dirty="0" smtClean="0">
                <a:solidFill>
                  <a:srgbClr val="002060"/>
                </a:solidFill>
                <a:hlinkClick r:id="rId3"/>
              </a:rPr>
              <a:t>Normativa pràctiques UB</a:t>
            </a:r>
            <a:r>
              <a:rPr lang="ca-ES" altLang="es-ES" sz="3200" b="1" dirty="0" smtClean="0">
                <a:solidFill>
                  <a:srgbClr val="002060"/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altLang="es-ES" sz="3200" dirty="0" smtClean="0">
                <a:solidFill>
                  <a:srgbClr val="002060"/>
                </a:solidFill>
              </a:rPr>
              <a:t>Ho </a:t>
            </a:r>
            <a:r>
              <a:rPr lang="es-ES" altLang="es-ES" sz="3200" dirty="0">
                <a:solidFill>
                  <a:srgbClr val="002060"/>
                </a:solidFill>
              </a:rPr>
              <a:t>han de </a:t>
            </a:r>
            <a:r>
              <a:rPr lang="ca-ES" altLang="es-ES" sz="3200" dirty="0" smtClean="0">
                <a:solidFill>
                  <a:srgbClr val="002060"/>
                </a:solidFill>
              </a:rPr>
              <a:t>comunicar prèviament al </a:t>
            </a:r>
            <a:r>
              <a:rPr lang="es-ES" altLang="es-ES" sz="3200" dirty="0" smtClean="0">
                <a:solidFill>
                  <a:srgbClr val="002060"/>
                </a:solidFill>
              </a:rPr>
              <a:t>centre receptor.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a-ES" altLang="es-ES" sz="3200" dirty="0" smtClean="0">
                <a:solidFill>
                  <a:srgbClr val="002060"/>
                </a:solidFill>
              </a:rPr>
              <a:t>Permisos </a:t>
            </a:r>
            <a:r>
              <a:rPr lang="ca-ES" altLang="es-ES" sz="3200" dirty="0">
                <a:solidFill>
                  <a:srgbClr val="002060"/>
                </a:solidFill>
              </a:rPr>
              <a:t>dels alumnes:</a:t>
            </a:r>
          </a:p>
          <a:p>
            <a:pPr marL="541338" lvl="1" indent="-268288" algn="just">
              <a:buFont typeface="+mj-lt"/>
              <a:buAutoNum type="arabicPeriod"/>
            </a:pPr>
            <a:r>
              <a:rPr lang="ca-ES" altLang="es-ES" sz="3000" b="1" dirty="0" smtClean="0">
                <a:solidFill>
                  <a:srgbClr val="002060"/>
                </a:solidFill>
              </a:rPr>
              <a:t>Per </a:t>
            </a:r>
            <a:r>
              <a:rPr lang="ca-ES" altLang="es-ES" sz="3000" b="1" dirty="0">
                <a:solidFill>
                  <a:srgbClr val="002060"/>
                </a:solidFill>
              </a:rPr>
              <a:t>exàmens</a:t>
            </a:r>
            <a:r>
              <a:rPr lang="ca-ES" altLang="es-ES" sz="3000" dirty="0">
                <a:solidFill>
                  <a:srgbClr val="002060"/>
                </a:solidFill>
              </a:rPr>
              <a:t>, ja siguin finals o parcials.</a:t>
            </a:r>
          </a:p>
          <a:p>
            <a:pPr marL="541338" lvl="1" indent="-268288" algn="just">
              <a:buFont typeface="+mj-lt"/>
              <a:buAutoNum type="arabicPeriod"/>
            </a:pPr>
            <a:r>
              <a:rPr lang="ca-ES" altLang="es-ES" sz="3000" b="1" dirty="0" smtClean="0">
                <a:solidFill>
                  <a:srgbClr val="002060"/>
                </a:solidFill>
              </a:rPr>
              <a:t>Per </a:t>
            </a:r>
            <a:r>
              <a:rPr lang="ca-ES" altLang="es-ES" sz="3000" b="1" dirty="0">
                <a:solidFill>
                  <a:srgbClr val="002060"/>
                </a:solidFill>
              </a:rPr>
              <a:t>tutories</a:t>
            </a:r>
            <a:r>
              <a:rPr lang="ca-ES" altLang="es-ES" sz="3000" dirty="0">
                <a:solidFill>
                  <a:srgbClr val="002060"/>
                </a:solidFill>
              </a:rPr>
              <a:t>: l’estudiant té permís a les hores indispensables per a la tutoria.</a:t>
            </a:r>
          </a:p>
          <a:p>
            <a:pPr marL="541338" lvl="1" indent="-268288" algn="just">
              <a:buFont typeface="+mj-lt"/>
              <a:buAutoNum type="arabicPeriod"/>
            </a:pPr>
            <a:r>
              <a:rPr lang="ca-ES" altLang="es-ES" sz="3000" dirty="0" smtClean="0">
                <a:solidFill>
                  <a:srgbClr val="002060"/>
                </a:solidFill>
              </a:rPr>
              <a:t>El </a:t>
            </a:r>
            <a:r>
              <a:rPr lang="ca-ES" altLang="es-ES" sz="3000" dirty="0">
                <a:solidFill>
                  <a:srgbClr val="002060"/>
                </a:solidFill>
              </a:rPr>
              <a:t>temps necessari per dur a terme </a:t>
            </a:r>
            <a:r>
              <a:rPr lang="ca-ES" altLang="es-ES" sz="3000" b="1" dirty="0">
                <a:solidFill>
                  <a:srgbClr val="002060"/>
                </a:solidFill>
              </a:rPr>
              <a:t>activitats acadèmiques obligatòries </a:t>
            </a:r>
            <a:r>
              <a:rPr lang="ca-ES" altLang="es-ES" sz="3000" dirty="0">
                <a:solidFill>
                  <a:srgbClr val="002060"/>
                </a:solidFill>
              </a:rPr>
              <a:t>i de representació i participació universitària.</a:t>
            </a:r>
          </a:p>
          <a:p>
            <a:pPr marL="541338" lvl="1" indent="-268288" algn="just">
              <a:buFont typeface="+mj-lt"/>
              <a:buAutoNum type="arabicPeriod"/>
            </a:pPr>
            <a:r>
              <a:rPr lang="ca-ES" altLang="es-ES" sz="3000" dirty="0" smtClean="0">
                <a:solidFill>
                  <a:srgbClr val="002060"/>
                </a:solidFill>
              </a:rPr>
              <a:t>Per </a:t>
            </a:r>
            <a:r>
              <a:rPr lang="ca-ES" altLang="es-ES" sz="3000" b="1" dirty="0">
                <a:solidFill>
                  <a:srgbClr val="002060"/>
                </a:solidFill>
              </a:rPr>
              <a:t>visita mèdica</a:t>
            </a:r>
            <a:r>
              <a:rPr lang="ca-ES" altLang="es-ES" sz="3000" dirty="0">
                <a:solidFill>
                  <a:srgbClr val="002060"/>
                </a:solidFill>
              </a:rPr>
              <a:t>: l’estudiant té permís a les hores indispensables per assistir a la visita mèdica.</a:t>
            </a:r>
          </a:p>
          <a:p>
            <a:pPr marL="541338" lvl="1" indent="-268288" algn="just">
              <a:buFont typeface="+mj-lt"/>
              <a:buAutoNum type="arabicPeriod"/>
            </a:pPr>
            <a:r>
              <a:rPr lang="ca-ES" altLang="es-ES" sz="3000" dirty="0" smtClean="0">
                <a:solidFill>
                  <a:srgbClr val="002060"/>
                </a:solidFill>
              </a:rPr>
              <a:t>Per </a:t>
            </a:r>
            <a:r>
              <a:rPr lang="ca-ES" altLang="es-ES" sz="3000" b="1" dirty="0">
                <a:solidFill>
                  <a:srgbClr val="002060"/>
                </a:solidFill>
              </a:rPr>
              <a:t>malaltia</a:t>
            </a:r>
            <a:r>
              <a:rPr lang="ca-ES" altLang="es-ES" sz="3000" dirty="0">
                <a:solidFill>
                  <a:srgbClr val="002060"/>
                </a:solidFill>
              </a:rPr>
              <a:t>: entre un 10 % i 15% de la durada total d’hores de les pràctiques programades en el projecte formatiu. En aquest cas, l’estudiant pot ampliar el període o l’horari de les pràctiques pel nombre d’hores de la malaltia, després d’una justificació del part mèdic. </a:t>
            </a:r>
            <a:r>
              <a:rPr lang="ca-ES" altLang="es-ES" sz="3000" dirty="0" smtClean="0">
                <a:solidFill>
                  <a:srgbClr val="002060"/>
                </a:solidFill>
              </a:rPr>
              <a:t>(</a:t>
            </a:r>
            <a:r>
              <a:rPr lang="ca-ES" altLang="es-ES" sz="3000" b="1" u="sng" dirty="0" smtClean="0">
                <a:solidFill>
                  <a:srgbClr val="002060"/>
                </a:solidFill>
              </a:rPr>
              <a:t>Cal</a:t>
            </a:r>
            <a:r>
              <a:rPr lang="ca-ES" altLang="es-ES" sz="3000" u="sng" dirty="0" smtClean="0">
                <a:solidFill>
                  <a:srgbClr val="002060"/>
                </a:solidFill>
              </a:rPr>
              <a:t> </a:t>
            </a:r>
            <a:r>
              <a:rPr lang="ca-ES" altLang="es-ES" sz="3000" b="1" u="sng" dirty="0" smtClean="0">
                <a:solidFill>
                  <a:srgbClr val="002060"/>
                </a:solidFill>
              </a:rPr>
              <a:t>comunicar-ho</a:t>
            </a:r>
            <a:r>
              <a:rPr lang="ca-ES" altLang="es-ES" sz="3000" u="sng" dirty="0" smtClean="0">
                <a:solidFill>
                  <a:srgbClr val="002060"/>
                </a:solidFill>
              </a:rPr>
              <a:t> </a:t>
            </a:r>
            <a:r>
              <a:rPr lang="ca-ES" altLang="es-ES" sz="3000" b="1" u="sng" dirty="0">
                <a:solidFill>
                  <a:srgbClr val="002060"/>
                </a:solidFill>
              </a:rPr>
              <a:t>per e-mail a </a:t>
            </a:r>
            <a:r>
              <a:rPr lang="ca-ES" altLang="es-ES" sz="3000" b="1" u="sng" dirty="0" smtClean="0">
                <a:solidFill>
                  <a:srgbClr val="002060"/>
                </a:solidFill>
                <a:hlinkClick r:id="rId4"/>
              </a:rPr>
              <a:t>estades.graufarmacia@ub.edu</a:t>
            </a:r>
            <a:r>
              <a:rPr lang="ca-ES" altLang="es-ES" sz="3000" dirty="0">
                <a:solidFill>
                  <a:srgbClr val="002060"/>
                </a:solidFill>
              </a:rPr>
              <a:t>)</a:t>
            </a:r>
          </a:p>
          <a:p>
            <a:pPr marL="541338" lvl="1" indent="-268288" algn="just">
              <a:buFont typeface="+mj-lt"/>
              <a:buAutoNum type="arabicPeriod"/>
            </a:pPr>
            <a:r>
              <a:rPr lang="ca-ES" altLang="es-ES" sz="3000" dirty="0" smtClean="0">
                <a:solidFill>
                  <a:srgbClr val="002060"/>
                </a:solidFill>
              </a:rPr>
              <a:t>Altres </a:t>
            </a:r>
            <a:r>
              <a:rPr lang="ca-ES" altLang="es-ES" sz="3000" dirty="0">
                <a:solidFill>
                  <a:srgbClr val="002060"/>
                </a:solidFill>
              </a:rPr>
              <a:t>supòsits degudament justificats i consensuats entre el centre receptor i la UB.</a:t>
            </a:r>
          </a:p>
          <a:p>
            <a:pPr>
              <a:buFontTx/>
              <a:buChar char="-"/>
            </a:pPr>
            <a:endParaRPr lang="ca-ES" altLang="es-ES" sz="3200" dirty="0" smtClean="0">
              <a:solidFill>
                <a:srgbClr val="002060"/>
              </a:solidFill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s-ES" altLang="es-ES" sz="8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</p:txBody>
      </p:sp>
      <p:pic>
        <p:nvPicPr>
          <p:cNvPr id="72711" name="Imagen 1" descr="https://www.ub.edu/portal/documents/34829/471327/Logo+UB/fc4e2759-7526-439c-9e5c-0af5480aa155?t=14567482692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04" y="473130"/>
            <a:ext cx="13620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8285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title"/>
          </p:nvPr>
        </p:nvSpPr>
        <p:spPr>
          <a:xfrm>
            <a:off x="1421149" y="324889"/>
            <a:ext cx="10364451" cy="1596177"/>
          </a:xfrm>
        </p:spPr>
        <p:txBody>
          <a:bodyPr>
            <a:normAutofit fontScale="90000"/>
          </a:bodyPr>
          <a:lstStyle/>
          <a:p>
            <a:pPr algn="ctr"/>
            <a:r>
              <a:rPr lang="ca-ES" altLang="es-ES" b="1" dirty="0" smtClean="0">
                <a:solidFill>
                  <a:schemeClr val="tx2"/>
                </a:solidFill>
              </a:rPr>
              <a:t/>
            </a:r>
            <a:br>
              <a:rPr lang="ca-ES" altLang="es-ES" b="1" dirty="0" smtClean="0">
                <a:solidFill>
                  <a:schemeClr val="tx2"/>
                </a:solidFill>
              </a:rPr>
            </a:br>
            <a:r>
              <a:rPr lang="ca-ES" altLang="es-ES" b="1" dirty="0" smtClean="0">
                <a:solidFill>
                  <a:schemeClr val="tx2"/>
                </a:solidFill>
              </a:rPr>
              <a:t>ABSÈNCIES O INCOMPLIMENT DEL PROJECTE FORMATIU (CONVENI) </a:t>
            </a:r>
            <a:br>
              <a:rPr lang="ca-ES" altLang="es-ES" b="1" dirty="0" smtClean="0">
                <a:solidFill>
                  <a:schemeClr val="tx2"/>
                </a:solidFill>
              </a:rPr>
            </a:br>
            <a:endParaRPr lang="ca-ES" altLang="es-ES" dirty="0" smtClean="0"/>
          </a:p>
        </p:txBody>
      </p:sp>
      <p:sp>
        <p:nvSpPr>
          <p:cNvPr id="727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83336" y="1754031"/>
            <a:ext cx="11642502" cy="48752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a-ES" altLang="es-ES" sz="3200" dirty="0" smtClean="0">
                <a:solidFill>
                  <a:srgbClr val="002060"/>
                </a:solidFill>
              </a:rPr>
              <a:t>Qualsevol </a:t>
            </a:r>
            <a:r>
              <a:rPr lang="ca-ES" altLang="es-ES" sz="3200" b="1" u="sng" dirty="0" smtClean="0">
                <a:solidFill>
                  <a:srgbClr val="C00000"/>
                </a:solidFill>
              </a:rPr>
              <a:t>absència o incompliment </a:t>
            </a:r>
            <a:r>
              <a:rPr lang="ca-ES" altLang="es-ES" sz="3200" dirty="0" smtClean="0">
                <a:solidFill>
                  <a:srgbClr val="002060"/>
                </a:solidFill>
              </a:rPr>
              <a:t>del Projecte Formatiu és </a:t>
            </a:r>
            <a:r>
              <a:rPr lang="ca-ES" altLang="es-ES" sz="3200" b="1" dirty="0" smtClean="0">
                <a:solidFill>
                  <a:srgbClr val="002060"/>
                </a:solidFill>
              </a:rPr>
              <a:t>obligatori posar-ho en coneixement </a:t>
            </a:r>
            <a:r>
              <a:rPr lang="ca-ES" altLang="es-ES" sz="3200" dirty="0" smtClean="0">
                <a:solidFill>
                  <a:srgbClr val="002060"/>
                </a:solidFill>
              </a:rPr>
              <a:t>a la facultat per e-mail</a:t>
            </a:r>
            <a:r>
              <a:rPr lang="ca-ES" altLang="es-ES" sz="3200" b="1" dirty="0" smtClean="0">
                <a:solidFill>
                  <a:srgbClr val="002060"/>
                </a:solidFill>
              </a:rPr>
              <a:t> a: </a:t>
            </a:r>
            <a:r>
              <a:rPr lang="ca-ES" altLang="es-ES" sz="3200" b="1" u="sng" dirty="0">
                <a:solidFill>
                  <a:srgbClr val="002060"/>
                </a:solidFill>
                <a:hlinkClick r:id="rId3"/>
              </a:rPr>
              <a:t>estades.graufarmacia@ub.edu</a:t>
            </a:r>
            <a:r>
              <a:rPr lang="ca-ES" altLang="es-ES" sz="3200" b="1" dirty="0" smtClean="0">
                <a:solidFill>
                  <a:srgbClr val="002060"/>
                </a:solidFill>
              </a:rPr>
              <a:t> </a:t>
            </a:r>
            <a:r>
              <a:rPr lang="ca-ES" altLang="es-ES" sz="3200" dirty="0" smtClean="0">
                <a:solidFill>
                  <a:srgbClr val="002060"/>
                </a:solidFill>
              </a:rPr>
              <a:t>amb còpia a </a:t>
            </a:r>
            <a:r>
              <a:rPr lang="ca-ES" altLang="es-ES" sz="3200" b="1" dirty="0" smtClean="0">
                <a:solidFill>
                  <a:srgbClr val="002060"/>
                </a:solidFill>
                <a:hlinkClick r:id="rId4"/>
              </a:rPr>
              <a:t>marianmarch@ub.edu</a:t>
            </a:r>
            <a:r>
              <a:rPr lang="ca-ES" altLang="es-ES" sz="3200" dirty="0" smtClean="0">
                <a:solidFill>
                  <a:srgbClr val="002060"/>
                </a:solidFill>
              </a:rPr>
              <a:t>: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ca-ES" altLang="es-ES" sz="3200" b="1" dirty="0" smtClean="0">
                <a:solidFill>
                  <a:srgbClr val="002060"/>
                </a:solidFill>
              </a:rPr>
              <a:t>Absències</a:t>
            </a:r>
            <a:r>
              <a:rPr lang="ca-ES" altLang="es-ES" sz="3200" dirty="0" smtClean="0">
                <a:solidFill>
                  <a:srgbClr val="002060"/>
                </a:solidFill>
              </a:rPr>
              <a:t> amb una durada </a:t>
            </a:r>
            <a:r>
              <a:rPr lang="ca-ES" altLang="es-ES" sz="3200" b="1" dirty="0" smtClean="0">
                <a:solidFill>
                  <a:srgbClr val="002060"/>
                </a:solidFill>
              </a:rPr>
              <a:t>superior a 2 dies </a:t>
            </a:r>
            <a:r>
              <a:rPr lang="ca-ES" altLang="es-ES" sz="3200" dirty="0" smtClean="0">
                <a:solidFill>
                  <a:srgbClr val="002060"/>
                </a:solidFill>
              </a:rPr>
              <a:t>(justificades o no).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a-ES" altLang="es-ES" sz="3200" b="1" dirty="0" smtClean="0">
                <a:solidFill>
                  <a:srgbClr val="002060"/>
                </a:solidFill>
              </a:rPr>
              <a:t>Incompliment de l'horari </a:t>
            </a:r>
            <a:r>
              <a:rPr lang="ca-ES" altLang="es-ES" sz="3200" dirty="0" smtClean="0">
                <a:solidFill>
                  <a:srgbClr val="002060"/>
                </a:solidFill>
              </a:rPr>
              <a:t>(</a:t>
            </a:r>
            <a:r>
              <a:rPr lang="ca-ES" altLang="es-ES" sz="3000" dirty="0" smtClean="0">
                <a:solidFill>
                  <a:srgbClr val="002060"/>
                </a:solidFill>
              </a:rPr>
              <a:t>tot i que poden recuperar les hores per recuperar-les si alguna setmana no han pogut complir l’horari sempre és millor deixar constància d’aquest fet a la facultat</a:t>
            </a:r>
            <a:r>
              <a:rPr lang="ca-ES" altLang="es-ES" sz="3200" dirty="0" smtClean="0">
                <a:solidFill>
                  <a:srgbClr val="002060"/>
                </a:solidFill>
              </a:rPr>
              <a:t>).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a-ES" altLang="es-ES" sz="3200" dirty="0" smtClean="0">
                <a:solidFill>
                  <a:srgbClr val="002060"/>
                </a:solidFill>
              </a:rPr>
              <a:t>La </a:t>
            </a:r>
            <a:r>
              <a:rPr lang="ca-ES" altLang="es-ES" sz="3200" b="1" dirty="0" smtClean="0">
                <a:solidFill>
                  <a:srgbClr val="002060"/>
                </a:solidFill>
              </a:rPr>
              <a:t>NO</a:t>
            </a:r>
            <a:r>
              <a:rPr lang="ca-ES" altLang="es-ES" sz="3200" dirty="0" smtClean="0">
                <a:solidFill>
                  <a:srgbClr val="002060"/>
                </a:solidFill>
              </a:rPr>
              <a:t> incorporació en la data fixada per part de l’alumne.</a:t>
            </a:r>
          </a:p>
          <a:p>
            <a:pPr marL="0" indent="0">
              <a:buNone/>
            </a:pPr>
            <a:endParaRPr lang="ca-ES" altLang="es-ES" sz="3200" b="1" dirty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endParaRPr lang="ca-ES" altLang="es-ES" sz="3200" dirty="0" smtClean="0">
              <a:solidFill>
                <a:srgbClr val="002060"/>
              </a:solidFill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s-ES" altLang="es-ES" sz="8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</p:txBody>
      </p:sp>
      <p:pic>
        <p:nvPicPr>
          <p:cNvPr id="72711" name="Imagen 1" descr="https://www.ub.edu/portal/documents/34829/471327/Logo+UB/fc4e2759-7526-439c-9e5c-0af5480aa155?t=14567482692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04" y="473130"/>
            <a:ext cx="13620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3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title"/>
          </p:nvPr>
        </p:nvSpPr>
        <p:spPr>
          <a:xfrm>
            <a:off x="2189408" y="299131"/>
            <a:ext cx="9596192" cy="1735731"/>
          </a:xfrm>
        </p:spPr>
        <p:txBody>
          <a:bodyPr>
            <a:normAutofit fontScale="90000"/>
          </a:bodyPr>
          <a:lstStyle/>
          <a:p>
            <a:pPr algn="ctr"/>
            <a:r>
              <a:rPr lang="ca-ES" altLang="es-ES" b="1" dirty="0" smtClean="0">
                <a:solidFill>
                  <a:schemeClr val="tx2"/>
                </a:solidFill>
              </a:rPr>
              <a:t/>
            </a:r>
            <a:br>
              <a:rPr lang="ca-ES" altLang="es-ES" b="1" dirty="0" smtClean="0">
                <a:solidFill>
                  <a:schemeClr val="tx2"/>
                </a:solidFill>
              </a:rPr>
            </a:br>
            <a:r>
              <a:rPr lang="ca-ES" altLang="es-ES" b="1" dirty="0" smtClean="0">
                <a:solidFill>
                  <a:schemeClr val="tx2"/>
                </a:solidFill>
              </a:rPr>
              <a:t>Ordre ministerial </a:t>
            </a:r>
            <a:r>
              <a:rPr lang="ca-ES" altLang="es-ES" b="1" dirty="0" err="1" smtClean="0">
                <a:solidFill>
                  <a:schemeClr val="tx2"/>
                </a:solidFill>
              </a:rPr>
              <a:t>SSI</a:t>
            </a:r>
            <a:r>
              <a:rPr lang="ca-ES" altLang="es-ES" b="1" dirty="0" smtClean="0">
                <a:solidFill>
                  <a:schemeClr val="tx2"/>
                </a:solidFill>
              </a:rPr>
              <a:t>/81/2017, de 19 de gener (ministeri de Sanitat, Serveis Socials i igualtat): </a:t>
            </a:r>
            <a:br>
              <a:rPr lang="ca-ES" altLang="es-ES" b="1" dirty="0" smtClean="0">
                <a:solidFill>
                  <a:schemeClr val="tx2"/>
                </a:solidFill>
              </a:rPr>
            </a:br>
            <a:endParaRPr lang="ca-ES" altLang="es-ES" dirty="0" smtClean="0"/>
          </a:p>
        </p:txBody>
      </p:sp>
      <p:sp>
        <p:nvSpPr>
          <p:cNvPr id="727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0804" y="1908576"/>
            <a:ext cx="11254796" cy="4724043"/>
          </a:xfrm>
        </p:spPr>
        <p:txBody>
          <a:bodyPr>
            <a:normAutofit fontScale="92500"/>
          </a:bodyPr>
          <a:lstStyle/>
          <a:p>
            <a:pPr lvl="1" eaLnBrk="1" hangingPunct="1">
              <a:buFont typeface="Wingdings" panose="05000000000000000000" pitchFamily="2" charset="2"/>
              <a:buNone/>
            </a:pPr>
            <a:endParaRPr lang="es-ES" altLang="es-ES" sz="800" dirty="0" smtClean="0"/>
          </a:p>
          <a:p>
            <a:pPr>
              <a:buNone/>
            </a:pPr>
            <a:r>
              <a:rPr lang="ca-ES" altLang="es-ES" sz="3200" dirty="0" smtClean="0"/>
              <a:t>Enllaç: </a:t>
            </a:r>
            <a:r>
              <a:rPr lang="ca-ES" sz="3200" u="sng" dirty="0" smtClean="0">
                <a:hlinkClick r:id="rId3"/>
              </a:rPr>
              <a:t>https</a:t>
            </a:r>
            <a:r>
              <a:rPr lang="ca-ES" sz="3200" u="sng" dirty="0">
                <a:hlinkClick r:id="rId3"/>
              </a:rPr>
              <a:t>://</a:t>
            </a:r>
            <a:r>
              <a:rPr lang="ca-ES" sz="3200" u="sng" dirty="0" smtClean="0">
                <a:hlinkClick r:id="rId3"/>
              </a:rPr>
              <a:t>www.boe.es/boe/dias/2017/02/06/pdfs/BOE-A-2017-1200.pdf</a:t>
            </a:r>
            <a:endParaRPr lang="ca-ES" sz="3200" u="sng" dirty="0" smtClean="0"/>
          </a:p>
          <a:p>
            <a:pPr>
              <a:buNone/>
            </a:pPr>
            <a:endParaRPr lang="ca-ES" altLang="es-ES" sz="3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a-ES" altLang="es-ES" sz="3200" dirty="0">
              <a:solidFill>
                <a:srgbClr val="002060"/>
              </a:solidFill>
            </a:endParaRPr>
          </a:p>
          <a:p>
            <a:pPr>
              <a:buNone/>
            </a:pPr>
            <a:endParaRPr lang="ca-ES" altLang="es-ES" sz="3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a-ES" altLang="es-ES" sz="32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a-ES" altLang="es-ES" sz="3200" dirty="0" smtClean="0">
                <a:solidFill>
                  <a:srgbClr val="002060"/>
                </a:solidFill>
              </a:rPr>
              <a:t>És </a:t>
            </a:r>
            <a:r>
              <a:rPr lang="ca-ES" altLang="es-ES" sz="3200" b="1" dirty="0">
                <a:solidFill>
                  <a:srgbClr val="002060"/>
                </a:solidFill>
              </a:rPr>
              <a:t>responsabilitat del centre receptor </a:t>
            </a:r>
            <a:r>
              <a:rPr lang="ca-ES" altLang="es-ES" sz="3200" dirty="0">
                <a:solidFill>
                  <a:srgbClr val="002060"/>
                </a:solidFill>
              </a:rPr>
              <a:t>tenir coneixement d’aquesta ordre ministerial i del seu compliment legal</a:t>
            </a:r>
            <a:r>
              <a:rPr lang="ca-ES" altLang="es-ES" sz="3200" dirty="0" smtClean="0">
                <a:solidFill>
                  <a:srgbClr val="002060"/>
                </a:solidFill>
              </a:rPr>
              <a:t>.</a:t>
            </a:r>
            <a:endParaRPr lang="ca-ES" sz="32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</p:txBody>
      </p:sp>
      <p:pic>
        <p:nvPicPr>
          <p:cNvPr id="72711" name="Imagen 1" descr="https://www.ub.edu/portal/documents/34829/471327/Logo+UB/fc4e2759-7526-439c-9e5c-0af5480aa155?t=14567482692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04" y="473130"/>
            <a:ext cx="13620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tge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841" y="3257861"/>
            <a:ext cx="9013984" cy="202247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05660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title"/>
          </p:nvPr>
        </p:nvSpPr>
        <p:spPr>
          <a:xfrm>
            <a:off x="1211841" y="312010"/>
            <a:ext cx="10364451" cy="1596177"/>
          </a:xfrm>
        </p:spPr>
        <p:txBody>
          <a:bodyPr>
            <a:normAutofit fontScale="90000"/>
          </a:bodyPr>
          <a:lstStyle/>
          <a:p>
            <a:pPr algn="ctr"/>
            <a:r>
              <a:rPr lang="ca-ES" altLang="es-ES" b="1" dirty="0" smtClean="0">
                <a:solidFill>
                  <a:schemeClr val="tx2"/>
                </a:solidFill>
              </a:rPr>
              <a:t/>
            </a:r>
            <a:br>
              <a:rPr lang="ca-ES" altLang="es-ES" b="1" dirty="0" smtClean="0">
                <a:solidFill>
                  <a:schemeClr val="tx2"/>
                </a:solidFill>
              </a:rPr>
            </a:br>
            <a:r>
              <a:rPr lang="ca-ES" altLang="es-ES" b="1" dirty="0" smtClean="0">
                <a:solidFill>
                  <a:schemeClr val="tx2"/>
                </a:solidFill>
              </a:rPr>
              <a:t>DOCUMENTACIÓ INICIAL DE LES PRÀCTIQUES </a:t>
            </a:r>
            <a:br>
              <a:rPr lang="ca-ES" altLang="es-ES" b="1" dirty="0" smtClean="0">
                <a:solidFill>
                  <a:schemeClr val="tx2"/>
                </a:solidFill>
              </a:rPr>
            </a:br>
            <a:endParaRPr lang="ca-ES" altLang="es-ES" dirty="0" smtClean="0"/>
          </a:p>
        </p:txBody>
      </p:sp>
      <p:sp>
        <p:nvSpPr>
          <p:cNvPr id="727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0804" y="1908187"/>
            <a:ext cx="11254796" cy="4875214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ca-ES" altLang="es-ES" sz="3200" dirty="0" smtClean="0">
                <a:solidFill>
                  <a:srgbClr val="002060"/>
                </a:solidFill>
              </a:rPr>
              <a:t>	3 exemplars del Projecte Formatiu</a:t>
            </a:r>
          </a:p>
          <a:p>
            <a:pPr marL="0" indent="0" eaLnBrk="1" hangingPunct="1">
              <a:buNone/>
            </a:pPr>
            <a:r>
              <a:rPr lang="ca-ES" altLang="es-ES" sz="3200" dirty="0" smtClean="0">
                <a:solidFill>
                  <a:srgbClr val="002060"/>
                </a:solidFill>
              </a:rPr>
              <a:t>				+</a:t>
            </a:r>
          </a:p>
          <a:p>
            <a:pPr marL="0" indent="0" eaLnBrk="1" hangingPunct="1">
              <a:buNone/>
            </a:pPr>
            <a:r>
              <a:rPr lang="ca-ES" altLang="es-ES" sz="3200" dirty="0" smtClean="0">
                <a:solidFill>
                  <a:srgbClr val="002060"/>
                </a:solidFill>
              </a:rPr>
              <a:t>	2 annexos dels Documents de Compromís de 			                   Confidencialitat</a:t>
            </a:r>
          </a:p>
          <a:p>
            <a:pPr lvl="1" eaLnBrk="1" hangingPunct="1"/>
            <a:endParaRPr lang="ca-ES" altLang="es-ES" sz="3200" dirty="0" smtClean="0">
              <a:solidFill>
                <a:srgbClr val="002060"/>
              </a:solidFill>
            </a:endParaRPr>
          </a:p>
          <a:p>
            <a:pPr lvl="1" eaLnBrk="1" hangingPunct="1"/>
            <a:r>
              <a:rPr lang="ca-ES" altLang="es-ES" sz="3200" dirty="0" smtClean="0">
                <a:solidFill>
                  <a:srgbClr val="002060"/>
                </a:solidFill>
              </a:rPr>
              <a:t>Documentació que </a:t>
            </a:r>
            <a:r>
              <a:rPr lang="ca-ES" altLang="es-ES" sz="3200" b="1" dirty="0" smtClean="0">
                <a:solidFill>
                  <a:srgbClr val="002060"/>
                </a:solidFill>
              </a:rPr>
              <a:t>us farà arribar l’alumne </a:t>
            </a:r>
            <a:r>
              <a:rPr lang="ca-ES" altLang="es-ES" sz="3200" dirty="0" smtClean="0">
                <a:solidFill>
                  <a:srgbClr val="002060"/>
                </a:solidFill>
              </a:rPr>
              <a:t>abans de la seva incorporació.</a:t>
            </a:r>
          </a:p>
          <a:p>
            <a:pPr lvl="1" eaLnBrk="1" hangingPunct="1"/>
            <a:r>
              <a:rPr lang="ca-ES" altLang="es-ES" sz="3200" b="1" dirty="0" smtClean="0">
                <a:solidFill>
                  <a:srgbClr val="002060"/>
                </a:solidFill>
              </a:rPr>
              <a:t>Important</a:t>
            </a:r>
            <a:r>
              <a:rPr lang="ca-ES" altLang="es-ES" sz="3200" dirty="0" smtClean="0">
                <a:solidFill>
                  <a:srgbClr val="002060"/>
                </a:solidFill>
              </a:rPr>
              <a:t> que els documents estiguin </a:t>
            </a:r>
            <a:r>
              <a:rPr lang="ca-ES" altLang="es-ES" sz="3200" b="1" dirty="0" smtClean="0">
                <a:solidFill>
                  <a:srgbClr val="002060"/>
                </a:solidFill>
              </a:rPr>
              <a:t>signats i segellats abans d’iniciar les pràctiques els estudiants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s-ES" altLang="es-ES" sz="8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</p:txBody>
      </p:sp>
      <p:pic>
        <p:nvPicPr>
          <p:cNvPr id="72711" name="Imagen 1" descr="https://www.ub.edu/portal/documents/34829/471327/Logo+UB/fc4e2759-7526-439c-9e5c-0af5480aa155?t=14567482692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04" y="473130"/>
            <a:ext cx="13620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60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title"/>
          </p:nvPr>
        </p:nvSpPr>
        <p:spPr>
          <a:xfrm>
            <a:off x="1211841" y="-38812"/>
            <a:ext cx="10364451" cy="1596177"/>
          </a:xfrm>
        </p:spPr>
        <p:txBody>
          <a:bodyPr>
            <a:normAutofit/>
          </a:bodyPr>
          <a:lstStyle/>
          <a:p>
            <a:pPr algn="ctr"/>
            <a:r>
              <a:rPr lang="es-ES" altLang="es-ES" b="1" dirty="0" smtClean="0">
                <a:solidFill>
                  <a:schemeClr val="tx2"/>
                </a:solidFill>
              </a:rPr>
              <a:t/>
            </a:r>
            <a:br>
              <a:rPr lang="es-ES" altLang="es-ES" b="1" dirty="0" smtClean="0">
                <a:solidFill>
                  <a:schemeClr val="tx2"/>
                </a:solidFill>
              </a:rPr>
            </a:br>
            <a:r>
              <a:rPr lang="ca-ES" altLang="es-ES" b="1" dirty="0">
                <a:solidFill>
                  <a:schemeClr val="tx2"/>
                </a:solidFill>
              </a:rPr>
              <a:t>Ordre ministerial </a:t>
            </a:r>
            <a:r>
              <a:rPr lang="ca-ES" altLang="es-ES" b="1" dirty="0" err="1">
                <a:solidFill>
                  <a:schemeClr val="tx2"/>
                </a:solidFill>
              </a:rPr>
              <a:t>SSI</a:t>
            </a:r>
            <a:r>
              <a:rPr lang="ca-ES" altLang="es-ES" b="1" dirty="0">
                <a:solidFill>
                  <a:schemeClr val="tx2"/>
                </a:solidFill>
              </a:rPr>
              <a:t>/81/2017</a:t>
            </a:r>
            <a:endParaRPr lang="es-ES" altLang="es-ES" dirty="0" smtClean="0"/>
          </a:p>
        </p:txBody>
      </p:sp>
      <p:sp>
        <p:nvSpPr>
          <p:cNvPr id="727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0804" y="1444936"/>
            <a:ext cx="11254796" cy="4875214"/>
          </a:xfrm>
        </p:spPr>
        <p:txBody>
          <a:bodyPr>
            <a:normAutofit/>
          </a:bodyPr>
          <a:lstStyle/>
          <a:p>
            <a:pPr marL="450850" indent="-450850">
              <a:buFont typeface="Wingdings" panose="05000000000000000000" pitchFamily="2" charset="2"/>
              <a:buChar char="Ø"/>
            </a:pPr>
            <a:r>
              <a:rPr lang="ca-ES" altLang="es-ES" sz="3200" dirty="0" smtClean="0">
                <a:solidFill>
                  <a:srgbClr val="002060"/>
                </a:solidFill>
              </a:rPr>
              <a:t>Segons </a:t>
            </a:r>
            <a:r>
              <a:rPr lang="ca-ES" altLang="es-ES" sz="3200" dirty="0">
                <a:solidFill>
                  <a:srgbClr val="002060"/>
                </a:solidFill>
              </a:rPr>
              <a:t>l’Ordre ministerial és </a:t>
            </a:r>
            <a:r>
              <a:rPr lang="ca-ES" altLang="es-ES" sz="3200" b="1" dirty="0">
                <a:solidFill>
                  <a:srgbClr val="002060"/>
                </a:solidFill>
              </a:rPr>
              <a:t>el centre receptor qui ha de facilitar l’identificador de l’alumne</a:t>
            </a:r>
            <a:r>
              <a:rPr lang="ca-ES" altLang="es-ES" sz="3200" dirty="0">
                <a:solidFill>
                  <a:srgbClr val="002060"/>
                </a:solidFill>
              </a:rPr>
              <a:t>:</a:t>
            </a:r>
          </a:p>
          <a:p>
            <a:pPr marL="0" indent="0" eaLnBrk="1" hangingPunct="1">
              <a:buNone/>
            </a:pPr>
            <a:endParaRPr lang="ca-ES" altLang="es-ES" sz="3200" dirty="0" smtClean="0">
              <a:solidFill>
                <a:srgbClr val="002060"/>
              </a:solidFill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s-ES" altLang="es-ES" sz="8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</p:txBody>
      </p:sp>
      <p:pic>
        <p:nvPicPr>
          <p:cNvPr id="72711" name="Imagen 1" descr="https://www.ub.edu/portal/documents/34829/471327/Logo+UB/fc4e2759-7526-439c-9e5c-0af5480aa155?t=14567482692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04" y="473130"/>
            <a:ext cx="13620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t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841" y="2529170"/>
            <a:ext cx="8717770" cy="40261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27977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title"/>
          </p:nvPr>
        </p:nvSpPr>
        <p:spPr>
          <a:xfrm>
            <a:off x="982037" y="170342"/>
            <a:ext cx="10364451" cy="1596177"/>
          </a:xfrm>
        </p:spPr>
        <p:txBody>
          <a:bodyPr>
            <a:normAutofit fontScale="90000"/>
          </a:bodyPr>
          <a:lstStyle/>
          <a:p>
            <a:pPr algn="ctr"/>
            <a:r>
              <a:rPr lang="es-ES" altLang="es-ES" b="1" dirty="0" smtClean="0">
                <a:solidFill>
                  <a:schemeClr val="tx2"/>
                </a:solidFill>
              </a:rPr>
              <a:t/>
            </a:r>
            <a:br>
              <a:rPr lang="es-ES" altLang="es-ES" b="1" dirty="0" smtClean="0">
                <a:solidFill>
                  <a:schemeClr val="tx2"/>
                </a:solidFill>
              </a:rPr>
            </a:br>
            <a:r>
              <a:rPr lang="ca-ES" altLang="es-ES" b="1" dirty="0">
                <a:solidFill>
                  <a:schemeClr val="tx2"/>
                </a:solidFill>
              </a:rPr>
              <a:t>Ordre ministerial </a:t>
            </a:r>
            <a:r>
              <a:rPr lang="ca-ES" altLang="es-ES" b="1" dirty="0" err="1">
                <a:solidFill>
                  <a:schemeClr val="tx2"/>
                </a:solidFill>
              </a:rPr>
              <a:t>SSI</a:t>
            </a:r>
            <a:r>
              <a:rPr lang="ca-ES" altLang="es-ES" b="1" dirty="0">
                <a:solidFill>
                  <a:schemeClr val="tx2"/>
                </a:solidFill>
              </a:rPr>
              <a:t>/81/2017</a:t>
            </a:r>
            <a:r>
              <a:rPr lang="es-ES" altLang="es-ES" b="1" dirty="0" smtClean="0">
                <a:solidFill>
                  <a:schemeClr val="tx2"/>
                </a:solidFill>
              </a:rPr>
              <a:t> </a:t>
            </a:r>
            <a:r>
              <a:rPr lang="es-ES" altLang="es-ES" b="1" dirty="0">
                <a:solidFill>
                  <a:schemeClr val="tx2"/>
                </a:solidFill>
              </a:rPr>
              <a:t/>
            </a:r>
            <a:br>
              <a:rPr lang="es-ES" altLang="es-ES" b="1" dirty="0">
                <a:solidFill>
                  <a:schemeClr val="tx2"/>
                </a:solidFill>
              </a:rPr>
            </a:br>
            <a:endParaRPr lang="es-ES" altLang="es-ES" dirty="0" smtClean="0"/>
          </a:p>
        </p:txBody>
      </p:sp>
      <p:sp>
        <p:nvSpPr>
          <p:cNvPr id="727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0804" y="1463730"/>
            <a:ext cx="11382154" cy="48752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a-ES" altLang="es-ES" sz="3200" dirty="0" smtClean="0">
                <a:solidFill>
                  <a:srgbClr val="002060"/>
                </a:solidFill>
              </a:rPr>
              <a:t>També </a:t>
            </a:r>
            <a:r>
              <a:rPr lang="ca-ES" altLang="es-ES" sz="3200" dirty="0">
                <a:solidFill>
                  <a:srgbClr val="002060"/>
                </a:solidFill>
              </a:rPr>
              <a:t>heu de portar </a:t>
            </a:r>
            <a:r>
              <a:rPr lang="ca-ES" altLang="es-ES" sz="3200" b="1" dirty="0" smtClean="0">
                <a:solidFill>
                  <a:srgbClr val="002060"/>
                </a:solidFill>
              </a:rPr>
              <a:t>un llibre de registre dels alumnes </a:t>
            </a:r>
            <a:r>
              <a:rPr lang="ca-ES" altLang="es-ES" sz="3200" dirty="0" smtClean="0">
                <a:solidFill>
                  <a:srgbClr val="002060"/>
                </a:solidFill>
              </a:rPr>
              <a:t>en </a:t>
            </a:r>
            <a:r>
              <a:rPr lang="ca-ES" altLang="es-ES" sz="3200" dirty="0">
                <a:solidFill>
                  <a:srgbClr val="002060"/>
                </a:solidFill>
              </a:rPr>
              <a:t>pràctiques</a:t>
            </a:r>
            <a:r>
              <a:rPr lang="ca-ES" altLang="es-ES" sz="32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endParaRPr lang="ca-ES" altLang="es-ES" sz="3200" dirty="0" smtClean="0">
              <a:solidFill>
                <a:srgbClr val="002060"/>
              </a:solidFill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s-ES" altLang="es-ES" sz="8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</p:txBody>
      </p:sp>
      <p:pic>
        <p:nvPicPr>
          <p:cNvPr id="72711" name="Imagen 1" descr="https://www.ub.edu/portal/documents/34829/471327/Logo+UB/fc4e2759-7526-439c-9e5c-0af5480aa155?t=14567482692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04" y="473130"/>
            <a:ext cx="13620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t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418" y="2047741"/>
            <a:ext cx="7700070" cy="429120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09595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title"/>
          </p:nvPr>
        </p:nvSpPr>
        <p:spPr>
          <a:xfrm>
            <a:off x="1574465" y="170341"/>
            <a:ext cx="10364451" cy="1596177"/>
          </a:xfrm>
        </p:spPr>
        <p:txBody>
          <a:bodyPr>
            <a:normAutofit fontScale="90000"/>
          </a:bodyPr>
          <a:lstStyle/>
          <a:p>
            <a:pPr algn="ctr"/>
            <a:r>
              <a:rPr lang="ca-ES" altLang="es-ES" b="1" dirty="0" smtClean="0">
                <a:solidFill>
                  <a:schemeClr val="tx2"/>
                </a:solidFill>
              </a:rPr>
              <a:t/>
            </a:r>
            <a:br>
              <a:rPr lang="ca-ES" altLang="es-ES" b="1" dirty="0" smtClean="0">
                <a:solidFill>
                  <a:schemeClr val="tx2"/>
                </a:solidFill>
              </a:rPr>
            </a:br>
            <a:r>
              <a:rPr lang="ca-ES" altLang="es-ES" b="1" dirty="0" smtClean="0">
                <a:solidFill>
                  <a:schemeClr val="tx2"/>
                </a:solidFill>
              </a:rPr>
              <a:t>Informacions i Normativa diversa d’Estades en Pràctiques Tutelades </a:t>
            </a:r>
            <a:br>
              <a:rPr lang="ca-ES" altLang="es-ES" b="1" dirty="0" smtClean="0">
                <a:solidFill>
                  <a:schemeClr val="tx2"/>
                </a:solidFill>
              </a:rPr>
            </a:br>
            <a:endParaRPr lang="ca-ES" altLang="es-ES" dirty="0" smtClean="0"/>
          </a:p>
        </p:txBody>
      </p:sp>
      <p:sp>
        <p:nvSpPr>
          <p:cNvPr id="727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0804" y="1651000"/>
            <a:ext cx="11254796" cy="4875214"/>
          </a:xfrm>
        </p:spPr>
        <p:txBody>
          <a:bodyPr>
            <a:normAutofit fontScale="85000" lnSpcReduction="20000"/>
          </a:bodyPr>
          <a:lstStyle/>
          <a:p>
            <a:r>
              <a:rPr lang="ca-ES" sz="3300" b="1" dirty="0"/>
              <a:t>Pla docent del tutor</a:t>
            </a:r>
            <a:r>
              <a:rPr lang="ca-ES" sz="3600" dirty="0"/>
              <a:t>: </a:t>
            </a:r>
          </a:p>
          <a:p>
            <a:pPr marL="0" indent="0">
              <a:buNone/>
            </a:pPr>
            <a:r>
              <a:rPr lang="ca-ES" sz="2600" u="sng" dirty="0">
                <a:hlinkClick r:id="rId3"/>
              </a:rPr>
              <a:t>http://www.ub.edu/farmaciapractica/content/plan-docente-del-tutor</a:t>
            </a:r>
            <a:r>
              <a:rPr lang="ca-ES" sz="2600" u="sng" dirty="0"/>
              <a:t> </a:t>
            </a:r>
            <a:endParaRPr lang="ca-ES" altLang="es-ES" sz="2600" dirty="0">
              <a:solidFill>
                <a:srgbClr val="002060"/>
              </a:solidFill>
            </a:endParaRPr>
          </a:p>
          <a:p>
            <a:r>
              <a:rPr lang="ca-ES" sz="3300" b="1" dirty="0" smtClean="0"/>
              <a:t>Informació general </a:t>
            </a:r>
            <a:r>
              <a:rPr lang="ca-ES" sz="3300" dirty="0" smtClean="0"/>
              <a:t>per als centres receptors</a:t>
            </a:r>
            <a:r>
              <a:rPr lang="ca-ES" sz="3600" dirty="0" smtClean="0"/>
              <a:t>: </a:t>
            </a:r>
            <a:endParaRPr lang="ca-ES" sz="3600" dirty="0"/>
          </a:p>
          <a:p>
            <a:pPr marL="0" indent="0">
              <a:buNone/>
            </a:pPr>
            <a:r>
              <a:rPr lang="ca-ES" sz="2600" u="sng" dirty="0">
                <a:hlinkClick r:id="rId4"/>
              </a:rPr>
              <a:t>https://www.ub.edu/portal/web/farmacia/graus/-/</a:t>
            </a:r>
            <a:r>
              <a:rPr lang="ca-ES" sz="2600" u="sng" dirty="0" smtClean="0">
                <a:hlinkClick r:id="rId4"/>
              </a:rPr>
              <a:t>ensenyament/detallEnsenyament/483731/25</a:t>
            </a:r>
            <a:r>
              <a:rPr lang="ca-ES" sz="2600" u="sng" dirty="0" smtClean="0"/>
              <a:t> </a:t>
            </a:r>
            <a:endParaRPr lang="ca-ES" altLang="es-ES" sz="2600" dirty="0">
              <a:solidFill>
                <a:srgbClr val="002060"/>
              </a:solidFill>
            </a:endParaRPr>
          </a:p>
          <a:p>
            <a:r>
              <a:rPr lang="ca-ES" sz="3300" b="1" dirty="0" smtClean="0"/>
              <a:t>Normativa </a:t>
            </a:r>
            <a:r>
              <a:rPr lang="ca-ES" sz="3300" b="1" dirty="0"/>
              <a:t>de pràctiques acadèmiques </a:t>
            </a:r>
            <a:r>
              <a:rPr lang="ca-ES" sz="3300" dirty="0"/>
              <a:t>general de la UB</a:t>
            </a:r>
            <a:r>
              <a:rPr lang="ca-ES" sz="3200" dirty="0"/>
              <a:t>: </a:t>
            </a:r>
          </a:p>
          <a:p>
            <a:pPr marL="0" indent="0">
              <a:buNone/>
            </a:pPr>
            <a:r>
              <a:rPr lang="ca-ES" sz="2600" dirty="0" smtClean="0">
                <a:hlinkClick r:id="rId5"/>
              </a:rPr>
              <a:t>http://www.ub.edu/feinaub/docs/normativa_practiques_2012.pdf</a:t>
            </a:r>
            <a:endParaRPr lang="ca-ES" sz="2600" dirty="0" smtClean="0"/>
          </a:p>
          <a:p>
            <a:r>
              <a:rPr lang="ca-ES" sz="3300" b="1" dirty="0" smtClean="0"/>
              <a:t>Pla </a:t>
            </a:r>
            <a:r>
              <a:rPr lang="ca-ES" sz="3300" b="1" dirty="0"/>
              <a:t>docent de l’assignatura</a:t>
            </a:r>
            <a:r>
              <a:rPr lang="ca-ES" sz="3200" b="1" dirty="0"/>
              <a:t>: </a:t>
            </a:r>
          </a:p>
          <a:p>
            <a:pPr marL="0" indent="0">
              <a:buNone/>
            </a:pPr>
            <a:r>
              <a:rPr lang="ca-ES" sz="2600" u="sng" dirty="0">
                <a:hlinkClick r:id="rId6"/>
              </a:rPr>
              <a:t>http://www.ub.edu/grad/plae/AccesInformePDInfes?curs=2018&amp;assig=362282&amp;ens=TG1051&amp;recurs=pladocent&amp;n2=1&amp;idioma=CAT</a:t>
            </a:r>
            <a:r>
              <a:rPr lang="ca-ES" sz="2600" dirty="0"/>
              <a:t> </a:t>
            </a:r>
          </a:p>
          <a:p>
            <a:r>
              <a:rPr lang="ca-ES" sz="3300" b="1" dirty="0"/>
              <a:t>Ordre </a:t>
            </a:r>
            <a:r>
              <a:rPr lang="ca-ES" sz="3300" b="1" dirty="0" smtClean="0"/>
              <a:t>ministerial </a:t>
            </a:r>
            <a:r>
              <a:rPr lang="ca-ES" sz="3300" b="1" dirty="0" err="1" smtClean="0"/>
              <a:t>SSI</a:t>
            </a:r>
            <a:r>
              <a:rPr lang="ca-ES" sz="3300" b="1" dirty="0" smtClean="0"/>
              <a:t>/81/2017</a:t>
            </a:r>
            <a:r>
              <a:rPr lang="ca-ES" sz="3200" dirty="0" smtClean="0"/>
              <a:t>: </a:t>
            </a:r>
            <a:endParaRPr lang="ca-ES" sz="3200" dirty="0"/>
          </a:p>
          <a:p>
            <a:pPr marL="0" indent="0">
              <a:buNone/>
            </a:pPr>
            <a:r>
              <a:rPr lang="ca-ES" sz="2400" u="sng" dirty="0">
                <a:hlinkClick r:id="rId7"/>
              </a:rPr>
              <a:t>https://</a:t>
            </a:r>
            <a:r>
              <a:rPr lang="ca-ES" sz="2400" u="sng" dirty="0" smtClean="0">
                <a:hlinkClick r:id="rId7"/>
              </a:rPr>
              <a:t>www.boe.es/boe/dias/2017/02/06/pdfs/BOE-A-2017-1200.pdf</a:t>
            </a:r>
            <a:endParaRPr lang="ca-ES" sz="2400" u="sng" dirty="0" smtClean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s-ES" altLang="es-ES" sz="8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</p:txBody>
      </p:sp>
      <p:pic>
        <p:nvPicPr>
          <p:cNvPr id="72711" name="Imagen 1" descr="https://www.ub.edu/portal/documents/34829/471327/Logo+UB/fc4e2759-7526-439c-9e5c-0af5480aa155?t=145674826920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04" y="473130"/>
            <a:ext cx="13620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907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title"/>
          </p:nvPr>
        </p:nvSpPr>
        <p:spPr>
          <a:xfrm>
            <a:off x="1574465" y="170341"/>
            <a:ext cx="10364451" cy="1596177"/>
          </a:xfrm>
        </p:spPr>
        <p:txBody>
          <a:bodyPr>
            <a:normAutofit fontScale="90000"/>
          </a:bodyPr>
          <a:lstStyle/>
          <a:p>
            <a:pPr algn="ctr"/>
            <a:r>
              <a:rPr lang="es-ES" altLang="es-ES" b="1" dirty="0" smtClean="0">
                <a:solidFill>
                  <a:schemeClr val="tx2"/>
                </a:solidFill>
              </a:rPr>
              <a:t/>
            </a:r>
            <a:br>
              <a:rPr lang="es-ES" altLang="es-ES" b="1" dirty="0" smtClean="0">
                <a:solidFill>
                  <a:schemeClr val="tx2"/>
                </a:solidFill>
              </a:rPr>
            </a:br>
            <a:r>
              <a:rPr lang="es-ES" altLang="es-ES" b="1" dirty="0" smtClean="0">
                <a:solidFill>
                  <a:schemeClr val="tx2"/>
                </a:solidFill>
              </a:rPr>
              <a:t>PERSONES DE CONTACTE </a:t>
            </a:r>
            <a:r>
              <a:rPr lang="es-ES" altLang="es-ES" b="1" dirty="0">
                <a:solidFill>
                  <a:schemeClr val="tx2"/>
                </a:solidFill>
              </a:rPr>
              <a:t/>
            </a:r>
            <a:br>
              <a:rPr lang="es-ES" altLang="es-ES" b="1" dirty="0">
                <a:solidFill>
                  <a:schemeClr val="tx2"/>
                </a:solidFill>
              </a:rPr>
            </a:br>
            <a:endParaRPr lang="es-ES" altLang="es-ES" dirty="0" smtClean="0"/>
          </a:p>
        </p:txBody>
      </p:sp>
      <p:sp>
        <p:nvSpPr>
          <p:cNvPr id="727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0804" y="1741153"/>
            <a:ext cx="11408112" cy="3938430"/>
          </a:xfrm>
        </p:spPr>
        <p:txBody>
          <a:bodyPr>
            <a:normAutofit lnSpcReduction="10000"/>
          </a:bodyPr>
          <a:lstStyle/>
          <a:p>
            <a:endParaRPr lang="ca-ES" altLang="es-ES" sz="2800" dirty="0" smtClean="0">
              <a:solidFill>
                <a:srgbClr val="002060"/>
              </a:solidFill>
            </a:endParaRPr>
          </a:p>
          <a:p>
            <a:r>
              <a:rPr lang="ca-ES" altLang="es-ES" sz="3200" b="1" dirty="0" smtClean="0">
                <a:solidFill>
                  <a:srgbClr val="002060"/>
                </a:solidFill>
              </a:rPr>
              <a:t>Temes docents</a:t>
            </a:r>
            <a:r>
              <a:rPr lang="ca-ES" altLang="es-ES" sz="3200" dirty="0" smtClean="0">
                <a:solidFill>
                  <a:srgbClr val="002060"/>
                </a:solidFill>
              </a:rPr>
              <a:t>: </a:t>
            </a:r>
          </a:p>
          <a:p>
            <a:pPr marL="628650" indent="0">
              <a:buNone/>
            </a:pPr>
            <a:r>
              <a:rPr lang="ca-ES" altLang="es-ES" sz="2800" dirty="0" smtClean="0">
                <a:solidFill>
                  <a:srgbClr val="002060"/>
                </a:solidFill>
              </a:rPr>
              <a:t>   </a:t>
            </a:r>
            <a:r>
              <a:rPr lang="ca-ES" altLang="es-ES" sz="2800" u="sng" dirty="0" smtClean="0">
                <a:solidFill>
                  <a:srgbClr val="002060"/>
                </a:solidFill>
              </a:rPr>
              <a:t>Coordinadora</a:t>
            </a:r>
            <a:r>
              <a:rPr lang="ca-ES" altLang="es-ES" sz="2800" dirty="0" smtClean="0">
                <a:solidFill>
                  <a:srgbClr val="002060"/>
                </a:solidFill>
              </a:rPr>
              <a:t>: Dra. Marian March (</a:t>
            </a:r>
            <a:r>
              <a:rPr lang="ca-ES" altLang="es-ES" sz="2800" dirty="0" smtClean="0">
                <a:solidFill>
                  <a:srgbClr val="002060"/>
                </a:solidFill>
                <a:hlinkClick r:id="rId3"/>
              </a:rPr>
              <a:t>marianmarch@ub.edu</a:t>
            </a:r>
            <a:r>
              <a:rPr lang="ca-ES" altLang="es-ES" sz="2800" dirty="0" smtClean="0">
                <a:solidFill>
                  <a:srgbClr val="002060"/>
                </a:solidFill>
              </a:rPr>
              <a:t>)</a:t>
            </a:r>
          </a:p>
          <a:p>
            <a:pPr marL="631825" indent="0" eaLnBrk="1" hangingPunct="1">
              <a:buNone/>
            </a:pPr>
            <a:r>
              <a:rPr lang="ca-ES" altLang="es-ES" sz="2800" dirty="0" smtClean="0">
                <a:solidFill>
                  <a:srgbClr val="002060"/>
                </a:solidFill>
              </a:rPr>
              <a:t>   </a:t>
            </a:r>
            <a:r>
              <a:rPr lang="ca-ES" altLang="es-ES" sz="2800" u="sng" dirty="0" smtClean="0">
                <a:solidFill>
                  <a:srgbClr val="002060"/>
                </a:solidFill>
              </a:rPr>
              <a:t>Tutor UB</a:t>
            </a:r>
            <a:r>
              <a:rPr lang="ca-ES" altLang="es-ES" sz="2800" dirty="0" smtClean="0">
                <a:solidFill>
                  <a:srgbClr val="002060"/>
                </a:solidFill>
              </a:rPr>
              <a:t>: teniu les dades de contacte al Projecte Formatiu.</a:t>
            </a:r>
          </a:p>
          <a:p>
            <a:pPr marL="631825" indent="0" eaLnBrk="1" hangingPunct="1">
              <a:buNone/>
            </a:pPr>
            <a:endParaRPr lang="ca-ES" altLang="es-ES" sz="2800" dirty="0">
              <a:solidFill>
                <a:srgbClr val="002060"/>
              </a:solidFill>
            </a:endParaRPr>
          </a:p>
          <a:p>
            <a:r>
              <a:rPr lang="ca-ES" altLang="es-ES" sz="3200" b="1" dirty="0">
                <a:solidFill>
                  <a:srgbClr val="002060"/>
                </a:solidFill>
              </a:rPr>
              <a:t>Temes administratius</a:t>
            </a:r>
            <a:r>
              <a:rPr lang="ca-ES" altLang="es-ES" sz="3200" dirty="0">
                <a:solidFill>
                  <a:srgbClr val="002060"/>
                </a:solidFill>
              </a:rPr>
              <a:t>: </a:t>
            </a:r>
          </a:p>
          <a:p>
            <a:pPr marL="0" indent="0">
              <a:buNone/>
            </a:pPr>
            <a:r>
              <a:rPr lang="ca-ES" altLang="es-ES" sz="3200" dirty="0" smtClean="0">
                <a:solidFill>
                  <a:srgbClr val="002060"/>
                </a:solidFill>
              </a:rPr>
              <a:t>	</a:t>
            </a:r>
            <a:r>
              <a:rPr lang="ca-ES" altLang="es-ES" sz="2800" dirty="0" smtClean="0">
                <a:solidFill>
                  <a:srgbClr val="002060"/>
                </a:solidFill>
              </a:rPr>
              <a:t>Ana Jaquet</a:t>
            </a:r>
            <a:r>
              <a:rPr lang="ca-ES" altLang="es-ES" sz="3200" dirty="0" smtClean="0">
                <a:solidFill>
                  <a:srgbClr val="002060"/>
                </a:solidFill>
              </a:rPr>
              <a:t>(</a:t>
            </a:r>
            <a:r>
              <a:rPr lang="ca-ES" altLang="es-ES" sz="2800" dirty="0" smtClean="0">
                <a:solidFill>
                  <a:srgbClr val="002060"/>
                </a:solidFill>
                <a:hlinkClick r:id="rId4"/>
              </a:rPr>
              <a:t>estades.graufarmacia@ub.edu</a:t>
            </a:r>
            <a:r>
              <a:rPr lang="ca-ES" altLang="es-ES" sz="2800" dirty="0">
                <a:solidFill>
                  <a:srgbClr val="002060"/>
                </a:solidFill>
              </a:rPr>
              <a:t>)</a:t>
            </a:r>
          </a:p>
          <a:p>
            <a:pPr marL="631825" indent="0" eaLnBrk="1" hangingPunct="1">
              <a:buNone/>
            </a:pPr>
            <a:endParaRPr lang="ca-ES" altLang="es-ES" sz="3200" dirty="0" smtClean="0">
              <a:solidFill>
                <a:srgbClr val="002060"/>
              </a:solidFill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s-ES" altLang="es-ES" sz="8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</p:txBody>
      </p:sp>
      <p:pic>
        <p:nvPicPr>
          <p:cNvPr id="72711" name="Imagen 1" descr="https://www.ub.edu/portal/documents/34829/471327/Logo+UB/fc4e2759-7526-439c-9e5c-0af5480aa155?t=14567482692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04" y="473130"/>
            <a:ext cx="13620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912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1914067"/>
          </a:xfrm>
        </p:spPr>
        <p:txBody>
          <a:bodyPr/>
          <a:lstStyle/>
          <a:p>
            <a:r>
              <a:rPr lang="es-E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s-E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s-E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s-E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s-E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MOLTES GRÀCIES!!</a:t>
            </a:r>
            <a:endParaRPr lang="es-ES" sz="4800" b="1" dirty="0"/>
          </a:p>
        </p:txBody>
      </p:sp>
    </p:spTree>
    <p:extLst>
      <p:ext uri="{BB962C8B-B14F-4D97-AF65-F5344CB8AC3E}">
        <p14:creationId xmlns:p14="http://schemas.microsoft.com/office/powerpoint/2010/main" val="389602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title"/>
          </p:nvPr>
        </p:nvSpPr>
        <p:spPr>
          <a:xfrm>
            <a:off x="982037" y="170342"/>
            <a:ext cx="10364451" cy="1596177"/>
          </a:xfrm>
        </p:spPr>
        <p:txBody>
          <a:bodyPr>
            <a:normAutofit fontScale="90000"/>
          </a:bodyPr>
          <a:lstStyle/>
          <a:p>
            <a:pPr algn="ctr"/>
            <a:r>
              <a:rPr lang="es-ES" altLang="es-ES" b="1" dirty="0" smtClean="0">
                <a:solidFill>
                  <a:schemeClr val="tx2"/>
                </a:solidFill>
              </a:rPr>
              <a:t/>
            </a:r>
            <a:br>
              <a:rPr lang="es-ES" altLang="es-ES" b="1" dirty="0" smtClean="0">
                <a:solidFill>
                  <a:schemeClr val="tx2"/>
                </a:solidFill>
              </a:rPr>
            </a:br>
            <a:r>
              <a:rPr lang="es-ES" altLang="es-ES" b="1" dirty="0" err="1" smtClean="0">
                <a:solidFill>
                  <a:schemeClr val="tx2"/>
                </a:solidFill>
              </a:rPr>
              <a:t>MODEL</a:t>
            </a:r>
            <a:r>
              <a:rPr lang="es-ES" altLang="es-ES" b="1" dirty="0" smtClean="0">
                <a:solidFill>
                  <a:schemeClr val="tx2"/>
                </a:solidFill>
              </a:rPr>
              <a:t> DE </a:t>
            </a:r>
            <a:r>
              <a:rPr lang="es-ES" altLang="es-ES" b="1" dirty="0" err="1" smtClean="0">
                <a:solidFill>
                  <a:schemeClr val="tx2"/>
                </a:solidFill>
              </a:rPr>
              <a:t>PROJECTE</a:t>
            </a:r>
            <a:r>
              <a:rPr lang="es-ES" altLang="es-ES" b="1" dirty="0" smtClean="0">
                <a:solidFill>
                  <a:schemeClr val="tx2"/>
                </a:solidFill>
              </a:rPr>
              <a:t> </a:t>
            </a:r>
            <a:r>
              <a:rPr lang="es-ES" altLang="es-ES" b="1" dirty="0" err="1" smtClean="0">
                <a:solidFill>
                  <a:schemeClr val="tx2"/>
                </a:solidFill>
              </a:rPr>
              <a:t>FORMATIU</a:t>
            </a:r>
            <a:r>
              <a:rPr lang="es-ES" altLang="es-ES" b="1" dirty="0" smtClean="0">
                <a:solidFill>
                  <a:schemeClr val="tx2"/>
                </a:solidFill>
              </a:rPr>
              <a:t> </a:t>
            </a:r>
            <a:r>
              <a:rPr lang="es-ES" altLang="es-ES" b="1" dirty="0">
                <a:solidFill>
                  <a:schemeClr val="tx2"/>
                </a:solidFill>
              </a:rPr>
              <a:t/>
            </a:r>
            <a:br>
              <a:rPr lang="es-ES" altLang="es-ES" b="1" dirty="0">
                <a:solidFill>
                  <a:schemeClr val="tx2"/>
                </a:solidFill>
              </a:rPr>
            </a:br>
            <a:endParaRPr lang="es-ES" altLang="es-ES" dirty="0" smtClean="0"/>
          </a:p>
        </p:txBody>
      </p:sp>
      <p:sp>
        <p:nvSpPr>
          <p:cNvPr id="727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0804" y="1651000"/>
            <a:ext cx="11254796" cy="4875214"/>
          </a:xfrm>
        </p:spPr>
        <p:txBody>
          <a:bodyPr>
            <a:normAutofit/>
          </a:bodyPr>
          <a:lstStyle/>
          <a:p>
            <a:pPr lvl="1" eaLnBrk="1" hangingPunct="1">
              <a:buFont typeface="Wingdings" panose="05000000000000000000" pitchFamily="2" charset="2"/>
              <a:buNone/>
            </a:pPr>
            <a:endParaRPr lang="es-ES" altLang="es-ES" sz="8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</p:txBody>
      </p:sp>
      <p:pic>
        <p:nvPicPr>
          <p:cNvPr id="72711" name="Imagen 1" descr="https://www.ub.edu/portal/documents/34829/471327/Logo+UB/fc4e2759-7526-439c-9e5c-0af5480aa155?t=14567482692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04" y="473130"/>
            <a:ext cx="13620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t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177" y="1378768"/>
            <a:ext cx="9057012" cy="514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17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title"/>
          </p:nvPr>
        </p:nvSpPr>
        <p:spPr>
          <a:xfrm>
            <a:off x="982037" y="170342"/>
            <a:ext cx="10364451" cy="1596177"/>
          </a:xfrm>
        </p:spPr>
        <p:txBody>
          <a:bodyPr>
            <a:normAutofit fontScale="90000"/>
          </a:bodyPr>
          <a:lstStyle/>
          <a:p>
            <a:pPr algn="ctr"/>
            <a:r>
              <a:rPr lang="es-ES" altLang="es-ES" b="1" dirty="0" smtClean="0">
                <a:solidFill>
                  <a:schemeClr val="tx2"/>
                </a:solidFill>
              </a:rPr>
              <a:t/>
            </a:r>
            <a:br>
              <a:rPr lang="es-ES" altLang="es-ES" b="1" dirty="0" smtClean="0">
                <a:solidFill>
                  <a:schemeClr val="tx2"/>
                </a:solidFill>
              </a:rPr>
            </a:br>
            <a:r>
              <a:rPr lang="es-ES" altLang="es-ES" b="1" dirty="0" err="1" smtClean="0">
                <a:solidFill>
                  <a:schemeClr val="tx2"/>
                </a:solidFill>
              </a:rPr>
              <a:t>MODEL</a:t>
            </a:r>
            <a:r>
              <a:rPr lang="es-ES" altLang="es-ES" b="1" dirty="0" smtClean="0">
                <a:solidFill>
                  <a:schemeClr val="tx2"/>
                </a:solidFill>
              </a:rPr>
              <a:t> DE </a:t>
            </a:r>
            <a:r>
              <a:rPr lang="es-ES" altLang="es-ES" b="1" dirty="0" err="1" smtClean="0">
                <a:solidFill>
                  <a:schemeClr val="tx2"/>
                </a:solidFill>
              </a:rPr>
              <a:t>PROJECTE</a:t>
            </a:r>
            <a:r>
              <a:rPr lang="es-ES" altLang="es-ES" b="1" dirty="0" smtClean="0">
                <a:solidFill>
                  <a:schemeClr val="tx2"/>
                </a:solidFill>
              </a:rPr>
              <a:t> </a:t>
            </a:r>
            <a:r>
              <a:rPr lang="es-ES" altLang="es-ES" b="1" dirty="0" err="1" smtClean="0">
                <a:solidFill>
                  <a:schemeClr val="tx2"/>
                </a:solidFill>
              </a:rPr>
              <a:t>FORMATIU</a:t>
            </a:r>
            <a:r>
              <a:rPr lang="es-ES" altLang="es-ES" b="1" dirty="0" smtClean="0">
                <a:solidFill>
                  <a:schemeClr val="tx2"/>
                </a:solidFill>
              </a:rPr>
              <a:t> </a:t>
            </a:r>
            <a:r>
              <a:rPr lang="es-ES" altLang="es-ES" b="1" dirty="0">
                <a:solidFill>
                  <a:schemeClr val="tx2"/>
                </a:solidFill>
              </a:rPr>
              <a:t/>
            </a:r>
            <a:br>
              <a:rPr lang="es-ES" altLang="es-ES" b="1" dirty="0">
                <a:solidFill>
                  <a:schemeClr val="tx2"/>
                </a:solidFill>
              </a:rPr>
            </a:br>
            <a:endParaRPr lang="es-ES" altLang="es-ES" dirty="0" smtClean="0"/>
          </a:p>
        </p:txBody>
      </p:sp>
      <p:sp>
        <p:nvSpPr>
          <p:cNvPr id="727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0804" y="1651000"/>
            <a:ext cx="11254796" cy="4875214"/>
          </a:xfrm>
        </p:spPr>
        <p:txBody>
          <a:bodyPr>
            <a:normAutofit/>
          </a:bodyPr>
          <a:lstStyle/>
          <a:p>
            <a:pPr lvl="1" eaLnBrk="1" hangingPunct="1">
              <a:buFont typeface="Wingdings" panose="05000000000000000000" pitchFamily="2" charset="2"/>
              <a:buNone/>
            </a:pPr>
            <a:endParaRPr lang="es-ES" altLang="es-ES" sz="8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</p:txBody>
      </p:sp>
      <p:pic>
        <p:nvPicPr>
          <p:cNvPr id="72711" name="Imagen 1" descr="https://www.ub.edu/portal/documents/34829/471327/Logo+UB/fc4e2759-7526-439c-9e5c-0af5480aa155?t=14567482692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04" y="473130"/>
            <a:ext cx="13620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t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994" y="1372717"/>
            <a:ext cx="6399491" cy="515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9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title"/>
          </p:nvPr>
        </p:nvSpPr>
        <p:spPr>
          <a:xfrm>
            <a:off x="975976" y="-132447"/>
            <a:ext cx="10364451" cy="1596177"/>
          </a:xfrm>
        </p:spPr>
        <p:txBody>
          <a:bodyPr>
            <a:normAutofit fontScale="90000"/>
          </a:bodyPr>
          <a:lstStyle/>
          <a:p>
            <a:pPr algn="ctr"/>
            <a:r>
              <a:rPr lang="es-ES" altLang="es-ES" b="1" dirty="0" smtClean="0">
                <a:solidFill>
                  <a:schemeClr val="tx2"/>
                </a:solidFill>
              </a:rPr>
              <a:t/>
            </a:r>
            <a:br>
              <a:rPr lang="es-ES" altLang="es-ES" b="1" dirty="0" smtClean="0">
                <a:solidFill>
                  <a:schemeClr val="tx2"/>
                </a:solidFill>
              </a:rPr>
            </a:br>
            <a:r>
              <a:rPr lang="es-ES" altLang="es-ES" b="1" dirty="0" err="1" smtClean="0">
                <a:solidFill>
                  <a:schemeClr val="tx2"/>
                </a:solidFill>
              </a:rPr>
              <a:t>MODEL</a:t>
            </a:r>
            <a:r>
              <a:rPr lang="es-ES" altLang="es-ES" b="1" dirty="0" smtClean="0">
                <a:solidFill>
                  <a:schemeClr val="tx2"/>
                </a:solidFill>
              </a:rPr>
              <a:t> DE </a:t>
            </a:r>
            <a:r>
              <a:rPr lang="es-ES" altLang="es-ES" b="1" dirty="0" err="1" smtClean="0">
                <a:solidFill>
                  <a:schemeClr val="tx2"/>
                </a:solidFill>
              </a:rPr>
              <a:t>PROJECTE</a:t>
            </a:r>
            <a:r>
              <a:rPr lang="es-ES" altLang="es-ES" b="1" dirty="0" smtClean="0">
                <a:solidFill>
                  <a:schemeClr val="tx2"/>
                </a:solidFill>
              </a:rPr>
              <a:t> </a:t>
            </a:r>
            <a:r>
              <a:rPr lang="es-ES" altLang="es-ES" b="1" dirty="0" err="1" smtClean="0">
                <a:solidFill>
                  <a:schemeClr val="tx2"/>
                </a:solidFill>
              </a:rPr>
              <a:t>FORMATIU</a:t>
            </a:r>
            <a:r>
              <a:rPr lang="es-ES" altLang="es-ES" b="1" dirty="0" smtClean="0">
                <a:solidFill>
                  <a:schemeClr val="tx2"/>
                </a:solidFill>
              </a:rPr>
              <a:t> </a:t>
            </a:r>
            <a:r>
              <a:rPr lang="es-ES" altLang="es-ES" b="1" dirty="0">
                <a:solidFill>
                  <a:schemeClr val="tx2"/>
                </a:solidFill>
              </a:rPr>
              <a:t/>
            </a:r>
            <a:br>
              <a:rPr lang="es-ES" altLang="es-ES" b="1" dirty="0">
                <a:solidFill>
                  <a:schemeClr val="tx2"/>
                </a:solidFill>
              </a:rPr>
            </a:br>
            <a:endParaRPr lang="es-ES" altLang="es-ES" dirty="0" smtClean="0"/>
          </a:p>
        </p:txBody>
      </p:sp>
      <p:sp>
        <p:nvSpPr>
          <p:cNvPr id="727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0804" y="1651000"/>
            <a:ext cx="11254796" cy="4875214"/>
          </a:xfrm>
        </p:spPr>
        <p:txBody>
          <a:bodyPr>
            <a:normAutofit/>
          </a:bodyPr>
          <a:lstStyle/>
          <a:p>
            <a:pPr lvl="1" eaLnBrk="1" hangingPunct="1">
              <a:buFont typeface="Wingdings" panose="05000000000000000000" pitchFamily="2" charset="2"/>
              <a:buNone/>
            </a:pPr>
            <a:endParaRPr lang="es-ES" altLang="es-ES" sz="8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</p:txBody>
      </p:sp>
      <p:pic>
        <p:nvPicPr>
          <p:cNvPr id="72711" name="Imagen 1" descr="https://www.ub.edu/portal/documents/34829/471327/Logo+UB/fc4e2759-7526-439c-9e5c-0af5480aa155?t=14567482692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04" y="473130"/>
            <a:ext cx="13620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t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301" y="968430"/>
            <a:ext cx="7163800" cy="563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630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title"/>
          </p:nvPr>
        </p:nvSpPr>
        <p:spPr>
          <a:xfrm>
            <a:off x="975976" y="-132447"/>
            <a:ext cx="10364451" cy="1596177"/>
          </a:xfrm>
        </p:spPr>
        <p:txBody>
          <a:bodyPr>
            <a:normAutofit fontScale="90000"/>
          </a:bodyPr>
          <a:lstStyle/>
          <a:p>
            <a:pPr algn="ctr"/>
            <a:r>
              <a:rPr lang="es-ES" altLang="es-ES" b="1" dirty="0" smtClean="0">
                <a:solidFill>
                  <a:schemeClr val="tx2"/>
                </a:solidFill>
              </a:rPr>
              <a:t/>
            </a:r>
            <a:br>
              <a:rPr lang="es-ES" altLang="es-ES" b="1" dirty="0" smtClean="0">
                <a:solidFill>
                  <a:schemeClr val="tx2"/>
                </a:solidFill>
              </a:rPr>
            </a:br>
            <a:r>
              <a:rPr lang="es-ES" altLang="es-ES" b="1" dirty="0" err="1" smtClean="0">
                <a:solidFill>
                  <a:schemeClr val="tx2"/>
                </a:solidFill>
              </a:rPr>
              <a:t>MODEL</a:t>
            </a:r>
            <a:r>
              <a:rPr lang="es-ES" altLang="es-ES" b="1" dirty="0" smtClean="0">
                <a:solidFill>
                  <a:schemeClr val="tx2"/>
                </a:solidFill>
              </a:rPr>
              <a:t> DE </a:t>
            </a:r>
            <a:r>
              <a:rPr lang="es-ES" altLang="es-ES" b="1" dirty="0" err="1" smtClean="0">
                <a:solidFill>
                  <a:schemeClr val="tx2"/>
                </a:solidFill>
              </a:rPr>
              <a:t>PROJECTE</a:t>
            </a:r>
            <a:r>
              <a:rPr lang="es-ES" altLang="es-ES" b="1" dirty="0" smtClean="0">
                <a:solidFill>
                  <a:schemeClr val="tx2"/>
                </a:solidFill>
              </a:rPr>
              <a:t> </a:t>
            </a:r>
            <a:r>
              <a:rPr lang="es-ES" altLang="es-ES" b="1" dirty="0" err="1" smtClean="0">
                <a:solidFill>
                  <a:schemeClr val="tx2"/>
                </a:solidFill>
              </a:rPr>
              <a:t>FORMATIU</a:t>
            </a:r>
            <a:r>
              <a:rPr lang="es-ES" altLang="es-ES" b="1" dirty="0" smtClean="0">
                <a:solidFill>
                  <a:schemeClr val="tx2"/>
                </a:solidFill>
              </a:rPr>
              <a:t> </a:t>
            </a:r>
            <a:r>
              <a:rPr lang="es-ES" altLang="es-ES" b="1" dirty="0">
                <a:solidFill>
                  <a:schemeClr val="tx2"/>
                </a:solidFill>
              </a:rPr>
              <a:t/>
            </a:r>
            <a:br>
              <a:rPr lang="es-ES" altLang="es-ES" b="1" dirty="0">
                <a:solidFill>
                  <a:schemeClr val="tx2"/>
                </a:solidFill>
              </a:rPr>
            </a:br>
            <a:endParaRPr lang="es-ES" altLang="es-ES" dirty="0" smtClean="0"/>
          </a:p>
        </p:txBody>
      </p:sp>
      <p:sp>
        <p:nvSpPr>
          <p:cNvPr id="727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0804" y="1651000"/>
            <a:ext cx="11254796" cy="4875214"/>
          </a:xfrm>
        </p:spPr>
        <p:txBody>
          <a:bodyPr>
            <a:normAutofit/>
          </a:bodyPr>
          <a:lstStyle/>
          <a:p>
            <a:pPr lvl="1" eaLnBrk="1" hangingPunct="1">
              <a:buFont typeface="Wingdings" panose="05000000000000000000" pitchFamily="2" charset="2"/>
              <a:buNone/>
            </a:pPr>
            <a:endParaRPr lang="es-ES" altLang="es-ES" sz="8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</p:txBody>
      </p:sp>
      <p:pic>
        <p:nvPicPr>
          <p:cNvPr id="72711" name="Imagen 1" descr="https://www.ub.edu/portal/documents/34829/471327/Logo+UB/fc4e2759-7526-439c-9e5c-0af5480aa155?t=14567482692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04" y="473130"/>
            <a:ext cx="13620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t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051" y="1463730"/>
            <a:ext cx="7230484" cy="2924583"/>
          </a:xfrm>
          <a:prstGeom prst="rect">
            <a:avLst/>
          </a:prstGeom>
        </p:spPr>
      </p:pic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232443" y="4740862"/>
            <a:ext cx="11667635" cy="125650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ca-ES" altLang="es-ES" sz="3200" b="1" dirty="0" smtClean="0">
                <a:solidFill>
                  <a:srgbClr val="002060"/>
                </a:solidFill>
              </a:rPr>
              <a:t>IMPORTANT:</a:t>
            </a:r>
          </a:p>
          <a:p>
            <a:pPr marL="0" indent="0">
              <a:buFont typeface="Garamond" pitchFamily="18" charset="0"/>
              <a:buNone/>
            </a:pPr>
            <a:r>
              <a:rPr lang="ca-ES" altLang="es-ES" sz="3200" dirty="0" smtClean="0">
                <a:solidFill>
                  <a:srgbClr val="002060"/>
                </a:solidFill>
              </a:rPr>
              <a:t>Tots els Projectes Formatius </a:t>
            </a:r>
            <a:r>
              <a:rPr lang="ca-ES" altLang="es-ES" sz="3200" b="1" dirty="0" smtClean="0">
                <a:solidFill>
                  <a:srgbClr val="002060"/>
                </a:solidFill>
              </a:rPr>
              <a:t>han d’anar signats i segellats</a:t>
            </a:r>
          </a:p>
          <a:p>
            <a:pPr marL="0" indent="0">
              <a:buFont typeface="Garamond" pitchFamily="18" charset="0"/>
              <a:buNone/>
            </a:pPr>
            <a:r>
              <a:rPr lang="ca-ES" altLang="es-ES" sz="3200" dirty="0" smtClean="0">
                <a:solidFill>
                  <a:srgbClr val="002060"/>
                </a:solidFill>
              </a:rPr>
              <a:t>L’estudiant </a:t>
            </a:r>
            <a:r>
              <a:rPr lang="ca-ES" altLang="es-ES" sz="3200" b="1" dirty="0" smtClean="0">
                <a:solidFill>
                  <a:srgbClr val="002060"/>
                </a:solidFill>
              </a:rPr>
              <a:t>NO pot rebre cap remuneració </a:t>
            </a:r>
            <a:r>
              <a:rPr lang="ca-ES" altLang="es-ES" sz="3200" dirty="0" smtClean="0">
                <a:solidFill>
                  <a:srgbClr val="002060"/>
                </a:solidFill>
              </a:rPr>
              <a:t>en concepte d’Ajut a l’estudi</a:t>
            </a:r>
          </a:p>
          <a:p>
            <a:pPr lvl="1">
              <a:buFont typeface="Wingdings" panose="05000000000000000000" pitchFamily="2" charset="2"/>
              <a:buNone/>
            </a:pPr>
            <a:endParaRPr lang="es-ES" altLang="es-ES" sz="800" dirty="0" smtClean="0"/>
          </a:p>
          <a:p>
            <a:pPr>
              <a:buFont typeface="Wingdings" panose="05000000000000000000" pitchFamily="2" charset="2"/>
              <a:buNone/>
            </a:pPr>
            <a:endParaRPr lang="es-ES" altLang="es-ES" dirty="0" smtClean="0"/>
          </a:p>
          <a:p>
            <a:pPr>
              <a:buFont typeface="Wingdings" panose="05000000000000000000" pitchFamily="2" charset="2"/>
              <a:buNone/>
            </a:pPr>
            <a:endParaRPr lang="es-ES" altLang="es-ES" dirty="0" smtClean="0"/>
          </a:p>
          <a:p>
            <a:pPr>
              <a:buFont typeface="Wingdings" panose="05000000000000000000" pitchFamily="2" charset="2"/>
              <a:buNone/>
            </a:pPr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305340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0804" y="1651000"/>
            <a:ext cx="11254796" cy="4875214"/>
          </a:xfrm>
        </p:spPr>
        <p:txBody>
          <a:bodyPr>
            <a:normAutofit/>
          </a:bodyPr>
          <a:lstStyle/>
          <a:p>
            <a:pPr lvl="1" eaLnBrk="1" hangingPunct="1">
              <a:buFont typeface="Wingdings" panose="05000000000000000000" pitchFamily="2" charset="2"/>
              <a:buNone/>
            </a:pPr>
            <a:endParaRPr lang="es-ES" altLang="es-ES" sz="8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</p:txBody>
      </p:sp>
      <p:pic>
        <p:nvPicPr>
          <p:cNvPr id="72711" name="Imagen 1" descr="https://www.ub.edu/portal/documents/34829/471327/Logo+UB/fc4e2759-7526-439c-9e5c-0af5480aa155?t=14567482692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04" y="473130"/>
            <a:ext cx="13620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t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851" y="498771"/>
            <a:ext cx="7694521" cy="631761"/>
          </a:xfrm>
          <a:prstGeom prst="rect">
            <a:avLst/>
          </a:prstGeom>
        </p:spPr>
      </p:pic>
      <p:pic>
        <p:nvPicPr>
          <p:cNvPr id="5" name="Imat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609" y="1317802"/>
            <a:ext cx="5933453" cy="5322657"/>
          </a:xfrm>
          <a:prstGeom prst="rect">
            <a:avLst/>
          </a:prstGeom>
        </p:spPr>
      </p:pic>
      <p:sp>
        <p:nvSpPr>
          <p:cNvPr id="11" name="Rectangle 7"/>
          <p:cNvSpPr txBox="1">
            <a:spLocks noChangeArrowheads="1"/>
          </p:cNvSpPr>
          <p:nvPr/>
        </p:nvSpPr>
        <p:spPr>
          <a:xfrm>
            <a:off x="682580" y="2653898"/>
            <a:ext cx="2279561" cy="2278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ca-ES" altLang="es-ES" sz="3200" b="1" dirty="0" smtClean="0">
                <a:solidFill>
                  <a:srgbClr val="002060"/>
                </a:solidFill>
              </a:rPr>
              <a:t>NOMÉS HO SIGNA L’ALUMNE</a:t>
            </a:r>
            <a:endParaRPr lang="es-ES" altLang="es-ES" sz="800" dirty="0" smtClean="0"/>
          </a:p>
          <a:p>
            <a:pPr>
              <a:buFont typeface="Wingdings" panose="05000000000000000000" pitchFamily="2" charset="2"/>
              <a:buNone/>
            </a:pPr>
            <a:endParaRPr lang="es-ES" altLang="es-ES" dirty="0" smtClean="0"/>
          </a:p>
          <a:p>
            <a:pPr>
              <a:buFont typeface="Wingdings" panose="05000000000000000000" pitchFamily="2" charset="2"/>
              <a:buNone/>
            </a:pPr>
            <a:endParaRPr lang="es-ES" altLang="es-ES" dirty="0" smtClean="0"/>
          </a:p>
          <a:p>
            <a:pPr>
              <a:buFont typeface="Wingdings" panose="05000000000000000000" pitchFamily="2" charset="2"/>
              <a:buNone/>
            </a:pPr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25409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0804" y="1651000"/>
            <a:ext cx="11254796" cy="4875214"/>
          </a:xfrm>
        </p:spPr>
        <p:txBody>
          <a:bodyPr>
            <a:normAutofit/>
          </a:bodyPr>
          <a:lstStyle/>
          <a:p>
            <a:pPr lvl="1" eaLnBrk="1" hangingPunct="1">
              <a:buFont typeface="Wingdings" panose="05000000000000000000" pitchFamily="2" charset="2"/>
              <a:buNone/>
            </a:pPr>
            <a:endParaRPr lang="es-ES" altLang="es-ES" sz="8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</p:txBody>
      </p:sp>
      <p:pic>
        <p:nvPicPr>
          <p:cNvPr id="72711" name="Imagen 1" descr="https://www.ub.edu/portal/documents/34829/471327/Logo+UB/fc4e2759-7526-439c-9e5c-0af5480aa155?t=14567482692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04" y="473130"/>
            <a:ext cx="13620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t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915" y="1098858"/>
            <a:ext cx="5724570" cy="5517510"/>
          </a:xfrm>
          <a:prstGeom prst="rect">
            <a:avLst/>
          </a:prstGeom>
        </p:spPr>
      </p:pic>
      <p:pic>
        <p:nvPicPr>
          <p:cNvPr id="6" name="Imatg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121" y="473130"/>
            <a:ext cx="8143991" cy="582938"/>
          </a:xfrm>
          <a:prstGeom prst="rect">
            <a:avLst/>
          </a:prstGeom>
        </p:spPr>
      </p:pic>
      <p:sp>
        <p:nvSpPr>
          <p:cNvPr id="10" name="Rectangle 7"/>
          <p:cNvSpPr txBox="1">
            <a:spLocks noChangeArrowheads="1"/>
          </p:cNvSpPr>
          <p:nvPr/>
        </p:nvSpPr>
        <p:spPr>
          <a:xfrm>
            <a:off x="656822" y="2473594"/>
            <a:ext cx="2279561" cy="2278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ca-ES" altLang="es-ES" sz="3200" b="1" dirty="0" smtClean="0">
                <a:solidFill>
                  <a:srgbClr val="002060"/>
                </a:solidFill>
              </a:rPr>
              <a:t>NOMÉS HO SIGNA L’ALUMNE</a:t>
            </a:r>
            <a:endParaRPr lang="es-ES" altLang="es-ES" sz="800" dirty="0" smtClean="0"/>
          </a:p>
          <a:p>
            <a:pPr>
              <a:buFont typeface="Wingdings" panose="05000000000000000000" pitchFamily="2" charset="2"/>
              <a:buNone/>
            </a:pPr>
            <a:endParaRPr lang="es-ES" altLang="es-ES" dirty="0" smtClean="0"/>
          </a:p>
          <a:p>
            <a:pPr>
              <a:buFont typeface="Wingdings" panose="05000000000000000000" pitchFamily="2" charset="2"/>
              <a:buNone/>
            </a:pPr>
            <a:endParaRPr lang="es-ES" altLang="es-ES" dirty="0" smtClean="0"/>
          </a:p>
          <a:p>
            <a:pPr>
              <a:buFont typeface="Wingdings" panose="05000000000000000000" pitchFamily="2" charset="2"/>
              <a:buNone/>
            </a:pPr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323750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title"/>
          </p:nvPr>
        </p:nvSpPr>
        <p:spPr>
          <a:xfrm>
            <a:off x="975976" y="-228903"/>
            <a:ext cx="10364451" cy="1596177"/>
          </a:xfrm>
        </p:spPr>
        <p:txBody>
          <a:bodyPr>
            <a:normAutofit/>
          </a:bodyPr>
          <a:lstStyle/>
          <a:p>
            <a:pPr algn="ctr"/>
            <a:r>
              <a:rPr lang="ca-ES" altLang="es-ES" b="1" dirty="0" smtClean="0">
                <a:solidFill>
                  <a:schemeClr val="tx2"/>
                </a:solidFill>
              </a:rPr>
              <a:t/>
            </a:r>
            <a:br>
              <a:rPr lang="ca-ES" altLang="es-ES" b="1" dirty="0" smtClean="0">
                <a:solidFill>
                  <a:schemeClr val="tx2"/>
                </a:solidFill>
              </a:rPr>
            </a:br>
            <a:r>
              <a:rPr lang="ca-ES" altLang="es-ES" b="1" dirty="0" smtClean="0">
                <a:solidFill>
                  <a:schemeClr val="tx2"/>
                </a:solidFill>
              </a:rPr>
              <a:t>HORARI</a:t>
            </a:r>
            <a:endParaRPr lang="ca-ES" altLang="es-ES" dirty="0" smtClean="0"/>
          </a:p>
        </p:txBody>
      </p:sp>
      <p:sp>
        <p:nvSpPr>
          <p:cNvPr id="727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0804" y="1463730"/>
            <a:ext cx="11254796" cy="487521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a-ES" altLang="es-ES" sz="32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a-ES" altLang="es-ES" sz="3200" b="1" dirty="0" smtClean="0">
                <a:solidFill>
                  <a:srgbClr val="002060"/>
                </a:solidFill>
              </a:rPr>
              <a:t>Pot ser modificat </a:t>
            </a:r>
            <a:r>
              <a:rPr lang="ca-ES" altLang="es-ES" sz="3200" u="sng" dirty="0" smtClean="0">
                <a:solidFill>
                  <a:srgbClr val="002060"/>
                </a:solidFill>
              </a:rPr>
              <a:t>per acord entre el centre receptor i l’alumne</a:t>
            </a:r>
            <a:r>
              <a:rPr lang="ca-ES" altLang="es-ES" sz="3200" dirty="0" smtClean="0">
                <a:solidFill>
                  <a:srgbClr val="002060"/>
                </a:solidFill>
              </a:rPr>
              <a:t> (no cal modificar-ho al Projecte Formatiu).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a-ES" altLang="es-ES" sz="3200" b="1" dirty="0" smtClean="0">
                <a:solidFill>
                  <a:srgbClr val="002060"/>
                </a:solidFill>
              </a:rPr>
              <a:t>Franja horària de pràctiques</a:t>
            </a:r>
            <a:r>
              <a:rPr lang="ca-ES" altLang="es-ES" sz="3200" dirty="0" smtClean="0">
                <a:solidFill>
                  <a:srgbClr val="002060"/>
                </a:solidFill>
              </a:rPr>
              <a:t>:</a:t>
            </a:r>
          </a:p>
          <a:p>
            <a:pPr marL="1062990" lvl="2" indent="-514350">
              <a:buAutoNum type="alphaLcParenR"/>
            </a:pPr>
            <a:r>
              <a:rPr lang="ca-ES" altLang="es-ES" sz="2800" dirty="0" smtClean="0">
                <a:solidFill>
                  <a:srgbClr val="002060"/>
                </a:solidFill>
              </a:rPr>
              <a:t>De dilluns a divendres de 8 a 22h.</a:t>
            </a:r>
          </a:p>
          <a:p>
            <a:pPr marL="1062990" lvl="2" indent="-514350">
              <a:buAutoNum type="alphaLcParenR"/>
            </a:pPr>
            <a:r>
              <a:rPr lang="ca-ES" altLang="es-ES" sz="2800" dirty="0" smtClean="0">
                <a:solidFill>
                  <a:srgbClr val="002060"/>
                </a:solidFill>
              </a:rPr>
              <a:t>Dissabtes de 8 a 14h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a-ES" altLang="es-ES" sz="3200" b="1" dirty="0" smtClean="0">
                <a:solidFill>
                  <a:srgbClr val="002060"/>
                </a:solidFill>
              </a:rPr>
              <a:t>Exclòs</a:t>
            </a:r>
            <a:r>
              <a:rPr lang="ca-ES" altLang="es-ES" sz="3200" dirty="0" smtClean="0">
                <a:solidFill>
                  <a:srgbClr val="002060"/>
                </a:solidFill>
              </a:rPr>
              <a:t>: </a:t>
            </a:r>
            <a:r>
              <a:rPr lang="ca-ES" altLang="es-ES" sz="3200" u="sng" dirty="0" smtClean="0">
                <a:solidFill>
                  <a:srgbClr val="002060"/>
                </a:solidFill>
              </a:rPr>
              <a:t>nits, dissabtes tarda, diumenge i festius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s-ES" altLang="es-ES" sz="8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dirty="0"/>
          </a:p>
        </p:txBody>
      </p:sp>
      <p:pic>
        <p:nvPicPr>
          <p:cNvPr id="72711" name="Imagen 1" descr="https://www.ub.edu/portal/documents/34829/471327/Logo+UB/fc4e2759-7526-439c-9e5c-0af5480aa155?t=14567482692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04" y="473130"/>
            <a:ext cx="13620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747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995</TotalTime>
  <Words>988</Words>
  <Application>Microsoft Office PowerPoint</Application>
  <PresentationFormat>Panorámica</PresentationFormat>
  <Paragraphs>205</Paragraphs>
  <Slides>24</Slides>
  <Notes>22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1" baseType="lpstr">
      <vt:lpstr>Arial</vt:lpstr>
      <vt:lpstr>Calibri</vt:lpstr>
      <vt:lpstr>Century Gothic</vt:lpstr>
      <vt:lpstr>Garamond</vt:lpstr>
      <vt:lpstr>Verdana</vt:lpstr>
      <vt:lpstr>Wingdings</vt:lpstr>
      <vt:lpstr>Savon</vt:lpstr>
      <vt:lpstr>ASPECTES ADMINISTRATIUS  D’INTERÈS PEL TUTOR DEL CENTRE RECEPTOR: </vt:lpstr>
      <vt:lpstr> DOCUMENTACIÓ INICIAL DE LES PRÀCTIQUES  </vt:lpstr>
      <vt:lpstr> MODEL DE PROJECTE FORMATIU  </vt:lpstr>
      <vt:lpstr> MODEL DE PROJECTE FORMATIU  </vt:lpstr>
      <vt:lpstr> MODEL DE PROJECTE FORMATIU  </vt:lpstr>
      <vt:lpstr> MODEL DE PROJECTE FORMATIU  </vt:lpstr>
      <vt:lpstr>Presentación de PowerPoint</vt:lpstr>
      <vt:lpstr>Presentación de PowerPoint</vt:lpstr>
      <vt:lpstr> HORARI</vt:lpstr>
      <vt:lpstr> PERÍODE DE PRÀCTIQUES  </vt:lpstr>
      <vt:lpstr> DIES FESTIUS NACIONALS:</vt:lpstr>
      <vt:lpstr> CÀLCUL HORES DE PRÀCTIQUES</vt:lpstr>
      <vt:lpstr> CÀLCUL HORES:  Torn B: 7h/dia (17 de gener al 17 de juliol de 2020) </vt:lpstr>
      <vt:lpstr> PERÍODE DE PRÀCTIQUES  </vt:lpstr>
      <vt:lpstr> INCOMPATIBILITATS  </vt:lpstr>
      <vt:lpstr> NORMATIVA DE PRÀCTIQUES ACADÈMIQUES EXTERNES DE LA UB </vt:lpstr>
      <vt:lpstr> RÈGIM DE PERMISOS DELS ALUMNES  </vt:lpstr>
      <vt:lpstr> ABSÈNCIES O INCOMPLIMENT DEL PROJECTE FORMATIU (CONVENI)  </vt:lpstr>
      <vt:lpstr> Ordre ministerial SSI/81/2017, de 19 de gener (ministeri de Sanitat, Serveis Socials i igualtat):  </vt:lpstr>
      <vt:lpstr> Ordre ministerial SSI/81/2017</vt:lpstr>
      <vt:lpstr> Ordre ministerial SSI/81/2017  </vt:lpstr>
      <vt:lpstr> Informacions i Normativa diversa d’Estades en Pràctiques Tutelades  </vt:lpstr>
      <vt:lpstr> PERSONES DE CONTACTE  </vt:lpstr>
      <vt:lpstr>  MOLTES GRÀCIES!!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ACTUALIZACION Y EVALUACION DE LA MEMORIA DE PRÁCTICAS TUTELADAS</dc:title>
  <dc:creator>marian</dc:creator>
  <cp:lastModifiedBy>Usuari</cp:lastModifiedBy>
  <cp:revision>117</cp:revision>
  <cp:lastPrinted>2018-10-23T14:03:08Z</cp:lastPrinted>
  <dcterms:created xsi:type="dcterms:W3CDTF">2018-09-18T14:44:22Z</dcterms:created>
  <dcterms:modified xsi:type="dcterms:W3CDTF">2020-02-21T09:19:42Z</dcterms:modified>
</cp:coreProperties>
</file>