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0" r:id="rId4"/>
    <p:sldId id="259" r:id="rId5"/>
    <p:sldId id="288" r:id="rId6"/>
    <p:sldId id="289" r:id="rId7"/>
    <p:sldId id="273" r:id="rId8"/>
    <p:sldId id="274" r:id="rId9"/>
    <p:sldId id="280" r:id="rId10"/>
    <p:sldId id="281" r:id="rId11"/>
    <p:sldId id="275" r:id="rId12"/>
    <p:sldId id="283" r:id="rId13"/>
    <p:sldId id="284" r:id="rId14"/>
    <p:sldId id="276" r:id="rId15"/>
  </p:sldIdLst>
  <p:sldSz cx="12192000" cy="6858000"/>
  <p:notesSz cx="6724650" cy="987425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b" initials="ub" lastIdx="1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 mitjà 2 - èmfasi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4" d="100"/>
          <a:sy n="64" d="100"/>
        </p:scale>
        <p:origin x="72"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ol">
    <p:spTree>
      <p:nvGrpSpPr>
        <p:cNvPr id="1" name=""/>
        <p:cNvGrpSpPr/>
        <p:nvPr/>
      </p:nvGrpSpPr>
      <p:grpSpPr>
        <a:xfrm>
          <a:off x="0" y="0"/>
          <a:ext cx="0" cy="0"/>
          <a:chOff x="0" y="0"/>
          <a:chExt cx="0" cy="0"/>
        </a:xfrm>
      </p:grpSpPr>
      <p:sp>
        <p:nvSpPr>
          <p:cNvPr id="2" name="Títol 1"/>
          <p:cNvSpPr>
            <a:spLocks noGrp="1"/>
          </p:cNvSpPr>
          <p:nvPr>
            <p:ph type="ctrTitle"/>
          </p:nvPr>
        </p:nvSpPr>
        <p:spPr>
          <a:xfrm>
            <a:off x="1524000" y="1122363"/>
            <a:ext cx="9144000" cy="2387600"/>
          </a:xfrm>
        </p:spPr>
        <p:txBody>
          <a:bodyPr anchor="b"/>
          <a:lstStyle>
            <a:lvl1pPr algn="ctr">
              <a:defRPr sz="6000"/>
            </a:lvl1pPr>
          </a:lstStyle>
          <a:p>
            <a:r>
              <a:rPr lang="ca-ES" smtClean="0"/>
              <a:t>Feu clic aquí per editar l'estil</a:t>
            </a:r>
            <a:endParaRPr lang="es-ES"/>
          </a:p>
        </p:txBody>
      </p:sp>
      <p:sp>
        <p:nvSpPr>
          <p:cNvPr id="3" name="Subtíto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a-ES" smtClean="0"/>
              <a:t>Feu clic aquí per editar l'estil de subtítols del patró.</a:t>
            </a:r>
            <a:endParaRPr lang="es-ES"/>
          </a:p>
        </p:txBody>
      </p:sp>
      <p:sp>
        <p:nvSpPr>
          <p:cNvPr id="4" name="Contenidor de data 3"/>
          <p:cNvSpPr>
            <a:spLocks noGrp="1"/>
          </p:cNvSpPr>
          <p:nvPr>
            <p:ph type="dt" sz="half" idx="10"/>
          </p:nvPr>
        </p:nvSpPr>
        <p:spPr/>
        <p:txBody>
          <a:bodyPr/>
          <a:lstStyle/>
          <a:p>
            <a:fld id="{D9C1547C-B0A3-4994-8A9A-7CCFA6C94D93}" type="datetimeFigureOut">
              <a:rPr lang="es-ES" smtClean="0"/>
              <a:pPr/>
              <a:t>09/03/2018</a:t>
            </a:fld>
            <a:endParaRPr lang="es-ES"/>
          </a:p>
        </p:txBody>
      </p:sp>
      <p:sp>
        <p:nvSpPr>
          <p:cNvPr id="5" name="Contenidor de peu de pàgina 4"/>
          <p:cNvSpPr>
            <a:spLocks noGrp="1"/>
          </p:cNvSpPr>
          <p:nvPr>
            <p:ph type="ftr" sz="quarter" idx="11"/>
          </p:nvPr>
        </p:nvSpPr>
        <p:spPr/>
        <p:txBody>
          <a:bodyPr/>
          <a:lstStyle/>
          <a:p>
            <a:endParaRPr lang="es-ES"/>
          </a:p>
        </p:txBody>
      </p:sp>
      <p:sp>
        <p:nvSpPr>
          <p:cNvPr id="6" name="Contenidor de número de diapositiva 5"/>
          <p:cNvSpPr>
            <a:spLocks noGrp="1"/>
          </p:cNvSpPr>
          <p:nvPr>
            <p:ph type="sldNum" sz="quarter" idx="12"/>
          </p:nvPr>
        </p:nvSpPr>
        <p:spPr/>
        <p:txBody>
          <a:bodyPr/>
          <a:lstStyle/>
          <a:p>
            <a:fld id="{C9F6BCE8-BCFA-46F7-80B0-AA54A3326C1D}" type="slidenum">
              <a:rPr lang="es-ES" smtClean="0"/>
              <a:pPr/>
              <a:t>‹#›</a:t>
            </a:fld>
            <a:endParaRPr lang="es-ES"/>
          </a:p>
        </p:txBody>
      </p:sp>
    </p:spTree>
    <p:extLst>
      <p:ext uri="{BB962C8B-B14F-4D97-AF65-F5344CB8AC3E}">
        <p14:creationId xmlns:p14="http://schemas.microsoft.com/office/powerpoint/2010/main" val="3795414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es-ES"/>
          </a:p>
        </p:txBody>
      </p:sp>
      <p:sp>
        <p:nvSpPr>
          <p:cNvPr id="3" name="Contenidor de text vertical 2"/>
          <p:cNvSpPr>
            <a:spLocks noGrp="1"/>
          </p:cNvSpPr>
          <p:nvPr>
            <p:ph type="body" orient="vert" idx="1"/>
          </p:nvPr>
        </p:nvSpPr>
        <p:spPr/>
        <p:txBody>
          <a:bodyPr vert="eaVert"/>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es-ES"/>
          </a:p>
        </p:txBody>
      </p:sp>
      <p:sp>
        <p:nvSpPr>
          <p:cNvPr id="4" name="Contenidor de data 3"/>
          <p:cNvSpPr>
            <a:spLocks noGrp="1"/>
          </p:cNvSpPr>
          <p:nvPr>
            <p:ph type="dt" sz="half" idx="10"/>
          </p:nvPr>
        </p:nvSpPr>
        <p:spPr/>
        <p:txBody>
          <a:bodyPr/>
          <a:lstStyle/>
          <a:p>
            <a:fld id="{D9C1547C-B0A3-4994-8A9A-7CCFA6C94D93}" type="datetimeFigureOut">
              <a:rPr lang="es-ES" smtClean="0"/>
              <a:pPr/>
              <a:t>09/03/2018</a:t>
            </a:fld>
            <a:endParaRPr lang="es-ES"/>
          </a:p>
        </p:txBody>
      </p:sp>
      <p:sp>
        <p:nvSpPr>
          <p:cNvPr id="5" name="Contenidor de peu de pàgina 4"/>
          <p:cNvSpPr>
            <a:spLocks noGrp="1"/>
          </p:cNvSpPr>
          <p:nvPr>
            <p:ph type="ftr" sz="quarter" idx="11"/>
          </p:nvPr>
        </p:nvSpPr>
        <p:spPr/>
        <p:txBody>
          <a:bodyPr/>
          <a:lstStyle/>
          <a:p>
            <a:endParaRPr lang="es-ES"/>
          </a:p>
        </p:txBody>
      </p:sp>
      <p:sp>
        <p:nvSpPr>
          <p:cNvPr id="6" name="Contenidor de número de diapositiva 5"/>
          <p:cNvSpPr>
            <a:spLocks noGrp="1"/>
          </p:cNvSpPr>
          <p:nvPr>
            <p:ph type="sldNum" sz="quarter" idx="12"/>
          </p:nvPr>
        </p:nvSpPr>
        <p:spPr/>
        <p:txBody>
          <a:bodyPr/>
          <a:lstStyle/>
          <a:p>
            <a:fld id="{C9F6BCE8-BCFA-46F7-80B0-AA54A3326C1D}" type="slidenum">
              <a:rPr lang="es-ES" smtClean="0"/>
              <a:pPr/>
              <a:t>‹#›</a:t>
            </a:fld>
            <a:endParaRPr lang="es-ES"/>
          </a:p>
        </p:txBody>
      </p:sp>
    </p:spTree>
    <p:extLst>
      <p:ext uri="{BB962C8B-B14F-4D97-AF65-F5344CB8AC3E}">
        <p14:creationId xmlns:p14="http://schemas.microsoft.com/office/powerpoint/2010/main" val="2867241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Títol vertical 1"/>
          <p:cNvSpPr>
            <a:spLocks noGrp="1"/>
          </p:cNvSpPr>
          <p:nvPr>
            <p:ph type="title" orient="vert"/>
          </p:nvPr>
        </p:nvSpPr>
        <p:spPr>
          <a:xfrm>
            <a:off x="8724900" y="365125"/>
            <a:ext cx="2628900" cy="5811838"/>
          </a:xfrm>
        </p:spPr>
        <p:txBody>
          <a:bodyPr vert="eaVert"/>
          <a:lstStyle/>
          <a:p>
            <a:r>
              <a:rPr lang="ca-ES" smtClean="0"/>
              <a:t>Feu clic aquí per editar l'estil</a:t>
            </a:r>
            <a:endParaRPr lang="es-ES"/>
          </a:p>
        </p:txBody>
      </p:sp>
      <p:sp>
        <p:nvSpPr>
          <p:cNvPr id="3" name="Contenidor de text vertical 2"/>
          <p:cNvSpPr>
            <a:spLocks noGrp="1"/>
          </p:cNvSpPr>
          <p:nvPr>
            <p:ph type="body" orient="vert" idx="1"/>
          </p:nvPr>
        </p:nvSpPr>
        <p:spPr>
          <a:xfrm>
            <a:off x="838200" y="365125"/>
            <a:ext cx="7734300" cy="5811838"/>
          </a:xfrm>
        </p:spPr>
        <p:txBody>
          <a:bodyPr vert="eaVert"/>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es-ES"/>
          </a:p>
        </p:txBody>
      </p:sp>
      <p:sp>
        <p:nvSpPr>
          <p:cNvPr id="4" name="Contenidor de data 3"/>
          <p:cNvSpPr>
            <a:spLocks noGrp="1"/>
          </p:cNvSpPr>
          <p:nvPr>
            <p:ph type="dt" sz="half" idx="10"/>
          </p:nvPr>
        </p:nvSpPr>
        <p:spPr/>
        <p:txBody>
          <a:bodyPr/>
          <a:lstStyle/>
          <a:p>
            <a:fld id="{D9C1547C-B0A3-4994-8A9A-7CCFA6C94D93}" type="datetimeFigureOut">
              <a:rPr lang="es-ES" smtClean="0"/>
              <a:pPr/>
              <a:t>09/03/2018</a:t>
            </a:fld>
            <a:endParaRPr lang="es-ES"/>
          </a:p>
        </p:txBody>
      </p:sp>
      <p:sp>
        <p:nvSpPr>
          <p:cNvPr id="5" name="Contenidor de peu de pàgina 4"/>
          <p:cNvSpPr>
            <a:spLocks noGrp="1"/>
          </p:cNvSpPr>
          <p:nvPr>
            <p:ph type="ftr" sz="quarter" idx="11"/>
          </p:nvPr>
        </p:nvSpPr>
        <p:spPr/>
        <p:txBody>
          <a:bodyPr/>
          <a:lstStyle/>
          <a:p>
            <a:endParaRPr lang="es-ES"/>
          </a:p>
        </p:txBody>
      </p:sp>
      <p:sp>
        <p:nvSpPr>
          <p:cNvPr id="6" name="Contenidor de número de diapositiva 5"/>
          <p:cNvSpPr>
            <a:spLocks noGrp="1"/>
          </p:cNvSpPr>
          <p:nvPr>
            <p:ph type="sldNum" sz="quarter" idx="12"/>
          </p:nvPr>
        </p:nvSpPr>
        <p:spPr/>
        <p:txBody>
          <a:bodyPr/>
          <a:lstStyle/>
          <a:p>
            <a:fld id="{C9F6BCE8-BCFA-46F7-80B0-AA54A3326C1D}" type="slidenum">
              <a:rPr lang="es-ES" smtClean="0"/>
              <a:pPr/>
              <a:t>‹#›</a:t>
            </a:fld>
            <a:endParaRPr lang="es-ES"/>
          </a:p>
        </p:txBody>
      </p:sp>
    </p:spTree>
    <p:extLst>
      <p:ext uri="{BB962C8B-B14F-4D97-AF65-F5344CB8AC3E}">
        <p14:creationId xmlns:p14="http://schemas.microsoft.com/office/powerpoint/2010/main" val="3684273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es-ES"/>
          </a:p>
        </p:txBody>
      </p:sp>
      <p:sp>
        <p:nvSpPr>
          <p:cNvPr id="3" name="Contenidor de contingut 2"/>
          <p:cNvSpPr>
            <a:spLocks noGrp="1"/>
          </p:cNvSpPr>
          <p:nvPr>
            <p:ph idx="1"/>
          </p:nvPr>
        </p:nvSpPr>
        <p:spPr/>
        <p:txBody>
          <a:body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es-ES"/>
          </a:p>
        </p:txBody>
      </p:sp>
      <p:sp>
        <p:nvSpPr>
          <p:cNvPr id="4" name="Contenidor de data 3"/>
          <p:cNvSpPr>
            <a:spLocks noGrp="1"/>
          </p:cNvSpPr>
          <p:nvPr>
            <p:ph type="dt" sz="half" idx="10"/>
          </p:nvPr>
        </p:nvSpPr>
        <p:spPr/>
        <p:txBody>
          <a:bodyPr/>
          <a:lstStyle/>
          <a:p>
            <a:fld id="{D9C1547C-B0A3-4994-8A9A-7CCFA6C94D93}" type="datetimeFigureOut">
              <a:rPr lang="es-ES" smtClean="0"/>
              <a:pPr/>
              <a:t>09/03/2018</a:t>
            </a:fld>
            <a:endParaRPr lang="es-ES"/>
          </a:p>
        </p:txBody>
      </p:sp>
      <p:sp>
        <p:nvSpPr>
          <p:cNvPr id="5" name="Contenidor de peu de pàgina 4"/>
          <p:cNvSpPr>
            <a:spLocks noGrp="1"/>
          </p:cNvSpPr>
          <p:nvPr>
            <p:ph type="ftr" sz="quarter" idx="11"/>
          </p:nvPr>
        </p:nvSpPr>
        <p:spPr/>
        <p:txBody>
          <a:bodyPr/>
          <a:lstStyle/>
          <a:p>
            <a:endParaRPr lang="es-ES"/>
          </a:p>
        </p:txBody>
      </p:sp>
      <p:sp>
        <p:nvSpPr>
          <p:cNvPr id="6" name="Contenidor de número de diapositiva 5"/>
          <p:cNvSpPr>
            <a:spLocks noGrp="1"/>
          </p:cNvSpPr>
          <p:nvPr>
            <p:ph type="sldNum" sz="quarter" idx="12"/>
          </p:nvPr>
        </p:nvSpPr>
        <p:spPr/>
        <p:txBody>
          <a:bodyPr/>
          <a:lstStyle/>
          <a:p>
            <a:fld id="{C9F6BCE8-BCFA-46F7-80B0-AA54A3326C1D}" type="slidenum">
              <a:rPr lang="es-ES" smtClean="0"/>
              <a:pPr/>
              <a:t>‹#›</a:t>
            </a:fld>
            <a:endParaRPr lang="es-ES"/>
          </a:p>
        </p:txBody>
      </p:sp>
    </p:spTree>
    <p:extLst>
      <p:ext uri="{BB962C8B-B14F-4D97-AF65-F5344CB8AC3E}">
        <p14:creationId xmlns:p14="http://schemas.microsoft.com/office/powerpoint/2010/main" val="1075287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ítol 1"/>
          <p:cNvSpPr>
            <a:spLocks noGrp="1"/>
          </p:cNvSpPr>
          <p:nvPr>
            <p:ph type="title"/>
          </p:nvPr>
        </p:nvSpPr>
        <p:spPr>
          <a:xfrm>
            <a:off x="831850" y="1709738"/>
            <a:ext cx="10515600" cy="2852737"/>
          </a:xfrm>
        </p:spPr>
        <p:txBody>
          <a:bodyPr anchor="b"/>
          <a:lstStyle>
            <a:lvl1pPr>
              <a:defRPr sz="6000"/>
            </a:lvl1pPr>
          </a:lstStyle>
          <a:p>
            <a:r>
              <a:rPr lang="ca-ES" smtClean="0"/>
              <a:t>Feu clic aquí per editar l'estil</a:t>
            </a:r>
            <a:endParaRPr lang="es-ES"/>
          </a:p>
        </p:txBody>
      </p:sp>
      <p:sp>
        <p:nvSpPr>
          <p:cNvPr id="3" name="Contenidor de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a-ES" smtClean="0"/>
              <a:t>Feu clic aquí per editar estils</a:t>
            </a:r>
          </a:p>
        </p:txBody>
      </p:sp>
      <p:sp>
        <p:nvSpPr>
          <p:cNvPr id="4" name="Contenidor de data 3"/>
          <p:cNvSpPr>
            <a:spLocks noGrp="1"/>
          </p:cNvSpPr>
          <p:nvPr>
            <p:ph type="dt" sz="half" idx="10"/>
          </p:nvPr>
        </p:nvSpPr>
        <p:spPr/>
        <p:txBody>
          <a:bodyPr/>
          <a:lstStyle/>
          <a:p>
            <a:fld id="{D9C1547C-B0A3-4994-8A9A-7CCFA6C94D93}" type="datetimeFigureOut">
              <a:rPr lang="es-ES" smtClean="0"/>
              <a:pPr/>
              <a:t>09/03/2018</a:t>
            </a:fld>
            <a:endParaRPr lang="es-ES"/>
          </a:p>
        </p:txBody>
      </p:sp>
      <p:sp>
        <p:nvSpPr>
          <p:cNvPr id="5" name="Contenidor de peu de pàgina 4"/>
          <p:cNvSpPr>
            <a:spLocks noGrp="1"/>
          </p:cNvSpPr>
          <p:nvPr>
            <p:ph type="ftr" sz="quarter" idx="11"/>
          </p:nvPr>
        </p:nvSpPr>
        <p:spPr/>
        <p:txBody>
          <a:bodyPr/>
          <a:lstStyle/>
          <a:p>
            <a:endParaRPr lang="es-ES"/>
          </a:p>
        </p:txBody>
      </p:sp>
      <p:sp>
        <p:nvSpPr>
          <p:cNvPr id="6" name="Contenidor de número de diapositiva 5"/>
          <p:cNvSpPr>
            <a:spLocks noGrp="1"/>
          </p:cNvSpPr>
          <p:nvPr>
            <p:ph type="sldNum" sz="quarter" idx="12"/>
          </p:nvPr>
        </p:nvSpPr>
        <p:spPr/>
        <p:txBody>
          <a:bodyPr/>
          <a:lstStyle/>
          <a:p>
            <a:fld id="{C9F6BCE8-BCFA-46F7-80B0-AA54A3326C1D}" type="slidenum">
              <a:rPr lang="es-ES" smtClean="0"/>
              <a:pPr/>
              <a:t>‹#›</a:t>
            </a:fld>
            <a:endParaRPr lang="es-ES"/>
          </a:p>
        </p:txBody>
      </p:sp>
    </p:spTree>
    <p:extLst>
      <p:ext uri="{BB962C8B-B14F-4D97-AF65-F5344CB8AC3E}">
        <p14:creationId xmlns:p14="http://schemas.microsoft.com/office/powerpoint/2010/main" val="2603488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es-ES"/>
          </a:p>
        </p:txBody>
      </p:sp>
      <p:sp>
        <p:nvSpPr>
          <p:cNvPr id="3" name="Contenidor de contingut 2"/>
          <p:cNvSpPr>
            <a:spLocks noGrp="1"/>
          </p:cNvSpPr>
          <p:nvPr>
            <p:ph sz="half" idx="1"/>
          </p:nvPr>
        </p:nvSpPr>
        <p:spPr>
          <a:xfrm>
            <a:off x="838200" y="1825625"/>
            <a:ext cx="5181600" cy="4351338"/>
          </a:xfrm>
        </p:spPr>
        <p:txBody>
          <a:body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es-ES"/>
          </a:p>
        </p:txBody>
      </p:sp>
      <p:sp>
        <p:nvSpPr>
          <p:cNvPr id="4" name="Contenidor de contingut 3"/>
          <p:cNvSpPr>
            <a:spLocks noGrp="1"/>
          </p:cNvSpPr>
          <p:nvPr>
            <p:ph sz="half" idx="2"/>
          </p:nvPr>
        </p:nvSpPr>
        <p:spPr>
          <a:xfrm>
            <a:off x="6172200" y="1825625"/>
            <a:ext cx="5181600" cy="4351338"/>
          </a:xfrm>
        </p:spPr>
        <p:txBody>
          <a:body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es-ES"/>
          </a:p>
        </p:txBody>
      </p:sp>
      <p:sp>
        <p:nvSpPr>
          <p:cNvPr id="5" name="Contenidor de data 4"/>
          <p:cNvSpPr>
            <a:spLocks noGrp="1"/>
          </p:cNvSpPr>
          <p:nvPr>
            <p:ph type="dt" sz="half" idx="10"/>
          </p:nvPr>
        </p:nvSpPr>
        <p:spPr/>
        <p:txBody>
          <a:bodyPr/>
          <a:lstStyle/>
          <a:p>
            <a:fld id="{D9C1547C-B0A3-4994-8A9A-7CCFA6C94D93}" type="datetimeFigureOut">
              <a:rPr lang="es-ES" smtClean="0"/>
              <a:pPr/>
              <a:t>09/03/2018</a:t>
            </a:fld>
            <a:endParaRPr lang="es-ES"/>
          </a:p>
        </p:txBody>
      </p:sp>
      <p:sp>
        <p:nvSpPr>
          <p:cNvPr id="6" name="Contenidor de peu de pàgina 5"/>
          <p:cNvSpPr>
            <a:spLocks noGrp="1"/>
          </p:cNvSpPr>
          <p:nvPr>
            <p:ph type="ftr" sz="quarter" idx="11"/>
          </p:nvPr>
        </p:nvSpPr>
        <p:spPr/>
        <p:txBody>
          <a:bodyPr/>
          <a:lstStyle/>
          <a:p>
            <a:endParaRPr lang="es-ES"/>
          </a:p>
        </p:txBody>
      </p:sp>
      <p:sp>
        <p:nvSpPr>
          <p:cNvPr id="7" name="Contenidor de número de diapositiva 6"/>
          <p:cNvSpPr>
            <a:spLocks noGrp="1"/>
          </p:cNvSpPr>
          <p:nvPr>
            <p:ph type="sldNum" sz="quarter" idx="12"/>
          </p:nvPr>
        </p:nvSpPr>
        <p:spPr/>
        <p:txBody>
          <a:bodyPr/>
          <a:lstStyle/>
          <a:p>
            <a:fld id="{C9F6BCE8-BCFA-46F7-80B0-AA54A3326C1D}" type="slidenum">
              <a:rPr lang="es-ES" smtClean="0"/>
              <a:pPr/>
              <a:t>‹#›</a:t>
            </a:fld>
            <a:endParaRPr lang="es-ES"/>
          </a:p>
        </p:txBody>
      </p:sp>
    </p:spTree>
    <p:extLst>
      <p:ext uri="{BB962C8B-B14F-4D97-AF65-F5344CB8AC3E}">
        <p14:creationId xmlns:p14="http://schemas.microsoft.com/office/powerpoint/2010/main" val="1592193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ítol 1"/>
          <p:cNvSpPr>
            <a:spLocks noGrp="1"/>
          </p:cNvSpPr>
          <p:nvPr>
            <p:ph type="title"/>
          </p:nvPr>
        </p:nvSpPr>
        <p:spPr>
          <a:xfrm>
            <a:off x="839788" y="365125"/>
            <a:ext cx="10515600" cy="1325563"/>
          </a:xfrm>
        </p:spPr>
        <p:txBody>
          <a:bodyPr/>
          <a:lstStyle/>
          <a:p>
            <a:r>
              <a:rPr lang="ca-ES" smtClean="0"/>
              <a:t>Feu clic aquí per editar l'estil</a:t>
            </a:r>
            <a:endParaRPr lang="es-ES"/>
          </a:p>
        </p:txBody>
      </p:sp>
      <p:sp>
        <p:nvSpPr>
          <p:cNvPr id="3" name="Contenidor de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Feu clic aquí per editar estils</a:t>
            </a:r>
          </a:p>
        </p:txBody>
      </p:sp>
      <p:sp>
        <p:nvSpPr>
          <p:cNvPr id="4" name="Contenidor de contingut 3"/>
          <p:cNvSpPr>
            <a:spLocks noGrp="1"/>
          </p:cNvSpPr>
          <p:nvPr>
            <p:ph sz="half" idx="2"/>
          </p:nvPr>
        </p:nvSpPr>
        <p:spPr>
          <a:xfrm>
            <a:off x="839788" y="2505075"/>
            <a:ext cx="5157787" cy="3684588"/>
          </a:xfrm>
        </p:spPr>
        <p:txBody>
          <a:body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es-ES"/>
          </a:p>
        </p:txBody>
      </p:sp>
      <p:sp>
        <p:nvSpPr>
          <p:cNvPr id="5" name="Contenidor de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Feu clic aquí per editar estils</a:t>
            </a:r>
          </a:p>
        </p:txBody>
      </p:sp>
      <p:sp>
        <p:nvSpPr>
          <p:cNvPr id="6" name="Contenidor de contingut 5"/>
          <p:cNvSpPr>
            <a:spLocks noGrp="1"/>
          </p:cNvSpPr>
          <p:nvPr>
            <p:ph sz="quarter" idx="4"/>
          </p:nvPr>
        </p:nvSpPr>
        <p:spPr>
          <a:xfrm>
            <a:off x="6172200" y="2505075"/>
            <a:ext cx="5183188" cy="3684588"/>
          </a:xfrm>
        </p:spPr>
        <p:txBody>
          <a:body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es-ES"/>
          </a:p>
        </p:txBody>
      </p:sp>
      <p:sp>
        <p:nvSpPr>
          <p:cNvPr id="7" name="Contenidor de data 6"/>
          <p:cNvSpPr>
            <a:spLocks noGrp="1"/>
          </p:cNvSpPr>
          <p:nvPr>
            <p:ph type="dt" sz="half" idx="10"/>
          </p:nvPr>
        </p:nvSpPr>
        <p:spPr/>
        <p:txBody>
          <a:bodyPr/>
          <a:lstStyle/>
          <a:p>
            <a:fld id="{D9C1547C-B0A3-4994-8A9A-7CCFA6C94D93}" type="datetimeFigureOut">
              <a:rPr lang="es-ES" smtClean="0"/>
              <a:pPr/>
              <a:t>09/03/2018</a:t>
            </a:fld>
            <a:endParaRPr lang="es-ES"/>
          </a:p>
        </p:txBody>
      </p:sp>
      <p:sp>
        <p:nvSpPr>
          <p:cNvPr id="8" name="Contenidor de peu de pàgina 7"/>
          <p:cNvSpPr>
            <a:spLocks noGrp="1"/>
          </p:cNvSpPr>
          <p:nvPr>
            <p:ph type="ftr" sz="quarter" idx="11"/>
          </p:nvPr>
        </p:nvSpPr>
        <p:spPr/>
        <p:txBody>
          <a:bodyPr/>
          <a:lstStyle/>
          <a:p>
            <a:endParaRPr lang="es-ES"/>
          </a:p>
        </p:txBody>
      </p:sp>
      <p:sp>
        <p:nvSpPr>
          <p:cNvPr id="9" name="Contenidor de número de diapositiva 8"/>
          <p:cNvSpPr>
            <a:spLocks noGrp="1"/>
          </p:cNvSpPr>
          <p:nvPr>
            <p:ph type="sldNum" sz="quarter" idx="12"/>
          </p:nvPr>
        </p:nvSpPr>
        <p:spPr/>
        <p:txBody>
          <a:bodyPr/>
          <a:lstStyle/>
          <a:p>
            <a:fld id="{C9F6BCE8-BCFA-46F7-80B0-AA54A3326C1D}" type="slidenum">
              <a:rPr lang="es-ES" smtClean="0"/>
              <a:pPr/>
              <a:t>‹#›</a:t>
            </a:fld>
            <a:endParaRPr lang="es-ES"/>
          </a:p>
        </p:txBody>
      </p:sp>
    </p:spTree>
    <p:extLst>
      <p:ext uri="{BB962C8B-B14F-4D97-AF65-F5344CB8AC3E}">
        <p14:creationId xmlns:p14="http://schemas.microsoft.com/office/powerpoint/2010/main" val="607430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es-ES"/>
          </a:p>
        </p:txBody>
      </p:sp>
      <p:sp>
        <p:nvSpPr>
          <p:cNvPr id="3" name="Contenidor de data 2"/>
          <p:cNvSpPr>
            <a:spLocks noGrp="1"/>
          </p:cNvSpPr>
          <p:nvPr>
            <p:ph type="dt" sz="half" idx="10"/>
          </p:nvPr>
        </p:nvSpPr>
        <p:spPr/>
        <p:txBody>
          <a:bodyPr/>
          <a:lstStyle/>
          <a:p>
            <a:fld id="{D9C1547C-B0A3-4994-8A9A-7CCFA6C94D93}" type="datetimeFigureOut">
              <a:rPr lang="es-ES" smtClean="0"/>
              <a:pPr/>
              <a:t>09/03/2018</a:t>
            </a:fld>
            <a:endParaRPr lang="es-ES"/>
          </a:p>
        </p:txBody>
      </p:sp>
      <p:sp>
        <p:nvSpPr>
          <p:cNvPr id="4" name="Contenidor de peu de pàgina 3"/>
          <p:cNvSpPr>
            <a:spLocks noGrp="1"/>
          </p:cNvSpPr>
          <p:nvPr>
            <p:ph type="ftr" sz="quarter" idx="11"/>
          </p:nvPr>
        </p:nvSpPr>
        <p:spPr/>
        <p:txBody>
          <a:bodyPr/>
          <a:lstStyle/>
          <a:p>
            <a:endParaRPr lang="es-ES"/>
          </a:p>
        </p:txBody>
      </p:sp>
      <p:sp>
        <p:nvSpPr>
          <p:cNvPr id="5" name="Contenidor de número de diapositiva 4"/>
          <p:cNvSpPr>
            <a:spLocks noGrp="1"/>
          </p:cNvSpPr>
          <p:nvPr>
            <p:ph type="sldNum" sz="quarter" idx="12"/>
          </p:nvPr>
        </p:nvSpPr>
        <p:spPr/>
        <p:txBody>
          <a:bodyPr/>
          <a:lstStyle/>
          <a:p>
            <a:fld id="{C9F6BCE8-BCFA-46F7-80B0-AA54A3326C1D}" type="slidenum">
              <a:rPr lang="es-ES" smtClean="0"/>
              <a:pPr/>
              <a:t>‹#›</a:t>
            </a:fld>
            <a:endParaRPr lang="es-ES"/>
          </a:p>
        </p:txBody>
      </p:sp>
    </p:spTree>
    <p:extLst>
      <p:ext uri="{BB962C8B-B14F-4D97-AF65-F5344CB8AC3E}">
        <p14:creationId xmlns:p14="http://schemas.microsoft.com/office/powerpoint/2010/main" val="1813873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2" name="Contenidor de data 1"/>
          <p:cNvSpPr>
            <a:spLocks noGrp="1"/>
          </p:cNvSpPr>
          <p:nvPr>
            <p:ph type="dt" sz="half" idx="10"/>
          </p:nvPr>
        </p:nvSpPr>
        <p:spPr/>
        <p:txBody>
          <a:bodyPr/>
          <a:lstStyle/>
          <a:p>
            <a:fld id="{D9C1547C-B0A3-4994-8A9A-7CCFA6C94D93}" type="datetimeFigureOut">
              <a:rPr lang="es-ES" smtClean="0"/>
              <a:pPr/>
              <a:t>09/03/2018</a:t>
            </a:fld>
            <a:endParaRPr lang="es-ES"/>
          </a:p>
        </p:txBody>
      </p:sp>
      <p:sp>
        <p:nvSpPr>
          <p:cNvPr id="3" name="Contenidor de peu de pàgina 2"/>
          <p:cNvSpPr>
            <a:spLocks noGrp="1"/>
          </p:cNvSpPr>
          <p:nvPr>
            <p:ph type="ftr" sz="quarter" idx="11"/>
          </p:nvPr>
        </p:nvSpPr>
        <p:spPr/>
        <p:txBody>
          <a:bodyPr/>
          <a:lstStyle/>
          <a:p>
            <a:endParaRPr lang="es-ES"/>
          </a:p>
        </p:txBody>
      </p:sp>
      <p:sp>
        <p:nvSpPr>
          <p:cNvPr id="4" name="Contenidor de número de diapositiva 3"/>
          <p:cNvSpPr>
            <a:spLocks noGrp="1"/>
          </p:cNvSpPr>
          <p:nvPr>
            <p:ph type="sldNum" sz="quarter" idx="12"/>
          </p:nvPr>
        </p:nvSpPr>
        <p:spPr/>
        <p:txBody>
          <a:bodyPr/>
          <a:lstStyle/>
          <a:p>
            <a:fld id="{C9F6BCE8-BCFA-46F7-80B0-AA54A3326C1D}" type="slidenum">
              <a:rPr lang="es-ES" smtClean="0"/>
              <a:pPr/>
              <a:t>‹#›</a:t>
            </a:fld>
            <a:endParaRPr lang="es-ES"/>
          </a:p>
        </p:txBody>
      </p:sp>
    </p:spTree>
    <p:extLst>
      <p:ext uri="{BB962C8B-B14F-4D97-AF65-F5344CB8AC3E}">
        <p14:creationId xmlns:p14="http://schemas.microsoft.com/office/powerpoint/2010/main" val="3951948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839788" y="457200"/>
            <a:ext cx="3932237" cy="1600200"/>
          </a:xfrm>
        </p:spPr>
        <p:txBody>
          <a:bodyPr anchor="b"/>
          <a:lstStyle>
            <a:lvl1pPr>
              <a:defRPr sz="3200"/>
            </a:lvl1pPr>
          </a:lstStyle>
          <a:p>
            <a:r>
              <a:rPr lang="ca-ES" smtClean="0"/>
              <a:t>Feu clic aquí per editar l'estil</a:t>
            </a:r>
            <a:endParaRPr lang="es-ES"/>
          </a:p>
        </p:txBody>
      </p:sp>
      <p:sp>
        <p:nvSpPr>
          <p:cNvPr id="3" name="Contenidor de contingut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es-ES"/>
          </a:p>
        </p:txBody>
      </p:sp>
      <p:sp>
        <p:nvSpPr>
          <p:cNvPr id="4" name="Contenidor d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a-ES" smtClean="0"/>
              <a:t>Feu clic aquí per editar estils</a:t>
            </a:r>
          </a:p>
        </p:txBody>
      </p:sp>
      <p:sp>
        <p:nvSpPr>
          <p:cNvPr id="5" name="Contenidor de data 4"/>
          <p:cNvSpPr>
            <a:spLocks noGrp="1"/>
          </p:cNvSpPr>
          <p:nvPr>
            <p:ph type="dt" sz="half" idx="10"/>
          </p:nvPr>
        </p:nvSpPr>
        <p:spPr/>
        <p:txBody>
          <a:bodyPr/>
          <a:lstStyle/>
          <a:p>
            <a:fld id="{D9C1547C-B0A3-4994-8A9A-7CCFA6C94D93}" type="datetimeFigureOut">
              <a:rPr lang="es-ES" smtClean="0"/>
              <a:pPr/>
              <a:t>09/03/2018</a:t>
            </a:fld>
            <a:endParaRPr lang="es-ES"/>
          </a:p>
        </p:txBody>
      </p:sp>
      <p:sp>
        <p:nvSpPr>
          <p:cNvPr id="6" name="Contenidor de peu de pàgina 5"/>
          <p:cNvSpPr>
            <a:spLocks noGrp="1"/>
          </p:cNvSpPr>
          <p:nvPr>
            <p:ph type="ftr" sz="quarter" idx="11"/>
          </p:nvPr>
        </p:nvSpPr>
        <p:spPr/>
        <p:txBody>
          <a:bodyPr/>
          <a:lstStyle/>
          <a:p>
            <a:endParaRPr lang="es-ES"/>
          </a:p>
        </p:txBody>
      </p:sp>
      <p:sp>
        <p:nvSpPr>
          <p:cNvPr id="7" name="Contenidor de número de diapositiva 6"/>
          <p:cNvSpPr>
            <a:spLocks noGrp="1"/>
          </p:cNvSpPr>
          <p:nvPr>
            <p:ph type="sldNum" sz="quarter" idx="12"/>
          </p:nvPr>
        </p:nvSpPr>
        <p:spPr/>
        <p:txBody>
          <a:bodyPr/>
          <a:lstStyle/>
          <a:p>
            <a:fld id="{C9F6BCE8-BCFA-46F7-80B0-AA54A3326C1D}" type="slidenum">
              <a:rPr lang="es-ES" smtClean="0"/>
              <a:pPr/>
              <a:t>‹#›</a:t>
            </a:fld>
            <a:endParaRPr lang="es-ES"/>
          </a:p>
        </p:txBody>
      </p:sp>
    </p:spTree>
    <p:extLst>
      <p:ext uri="{BB962C8B-B14F-4D97-AF65-F5344CB8AC3E}">
        <p14:creationId xmlns:p14="http://schemas.microsoft.com/office/powerpoint/2010/main" val="4124692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839788" y="457200"/>
            <a:ext cx="3932237" cy="1600200"/>
          </a:xfrm>
        </p:spPr>
        <p:txBody>
          <a:bodyPr anchor="b"/>
          <a:lstStyle>
            <a:lvl1pPr>
              <a:defRPr sz="3200"/>
            </a:lvl1pPr>
          </a:lstStyle>
          <a:p>
            <a:r>
              <a:rPr lang="ca-ES" smtClean="0"/>
              <a:t>Feu clic aquí per editar l'estil</a:t>
            </a:r>
            <a:endParaRPr lang="es-ES"/>
          </a:p>
        </p:txBody>
      </p:sp>
      <p:sp>
        <p:nvSpPr>
          <p:cNvPr id="3" name="Contenidor d'imat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Contenidor d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a-ES" smtClean="0"/>
              <a:t>Feu clic aquí per editar estils</a:t>
            </a:r>
          </a:p>
        </p:txBody>
      </p:sp>
      <p:sp>
        <p:nvSpPr>
          <p:cNvPr id="5" name="Contenidor de data 4"/>
          <p:cNvSpPr>
            <a:spLocks noGrp="1"/>
          </p:cNvSpPr>
          <p:nvPr>
            <p:ph type="dt" sz="half" idx="10"/>
          </p:nvPr>
        </p:nvSpPr>
        <p:spPr/>
        <p:txBody>
          <a:bodyPr/>
          <a:lstStyle/>
          <a:p>
            <a:fld id="{D9C1547C-B0A3-4994-8A9A-7CCFA6C94D93}" type="datetimeFigureOut">
              <a:rPr lang="es-ES" smtClean="0"/>
              <a:pPr/>
              <a:t>09/03/2018</a:t>
            </a:fld>
            <a:endParaRPr lang="es-ES"/>
          </a:p>
        </p:txBody>
      </p:sp>
      <p:sp>
        <p:nvSpPr>
          <p:cNvPr id="6" name="Contenidor de peu de pàgina 5"/>
          <p:cNvSpPr>
            <a:spLocks noGrp="1"/>
          </p:cNvSpPr>
          <p:nvPr>
            <p:ph type="ftr" sz="quarter" idx="11"/>
          </p:nvPr>
        </p:nvSpPr>
        <p:spPr/>
        <p:txBody>
          <a:bodyPr/>
          <a:lstStyle/>
          <a:p>
            <a:endParaRPr lang="es-ES"/>
          </a:p>
        </p:txBody>
      </p:sp>
      <p:sp>
        <p:nvSpPr>
          <p:cNvPr id="7" name="Contenidor de número de diapositiva 6"/>
          <p:cNvSpPr>
            <a:spLocks noGrp="1"/>
          </p:cNvSpPr>
          <p:nvPr>
            <p:ph type="sldNum" sz="quarter" idx="12"/>
          </p:nvPr>
        </p:nvSpPr>
        <p:spPr/>
        <p:txBody>
          <a:bodyPr/>
          <a:lstStyle/>
          <a:p>
            <a:fld id="{C9F6BCE8-BCFA-46F7-80B0-AA54A3326C1D}" type="slidenum">
              <a:rPr lang="es-ES" smtClean="0"/>
              <a:pPr/>
              <a:t>‹#›</a:t>
            </a:fld>
            <a:endParaRPr lang="es-ES"/>
          </a:p>
        </p:txBody>
      </p:sp>
    </p:spTree>
    <p:extLst>
      <p:ext uri="{BB962C8B-B14F-4D97-AF65-F5344CB8AC3E}">
        <p14:creationId xmlns:p14="http://schemas.microsoft.com/office/powerpoint/2010/main" val="3099282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títo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a-ES" smtClean="0"/>
              <a:t>Feu clic aquí per editar l'estil</a:t>
            </a:r>
            <a:endParaRPr lang="es-ES"/>
          </a:p>
        </p:txBody>
      </p:sp>
      <p:sp>
        <p:nvSpPr>
          <p:cNvPr id="3" name="Contenidor de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es-ES"/>
          </a:p>
        </p:txBody>
      </p:sp>
      <p:sp>
        <p:nvSpPr>
          <p:cNvPr id="4" name="Contenidor de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C1547C-B0A3-4994-8A9A-7CCFA6C94D93}" type="datetimeFigureOut">
              <a:rPr lang="es-ES" smtClean="0"/>
              <a:pPr/>
              <a:t>09/03/2018</a:t>
            </a:fld>
            <a:endParaRPr lang="es-ES"/>
          </a:p>
        </p:txBody>
      </p:sp>
      <p:sp>
        <p:nvSpPr>
          <p:cNvPr id="5" name="Contenidor de peu de pà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Conteni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F6BCE8-BCFA-46F7-80B0-AA54A3326C1D}" type="slidenum">
              <a:rPr lang="es-ES" smtClean="0"/>
              <a:pPr/>
              <a:t>‹#›</a:t>
            </a:fld>
            <a:endParaRPr lang="es-ES"/>
          </a:p>
        </p:txBody>
      </p:sp>
    </p:spTree>
    <p:extLst>
      <p:ext uri="{BB962C8B-B14F-4D97-AF65-F5344CB8AC3E}">
        <p14:creationId xmlns:p14="http://schemas.microsoft.com/office/powerpoint/2010/main" val="4076355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ub.edu/portal/web/dp-mecfi/"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ctrTitle"/>
          </p:nvPr>
        </p:nvSpPr>
        <p:spPr>
          <a:xfrm>
            <a:off x="653143" y="1395079"/>
            <a:ext cx="10882993" cy="2387600"/>
          </a:xfrm>
        </p:spPr>
        <p:txBody>
          <a:bodyPr>
            <a:normAutofit/>
          </a:bodyPr>
          <a:lstStyle/>
          <a:p>
            <a:r>
              <a:rPr lang="es-ES" sz="7200" b="1" dirty="0" smtClean="0"/>
              <a:t>XXI </a:t>
            </a:r>
            <a:r>
              <a:rPr lang="es-ES" sz="7200" b="1" dirty="0" err="1" smtClean="0"/>
              <a:t>Seminari</a:t>
            </a:r>
            <a:r>
              <a:rPr lang="es-ES" sz="7200" b="1" dirty="0" smtClean="0"/>
              <a:t> en </a:t>
            </a:r>
            <a:r>
              <a:rPr lang="es-ES" sz="7200" b="1" dirty="0" err="1" smtClean="0"/>
              <a:t>Finances</a:t>
            </a:r>
            <a:r>
              <a:rPr lang="es-ES" sz="7200" b="1" dirty="0" smtClean="0"/>
              <a:t> IAFI</a:t>
            </a:r>
            <a:br>
              <a:rPr lang="es-ES" sz="7200" b="1" dirty="0" smtClean="0"/>
            </a:br>
            <a:r>
              <a:rPr lang="ca-ES" sz="4000" dirty="0"/>
              <a:t>"Anomalies financeres: finances del </a:t>
            </a:r>
            <a:r>
              <a:rPr lang="ca-ES" sz="4000" dirty="0" smtClean="0"/>
              <a:t>comportament"</a:t>
            </a:r>
            <a:endParaRPr lang="es-ES" sz="4000" b="1" dirty="0"/>
          </a:p>
        </p:txBody>
      </p:sp>
      <p:sp>
        <p:nvSpPr>
          <p:cNvPr id="3" name="Subtítol 2"/>
          <p:cNvSpPr>
            <a:spLocks noGrp="1"/>
          </p:cNvSpPr>
          <p:nvPr>
            <p:ph type="subTitle" idx="1"/>
          </p:nvPr>
        </p:nvSpPr>
        <p:spPr>
          <a:xfrm>
            <a:off x="840922" y="4329090"/>
            <a:ext cx="10463607" cy="1655762"/>
          </a:xfrm>
        </p:spPr>
        <p:txBody>
          <a:bodyPr>
            <a:normAutofit fontScale="92500" lnSpcReduction="20000"/>
          </a:bodyPr>
          <a:lstStyle/>
          <a:p>
            <a:pPr algn="l"/>
            <a:r>
              <a:rPr lang="es-ES" sz="4000" b="1" dirty="0" smtClean="0"/>
              <a:t>David Ceballos Hornero</a:t>
            </a:r>
          </a:p>
          <a:p>
            <a:pPr algn="r"/>
            <a:endParaRPr lang="es-ES" sz="4000" dirty="0" smtClean="0"/>
          </a:p>
          <a:p>
            <a:pPr algn="r"/>
            <a:r>
              <a:rPr lang="es-ES" sz="4000" dirty="0" err="1" smtClean="0"/>
              <a:t>Divendres</a:t>
            </a:r>
            <a:r>
              <a:rPr lang="es-ES" sz="4000" dirty="0" smtClean="0"/>
              <a:t> 9 de </a:t>
            </a:r>
            <a:r>
              <a:rPr lang="es-ES" sz="4000" dirty="0" err="1" smtClean="0"/>
              <a:t>març</a:t>
            </a:r>
            <a:r>
              <a:rPr lang="es-ES" sz="4000" dirty="0" smtClean="0"/>
              <a:t> de 2018</a:t>
            </a:r>
            <a:endParaRPr lang="es-ES" sz="4000" dirty="0"/>
          </a:p>
        </p:txBody>
      </p:sp>
      <p:pic>
        <p:nvPicPr>
          <p:cNvPr id="4" name="Imatge 3"/>
          <p:cNvPicPr>
            <a:picLocks noChangeAspect="1"/>
          </p:cNvPicPr>
          <p:nvPr/>
        </p:nvPicPr>
        <p:blipFill>
          <a:blip r:embed="rId2" cstate="print"/>
          <a:stretch>
            <a:fillRect/>
          </a:stretch>
        </p:blipFill>
        <p:spPr>
          <a:xfrm>
            <a:off x="9100686" y="212271"/>
            <a:ext cx="2732085" cy="683022"/>
          </a:xfrm>
          <a:prstGeom prst="rect">
            <a:avLst/>
          </a:prstGeom>
        </p:spPr>
      </p:pic>
    </p:spTree>
    <p:extLst>
      <p:ext uri="{BB962C8B-B14F-4D97-AF65-F5344CB8AC3E}">
        <p14:creationId xmlns:p14="http://schemas.microsoft.com/office/powerpoint/2010/main" val="455314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ol 2"/>
          <p:cNvSpPr>
            <a:spLocks noGrp="1"/>
          </p:cNvSpPr>
          <p:nvPr>
            <p:ph type="subTitle" idx="1"/>
          </p:nvPr>
        </p:nvSpPr>
        <p:spPr>
          <a:xfrm>
            <a:off x="368968" y="1604211"/>
            <a:ext cx="11518231" cy="4989094"/>
          </a:xfrm>
        </p:spPr>
        <p:txBody>
          <a:bodyPr>
            <a:normAutofit fontScale="62500" lnSpcReduction="20000"/>
          </a:bodyPr>
          <a:lstStyle/>
          <a:p>
            <a:pPr algn="l"/>
            <a:r>
              <a:rPr lang="es-ES" sz="2900" b="1" dirty="0" smtClean="0"/>
              <a:t>Rompecabezas </a:t>
            </a:r>
            <a:r>
              <a:rPr lang="es-ES" sz="2900" b="1" dirty="0" err="1"/>
              <a:t>Equity</a:t>
            </a:r>
            <a:r>
              <a:rPr lang="es-ES" sz="2900" b="1" dirty="0"/>
              <a:t> Premium</a:t>
            </a:r>
            <a:r>
              <a:rPr lang="es-ES" sz="2900" dirty="0"/>
              <a:t> </a:t>
            </a:r>
            <a:r>
              <a:rPr lang="es-ES" sz="2900" b="1" dirty="0"/>
              <a:t/>
            </a:r>
            <a:br>
              <a:rPr lang="es-ES" sz="2900" b="1" dirty="0"/>
            </a:br>
            <a:r>
              <a:rPr lang="es-ES" sz="2900" dirty="0"/>
              <a:t>Una anomalía que ha dejado a los académicos en finanzas y economía rascándose la cabeza es el rompecabezas de prima de equidad . De acuerdo con el modelo de precios de activos de capital (CAPM), los inversores que poseen activos financieros más riesgosos deben ser compensados ​​con tasas de rendimiento más altas. (Para más información, vea </a:t>
            </a:r>
            <a:r>
              <a:rPr lang="es-ES" sz="2900" i="1" dirty="0"/>
              <a:t>Determinación del riesgo y la pirámide del riesgo</a:t>
            </a:r>
            <a:r>
              <a:rPr lang="es-ES" sz="2900" dirty="0"/>
              <a:t> .) </a:t>
            </a:r>
            <a:br>
              <a:rPr lang="es-ES" sz="2900" dirty="0"/>
            </a:br>
            <a:r>
              <a:rPr lang="es-ES" sz="2900" dirty="0" smtClean="0"/>
              <a:t>Los </a:t>
            </a:r>
            <a:r>
              <a:rPr lang="es-ES" sz="2900" dirty="0"/>
              <a:t>estudios han demostrado que durante un período de 70 años, las acciones producen rendimientos promedio que superan las rentabilidades de los bonos del gobierno en un 6-7%.Los rendimientos reales de las acciones son del 10%, mientras que los rendimientos reales de los bonos son del 3%. Sin embargo, los académicos creen que una prima de capital de 6% es extremadamente grande e implicaría que las acciones son considerablemente riesgosas de mantener sobre bonos. Los modelos económicos convencionales han determinado que esta prima debería ser mucho menor. Esta falta de convergencia entre los modelos teóricos y los resultados empíricos representa un obstáculo para que los académicos expliquen por qué la prima de equidad es tan grande. </a:t>
            </a:r>
            <a:br>
              <a:rPr lang="es-ES" sz="2900" dirty="0"/>
            </a:br>
            <a:r>
              <a:rPr lang="es-ES" sz="2900" dirty="0"/>
              <a:t/>
            </a:r>
            <a:br>
              <a:rPr lang="es-ES" sz="2900" dirty="0"/>
            </a:br>
            <a:r>
              <a:rPr lang="es-ES" sz="2900" dirty="0"/>
              <a:t>La respuesta de las finanzas conductuales al rompecabezas de prima de equidad gira en torno a la tendencia de las personas a tener "aversión a la pérdida </a:t>
            </a:r>
            <a:r>
              <a:rPr lang="es-ES" sz="2900" dirty="0" err="1" smtClean="0"/>
              <a:t>miópica</a:t>
            </a:r>
            <a:r>
              <a:rPr lang="es-ES" sz="2900" dirty="0" smtClean="0"/>
              <a:t>/ miopía", </a:t>
            </a:r>
            <a:r>
              <a:rPr lang="es-ES" sz="2900" dirty="0"/>
              <a:t>una situación en la que los inversores - demasiado preocupados por los efectos negativos de las pérdidas en comparación con una cantidad equivalente de ganancias - a largo plazo sobre una inversión</a:t>
            </a:r>
            <a:r>
              <a:rPr lang="es-ES" sz="2900" dirty="0" smtClean="0"/>
              <a:t>. Lo </a:t>
            </a:r>
            <a:r>
              <a:rPr lang="es-ES" sz="2900" dirty="0"/>
              <a:t>que ocurre es que los inversionistas están prestando demasiada atención a la volatilidad acorto plazo de sus carteras de acciones. Aunque no es infrecuente que un stock promedio fluctúe unos pocos puntos porcentuales en un período de tiempo muy corto, un inversor </a:t>
            </a:r>
            <a:r>
              <a:rPr lang="es-ES" sz="2900" dirty="0" smtClean="0"/>
              <a:t>miope </a:t>
            </a:r>
            <a:r>
              <a:rPr lang="es-ES" sz="2900" dirty="0"/>
              <a:t>(es decir, con poca visión de futuro) puede no reaccionar muy favorablemente a los cambios a la baja. Por lo tanto, se cree que las acciones deben dar una prima suficientemente alta para compensar la considerable aversión del inversor a la pérdida. Por lo tanto, la prima se considera un incentivo para que los participantes del mercado inviertan en acciones en lugar de bonos gubernamentales marginalmente más seguros. </a:t>
            </a:r>
            <a:br>
              <a:rPr lang="es-ES" sz="2900" dirty="0"/>
            </a:br>
            <a:r>
              <a:rPr lang="es-ES" sz="2900" dirty="0"/>
              <a:t/>
            </a:r>
            <a:br>
              <a:rPr lang="es-ES" sz="2900" dirty="0"/>
            </a:br>
            <a:endParaRPr lang="ca-ES" sz="2900" dirty="0" smtClean="0"/>
          </a:p>
          <a:p>
            <a:pPr marL="342900" lvl="0" indent="-342900" algn="l">
              <a:buFontTx/>
              <a:buChar char="-"/>
            </a:pPr>
            <a:endParaRPr lang="ca-ES" dirty="0" smtClean="0"/>
          </a:p>
        </p:txBody>
      </p:sp>
      <p:pic>
        <p:nvPicPr>
          <p:cNvPr id="4" name="Imatge 3"/>
          <p:cNvPicPr>
            <a:picLocks noChangeAspect="1"/>
          </p:cNvPicPr>
          <p:nvPr/>
        </p:nvPicPr>
        <p:blipFill>
          <a:blip r:embed="rId2" cstate="print"/>
          <a:stretch>
            <a:fillRect/>
          </a:stretch>
        </p:blipFill>
        <p:spPr>
          <a:xfrm>
            <a:off x="8112690" y="594633"/>
            <a:ext cx="2732085" cy="683022"/>
          </a:xfrm>
          <a:prstGeom prst="rect">
            <a:avLst/>
          </a:prstGeom>
        </p:spPr>
      </p:pic>
      <p:graphicFrame>
        <p:nvGraphicFramePr>
          <p:cNvPr id="7" name="Taula 6"/>
          <p:cNvGraphicFramePr>
            <a:graphicFrameLocks noGrp="1"/>
          </p:cNvGraphicFramePr>
          <p:nvPr>
            <p:extLst>
              <p:ext uri="{D42A27DB-BD31-4B8C-83A1-F6EECF244321}">
                <p14:modId xmlns:p14="http://schemas.microsoft.com/office/powerpoint/2010/main" val="16050393"/>
              </p:ext>
            </p:extLst>
          </p:nvPr>
        </p:nvGraphicFramePr>
        <p:xfrm>
          <a:off x="632602" y="724267"/>
          <a:ext cx="7240043" cy="640080"/>
        </p:xfrm>
        <a:graphic>
          <a:graphicData uri="http://schemas.openxmlformats.org/drawingml/2006/table">
            <a:tbl>
              <a:tblPr firstRow="1" bandRow="1">
                <a:tableStyleId>{5C22544A-7EE6-4342-B048-85BDC9FD1C3A}</a:tableStyleId>
              </a:tblPr>
              <a:tblGrid>
                <a:gridCol w="7240043">
                  <a:extLst>
                    <a:ext uri="{9D8B030D-6E8A-4147-A177-3AD203B41FA5}">
                      <a16:colId xmlns:a16="http://schemas.microsoft.com/office/drawing/2014/main" val="20000"/>
                    </a:ext>
                  </a:extLst>
                </a:gridCol>
              </a:tblGrid>
              <a:tr h="595340">
                <a:tc>
                  <a:txBody>
                    <a:bodyPr/>
                    <a:lstStyle/>
                    <a:p>
                      <a:r>
                        <a:rPr lang="es-ES" sz="3600" b="0" dirty="0" smtClean="0">
                          <a:solidFill>
                            <a:srgbClr val="0070C0"/>
                          </a:solidFill>
                          <a:latin typeface="Arial" panose="020B0604020202020204" pitchFamily="34" charset="0"/>
                          <a:cs typeface="Arial" panose="020B0604020202020204" pitchFamily="34" charset="0"/>
                        </a:rPr>
                        <a:t>ANOMALIES</a:t>
                      </a:r>
                      <a:r>
                        <a:rPr lang="es-ES" sz="3600" b="0" baseline="0" dirty="0" smtClean="0">
                          <a:solidFill>
                            <a:srgbClr val="0070C0"/>
                          </a:solidFill>
                          <a:latin typeface="Arial" panose="020B0604020202020204" pitchFamily="34" charset="0"/>
                          <a:cs typeface="Arial" panose="020B0604020202020204" pitchFamily="34" charset="0"/>
                        </a:rPr>
                        <a:t> CLÀSSIQUES (iii)</a:t>
                      </a:r>
                      <a:endParaRPr lang="es-ES" sz="3600" b="0" dirty="0">
                        <a:solidFill>
                          <a:srgbClr val="0070C0"/>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10000"/>
                  </a:ext>
                </a:extLst>
              </a:tr>
            </a:tbl>
          </a:graphicData>
        </a:graphic>
      </p:graphicFrame>
      <p:cxnSp>
        <p:nvCxnSpPr>
          <p:cNvPr id="9" name="Connector recte 8"/>
          <p:cNvCxnSpPr/>
          <p:nvPr/>
        </p:nvCxnSpPr>
        <p:spPr>
          <a:xfrm flipV="1">
            <a:off x="609599" y="1463056"/>
            <a:ext cx="10413305" cy="1453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0464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ol 2"/>
          <p:cNvSpPr>
            <a:spLocks noGrp="1"/>
          </p:cNvSpPr>
          <p:nvPr>
            <p:ph type="subTitle" idx="1"/>
          </p:nvPr>
        </p:nvSpPr>
        <p:spPr>
          <a:xfrm>
            <a:off x="368968" y="1604211"/>
            <a:ext cx="11518231" cy="2926968"/>
          </a:xfrm>
        </p:spPr>
        <p:txBody>
          <a:bodyPr>
            <a:normAutofit/>
          </a:bodyPr>
          <a:lstStyle/>
          <a:p>
            <a:pPr algn="l"/>
            <a:r>
              <a:rPr lang="es-ES" b="1" dirty="0"/>
              <a:t>Estrategia metodológica utilizada para abordar la eficiencia de mercado y </a:t>
            </a:r>
            <a:r>
              <a:rPr lang="es-ES" b="1" dirty="0" smtClean="0"/>
              <a:t>la </a:t>
            </a:r>
            <a:r>
              <a:rPr lang="ca-ES" b="1" dirty="0" err="1" smtClean="0"/>
              <a:t>formación</a:t>
            </a:r>
            <a:r>
              <a:rPr lang="ca-ES" b="1" dirty="0" smtClean="0"/>
              <a:t> </a:t>
            </a:r>
            <a:r>
              <a:rPr lang="ca-ES" b="1" dirty="0"/>
              <a:t>de </a:t>
            </a:r>
            <a:r>
              <a:rPr lang="ca-ES" b="1" dirty="0" err="1"/>
              <a:t>burbujas</a:t>
            </a:r>
            <a:r>
              <a:rPr lang="ca-ES" b="1" dirty="0"/>
              <a:t> </a:t>
            </a:r>
            <a:r>
              <a:rPr lang="ca-ES" b="1" dirty="0" err="1" smtClean="0"/>
              <a:t>especulativas</a:t>
            </a:r>
            <a:endParaRPr lang="ca-ES" b="1" dirty="0" smtClean="0"/>
          </a:p>
          <a:p>
            <a:pPr algn="l"/>
            <a:r>
              <a:rPr lang="es-ES" dirty="0" smtClean="0"/>
              <a:t>La </a:t>
            </a:r>
            <a:r>
              <a:rPr lang="es-ES" dirty="0"/>
              <a:t>presencia de anomalías del mercado de capitales constituye el principal </a:t>
            </a:r>
            <a:r>
              <a:rPr lang="es-ES" dirty="0" smtClean="0"/>
              <a:t>contenido práctico </a:t>
            </a:r>
            <a:r>
              <a:rPr lang="es-ES" dirty="0"/>
              <a:t>de los manuales más utilizados como bibliografía básica en la materia </a:t>
            </a:r>
            <a:r>
              <a:rPr lang="es-ES" dirty="0" smtClean="0"/>
              <a:t>de Economía </a:t>
            </a:r>
            <a:r>
              <a:rPr lang="es-ES" dirty="0"/>
              <a:t>Financiera cuando se analiza la hipótesis de eficiencia de los mercados </a:t>
            </a:r>
            <a:r>
              <a:rPr lang="es-ES" dirty="0" smtClean="0"/>
              <a:t>de capitales</a:t>
            </a:r>
            <a:r>
              <a:rPr lang="es-ES" dirty="0"/>
              <a:t>. Dicha hipótesis implica la ausencia de burbujas especulativas. Sin embargo, </a:t>
            </a:r>
            <a:r>
              <a:rPr lang="es-ES" dirty="0" smtClean="0"/>
              <a:t>la evidencia </a:t>
            </a:r>
            <a:r>
              <a:rPr lang="es-ES" dirty="0"/>
              <a:t>indica que se produce una repetición temporal de este tipo de anomalías </a:t>
            </a:r>
            <a:r>
              <a:rPr lang="es-ES" dirty="0" smtClean="0"/>
              <a:t>del mercado </a:t>
            </a:r>
            <a:r>
              <a:rPr lang="es-ES" dirty="0"/>
              <a:t>de </a:t>
            </a:r>
            <a:r>
              <a:rPr lang="es-ES" dirty="0" smtClean="0"/>
              <a:t>capitales</a:t>
            </a:r>
            <a:r>
              <a:rPr lang="ca-ES" dirty="0" smtClean="0"/>
              <a:t>.</a:t>
            </a:r>
          </a:p>
          <a:p>
            <a:pPr algn="l"/>
            <a:endParaRPr lang="ca-ES" dirty="0"/>
          </a:p>
          <a:p>
            <a:pPr lvl="1" algn="just"/>
            <a:endParaRPr lang="ca-ES" dirty="0" smtClean="0"/>
          </a:p>
          <a:p>
            <a:pPr marL="342900" lvl="0" indent="-342900" algn="just">
              <a:buFontTx/>
              <a:buChar char="-"/>
            </a:pPr>
            <a:endParaRPr lang="ca-ES" dirty="0" smtClean="0"/>
          </a:p>
        </p:txBody>
      </p:sp>
      <p:pic>
        <p:nvPicPr>
          <p:cNvPr id="4" name="Imatge 3"/>
          <p:cNvPicPr>
            <a:picLocks noChangeAspect="1"/>
          </p:cNvPicPr>
          <p:nvPr/>
        </p:nvPicPr>
        <p:blipFill>
          <a:blip r:embed="rId2" cstate="print"/>
          <a:stretch>
            <a:fillRect/>
          </a:stretch>
        </p:blipFill>
        <p:spPr>
          <a:xfrm>
            <a:off x="8112690" y="594633"/>
            <a:ext cx="2732085" cy="683022"/>
          </a:xfrm>
          <a:prstGeom prst="rect">
            <a:avLst/>
          </a:prstGeom>
        </p:spPr>
      </p:pic>
      <p:graphicFrame>
        <p:nvGraphicFramePr>
          <p:cNvPr id="7" name="Taula 6"/>
          <p:cNvGraphicFramePr>
            <a:graphicFrameLocks noGrp="1"/>
          </p:cNvGraphicFramePr>
          <p:nvPr>
            <p:extLst>
              <p:ext uri="{D42A27DB-BD31-4B8C-83A1-F6EECF244321}">
                <p14:modId xmlns:p14="http://schemas.microsoft.com/office/powerpoint/2010/main" val="4197882816"/>
              </p:ext>
            </p:extLst>
          </p:nvPr>
        </p:nvGraphicFramePr>
        <p:xfrm>
          <a:off x="304800" y="724267"/>
          <a:ext cx="7807890" cy="640080"/>
        </p:xfrm>
        <a:graphic>
          <a:graphicData uri="http://schemas.openxmlformats.org/drawingml/2006/table">
            <a:tbl>
              <a:tblPr firstRow="1" bandRow="1">
                <a:tableStyleId>{5C22544A-7EE6-4342-B048-85BDC9FD1C3A}</a:tableStyleId>
              </a:tblPr>
              <a:tblGrid>
                <a:gridCol w="7807890">
                  <a:extLst>
                    <a:ext uri="{9D8B030D-6E8A-4147-A177-3AD203B41FA5}">
                      <a16:colId xmlns:a16="http://schemas.microsoft.com/office/drawing/2014/main" val="20000"/>
                    </a:ext>
                  </a:extLst>
                </a:gridCol>
              </a:tblGrid>
              <a:tr h="595340">
                <a:tc>
                  <a:txBody>
                    <a:bodyPr/>
                    <a:lstStyle/>
                    <a:p>
                      <a:r>
                        <a:rPr lang="es-ES" sz="3600" b="0" dirty="0" smtClean="0">
                          <a:solidFill>
                            <a:srgbClr val="0070C0"/>
                          </a:solidFill>
                          <a:latin typeface="Arial" panose="020B0604020202020204" pitchFamily="34" charset="0"/>
                          <a:cs typeface="Arial" panose="020B0604020202020204" pitchFamily="34" charset="0"/>
                        </a:rPr>
                        <a:t>EXEMPLES</a:t>
                      </a:r>
                      <a:r>
                        <a:rPr lang="es-ES" sz="3600" b="0" baseline="0" dirty="0" smtClean="0">
                          <a:solidFill>
                            <a:srgbClr val="0070C0"/>
                          </a:solidFill>
                          <a:latin typeface="Arial" panose="020B0604020202020204" pitchFamily="34" charset="0"/>
                          <a:cs typeface="Arial" panose="020B0604020202020204" pitchFamily="34" charset="0"/>
                        </a:rPr>
                        <a:t> D’ENSENYANÇA (i)</a:t>
                      </a:r>
                      <a:endParaRPr lang="es-ES" sz="3600" b="0" dirty="0">
                        <a:solidFill>
                          <a:srgbClr val="0070C0"/>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10000"/>
                  </a:ext>
                </a:extLst>
              </a:tr>
            </a:tbl>
          </a:graphicData>
        </a:graphic>
      </p:graphicFrame>
      <p:cxnSp>
        <p:nvCxnSpPr>
          <p:cNvPr id="9" name="Connector recte 8"/>
          <p:cNvCxnSpPr/>
          <p:nvPr/>
        </p:nvCxnSpPr>
        <p:spPr>
          <a:xfrm flipV="1">
            <a:off x="609599" y="1463056"/>
            <a:ext cx="10413305" cy="14535"/>
          </a:xfrm>
          <a:prstGeom prst="line">
            <a:avLst/>
          </a:prstGeom>
        </p:spPr>
        <p:style>
          <a:lnRef idx="1">
            <a:schemeClr val="dk1"/>
          </a:lnRef>
          <a:fillRef idx="0">
            <a:schemeClr val="dk1"/>
          </a:fillRef>
          <a:effectRef idx="0">
            <a:schemeClr val="dk1"/>
          </a:effectRef>
          <a:fontRef idx="minor">
            <a:schemeClr val="tx1"/>
          </a:fontRef>
        </p:style>
      </p:cxn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4563" y="4818413"/>
            <a:ext cx="5869502" cy="1787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QuadreDeText 1"/>
          <p:cNvSpPr txBox="1"/>
          <p:nvPr/>
        </p:nvSpPr>
        <p:spPr>
          <a:xfrm>
            <a:off x="432708" y="4482193"/>
            <a:ext cx="5461906" cy="2308324"/>
          </a:xfrm>
          <a:prstGeom prst="rect">
            <a:avLst/>
          </a:prstGeom>
          <a:noFill/>
        </p:spPr>
        <p:txBody>
          <a:bodyPr wrap="square" rtlCol="0">
            <a:spAutoFit/>
          </a:bodyPr>
          <a:lstStyle/>
          <a:p>
            <a:r>
              <a:rPr lang="es-ES" dirty="0"/>
              <a:t>Hay muchos motivos por los que es importante explicar por qué se originan las burbujas especulativas, aunque también son numerosas las dificultades a las que se enfrenta el docente en el proceso de aprendizaje. Cuando se abordan el concepto de mercado eficiente y sus anomalías, se introducen muchos conceptos teóricos a través de la exposición oral o lección magistral, mientras que las actividades </a:t>
            </a:r>
            <a:r>
              <a:rPr lang="ca-ES" dirty="0" err="1"/>
              <a:t>prácticas</a:t>
            </a:r>
            <a:r>
              <a:rPr lang="ca-ES" dirty="0"/>
              <a:t> son </a:t>
            </a:r>
            <a:r>
              <a:rPr lang="ca-ES" dirty="0" err="1" smtClean="0"/>
              <a:t>escasas</a:t>
            </a:r>
            <a:r>
              <a:rPr lang="ca-ES" dirty="0" smtClean="0"/>
              <a:t>.</a:t>
            </a:r>
            <a:endParaRPr lang="ca-ES" dirty="0"/>
          </a:p>
        </p:txBody>
      </p:sp>
    </p:spTree>
    <p:extLst>
      <p:ext uri="{BB962C8B-B14F-4D97-AF65-F5344CB8AC3E}">
        <p14:creationId xmlns:p14="http://schemas.microsoft.com/office/powerpoint/2010/main" val="277927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ol 2"/>
          <p:cNvSpPr>
            <a:spLocks noGrp="1"/>
          </p:cNvSpPr>
          <p:nvPr>
            <p:ph type="subTitle" idx="1"/>
          </p:nvPr>
        </p:nvSpPr>
        <p:spPr>
          <a:xfrm>
            <a:off x="368968" y="1604211"/>
            <a:ext cx="11518231" cy="4989094"/>
          </a:xfrm>
        </p:spPr>
        <p:txBody>
          <a:bodyPr>
            <a:normAutofit/>
          </a:bodyPr>
          <a:lstStyle/>
          <a:p>
            <a:pPr algn="l"/>
            <a:r>
              <a:rPr lang="es-ES" b="1" dirty="0"/>
              <a:t>El juego de tablero: </a:t>
            </a:r>
            <a:r>
              <a:rPr lang="es-ES" b="1" dirty="0" err="1"/>
              <a:t>Tullipmania</a:t>
            </a:r>
            <a:r>
              <a:rPr lang="es-ES" b="1" dirty="0"/>
              <a:t> (1637)</a:t>
            </a:r>
          </a:p>
          <a:p>
            <a:pPr algn="l"/>
            <a:r>
              <a:rPr lang="es-ES" dirty="0" err="1"/>
              <a:t>Tullipmania</a:t>
            </a:r>
            <a:r>
              <a:rPr lang="es-ES" dirty="0"/>
              <a:t> (1637) es un juego de tablero diseñado por Scout </a:t>
            </a:r>
            <a:r>
              <a:rPr lang="es-ES" dirty="0" err="1"/>
              <a:t>Nicholson</a:t>
            </a:r>
            <a:r>
              <a:rPr lang="es-ES" dirty="0"/>
              <a:t> en el que </a:t>
            </a:r>
            <a:r>
              <a:rPr lang="es-ES" dirty="0" smtClean="0"/>
              <a:t>se ilustra </a:t>
            </a:r>
            <a:r>
              <a:rPr lang="es-ES" dirty="0"/>
              <a:t>el proceso por el que se forman las burbujas especulativas con el objetivo </a:t>
            </a:r>
            <a:r>
              <a:rPr lang="es-ES" dirty="0" smtClean="0"/>
              <a:t>de diversión</a:t>
            </a:r>
            <a:r>
              <a:rPr lang="es-ES" dirty="0"/>
              <a:t>. La implementación propuesta persigue que el estudiante experimente </a:t>
            </a:r>
            <a:r>
              <a:rPr lang="es-ES" dirty="0" smtClean="0"/>
              <a:t>una burbuja especulativa </a:t>
            </a:r>
            <a:r>
              <a:rPr lang="es-ES" dirty="0"/>
              <a:t>y entender cómo se producen</a:t>
            </a:r>
            <a:r>
              <a:rPr lang="es-ES" dirty="0" smtClean="0"/>
              <a:t>.</a:t>
            </a:r>
          </a:p>
          <a:p>
            <a:pPr algn="l"/>
            <a:endParaRPr lang="es-ES" dirty="0" smtClean="0"/>
          </a:p>
          <a:p>
            <a:pPr algn="l"/>
            <a:r>
              <a:rPr lang="es-ES" dirty="0" smtClean="0"/>
              <a:t>Se juega sobre un tablero que representa la evolución de la cotización de cinco tulipanes (activos), el movimiento del precio puede ascender o descender verticalmente (especulación) u oblicuo (compra-venta). Cada uno de los cinco jugadores (alumno-inversores informados-árbitros racionales) operan en el mercado comprando y vendiendo tulipanes. Cada jugador tiene al inicio tres cartas que representan otros compradores de tulipanes en las primeras tres rondas obtiene una carta más llegando a tener seis compradores potenciales (red de compradores no informados).</a:t>
            </a:r>
            <a:endParaRPr lang="ca-ES" dirty="0"/>
          </a:p>
        </p:txBody>
      </p:sp>
      <p:pic>
        <p:nvPicPr>
          <p:cNvPr id="4" name="Imatge 3"/>
          <p:cNvPicPr>
            <a:picLocks noChangeAspect="1"/>
          </p:cNvPicPr>
          <p:nvPr/>
        </p:nvPicPr>
        <p:blipFill>
          <a:blip r:embed="rId2" cstate="print"/>
          <a:stretch>
            <a:fillRect/>
          </a:stretch>
        </p:blipFill>
        <p:spPr>
          <a:xfrm>
            <a:off x="8112690" y="594633"/>
            <a:ext cx="2732085" cy="683022"/>
          </a:xfrm>
          <a:prstGeom prst="rect">
            <a:avLst/>
          </a:prstGeom>
        </p:spPr>
      </p:pic>
      <p:graphicFrame>
        <p:nvGraphicFramePr>
          <p:cNvPr id="7" name="Taula 6"/>
          <p:cNvGraphicFramePr>
            <a:graphicFrameLocks noGrp="1"/>
          </p:cNvGraphicFramePr>
          <p:nvPr>
            <p:extLst>
              <p:ext uri="{D42A27DB-BD31-4B8C-83A1-F6EECF244321}">
                <p14:modId xmlns:p14="http://schemas.microsoft.com/office/powerpoint/2010/main" val="641969188"/>
              </p:ext>
            </p:extLst>
          </p:nvPr>
        </p:nvGraphicFramePr>
        <p:xfrm>
          <a:off x="304800" y="724267"/>
          <a:ext cx="7807890" cy="640080"/>
        </p:xfrm>
        <a:graphic>
          <a:graphicData uri="http://schemas.openxmlformats.org/drawingml/2006/table">
            <a:tbl>
              <a:tblPr firstRow="1" bandRow="1">
                <a:tableStyleId>{5C22544A-7EE6-4342-B048-85BDC9FD1C3A}</a:tableStyleId>
              </a:tblPr>
              <a:tblGrid>
                <a:gridCol w="7807890">
                  <a:extLst>
                    <a:ext uri="{9D8B030D-6E8A-4147-A177-3AD203B41FA5}">
                      <a16:colId xmlns:a16="http://schemas.microsoft.com/office/drawing/2014/main" val="20000"/>
                    </a:ext>
                  </a:extLst>
                </a:gridCol>
              </a:tblGrid>
              <a:tr h="595340">
                <a:tc>
                  <a:txBody>
                    <a:bodyPr/>
                    <a:lstStyle/>
                    <a:p>
                      <a:r>
                        <a:rPr lang="es-ES" sz="3600" b="0" dirty="0" smtClean="0">
                          <a:solidFill>
                            <a:srgbClr val="0070C0"/>
                          </a:solidFill>
                          <a:latin typeface="Arial" panose="020B0604020202020204" pitchFamily="34" charset="0"/>
                          <a:cs typeface="Arial" panose="020B0604020202020204" pitchFamily="34" charset="0"/>
                        </a:rPr>
                        <a:t>EXEMPLES</a:t>
                      </a:r>
                      <a:r>
                        <a:rPr lang="es-ES" sz="3600" b="0" baseline="0" dirty="0" smtClean="0">
                          <a:solidFill>
                            <a:srgbClr val="0070C0"/>
                          </a:solidFill>
                          <a:latin typeface="Arial" panose="020B0604020202020204" pitchFamily="34" charset="0"/>
                          <a:cs typeface="Arial" panose="020B0604020202020204" pitchFamily="34" charset="0"/>
                        </a:rPr>
                        <a:t> D’ENSENYANÇA (ii)</a:t>
                      </a:r>
                      <a:endParaRPr lang="es-ES" sz="3600" b="0" dirty="0">
                        <a:solidFill>
                          <a:srgbClr val="0070C0"/>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10000"/>
                  </a:ext>
                </a:extLst>
              </a:tr>
            </a:tbl>
          </a:graphicData>
        </a:graphic>
      </p:graphicFrame>
      <p:cxnSp>
        <p:nvCxnSpPr>
          <p:cNvPr id="9" name="Connector recte 8"/>
          <p:cNvCxnSpPr/>
          <p:nvPr/>
        </p:nvCxnSpPr>
        <p:spPr>
          <a:xfrm flipV="1">
            <a:off x="609599" y="1463056"/>
            <a:ext cx="10413305" cy="1453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53645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ol 2"/>
          <p:cNvSpPr>
            <a:spLocks noGrp="1"/>
          </p:cNvSpPr>
          <p:nvPr>
            <p:ph type="subTitle" idx="1"/>
          </p:nvPr>
        </p:nvSpPr>
        <p:spPr>
          <a:xfrm>
            <a:off x="352640" y="1587882"/>
            <a:ext cx="11518231" cy="4989094"/>
          </a:xfrm>
        </p:spPr>
        <p:txBody>
          <a:bodyPr>
            <a:normAutofit/>
          </a:bodyPr>
          <a:lstStyle/>
          <a:p>
            <a:pPr algn="l"/>
            <a:endParaRPr lang="ca-ES" dirty="0"/>
          </a:p>
          <a:p>
            <a:pPr lvl="1" algn="just"/>
            <a:endParaRPr lang="ca-ES" dirty="0" smtClean="0"/>
          </a:p>
          <a:p>
            <a:pPr marL="342900" lvl="0" indent="-342900" algn="just">
              <a:buFontTx/>
              <a:buChar char="-"/>
            </a:pPr>
            <a:endParaRPr lang="ca-ES" dirty="0" smtClean="0"/>
          </a:p>
        </p:txBody>
      </p:sp>
      <p:pic>
        <p:nvPicPr>
          <p:cNvPr id="4" name="Imatge 3"/>
          <p:cNvPicPr>
            <a:picLocks noChangeAspect="1"/>
          </p:cNvPicPr>
          <p:nvPr/>
        </p:nvPicPr>
        <p:blipFill>
          <a:blip r:embed="rId2" cstate="print"/>
          <a:stretch>
            <a:fillRect/>
          </a:stretch>
        </p:blipFill>
        <p:spPr>
          <a:xfrm>
            <a:off x="8112690" y="594633"/>
            <a:ext cx="2732085" cy="683022"/>
          </a:xfrm>
          <a:prstGeom prst="rect">
            <a:avLst/>
          </a:prstGeom>
        </p:spPr>
      </p:pic>
      <p:graphicFrame>
        <p:nvGraphicFramePr>
          <p:cNvPr id="7" name="Taula 6"/>
          <p:cNvGraphicFramePr>
            <a:graphicFrameLocks noGrp="1"/>
          </p:cNvGraphicFramePr>
          <p:nvPr>
            <p:extLst>
              <p:ext uri="{D42A27DB-BD31-4B8C-83A1-F6EECF244321}">
                <p14:modId xmlns:p14="http://schemas.microsoft.com/office/powerpoint/2010/main" val="1995875308"/>
              </p:ext>
            </p:extLst>
          </p:nvPr>
        </p:nvGraphicFramePr>
        <p:xfrm>
          <a:off x="304800" y="724267"/>
          <a:ext cx="7807890" cy="640080"/>
        </p:xfrm>
        <a:graphic>
          <a:graphicData uri="http://schemas.openxmlformats.org/drawingml/2006/table">
            <a:tbl>
              <a:tblPr firstRow="1" bandRow="1">
                <a:tableStyleId>{5C22544A-7EE6-4342-B048-85BDC9FD1C3A}</a:tableStyleId>
              </a:tblPr>
              <a:tblGrid>
                <a:gridCol w="7807890">
                  <a:extLst>
                    <a:ext uri="{9D8B030D-6E8A-4147-A177-3AD203B41FA5}">
                      <a16:colId xmlns:a16="http://schemas.microsoft.com/office/drawing/2014/main" val="20000"/>
                    </a:ext>
                  </a:extLst>
                </a:gridCol>
              </a:tblGrid>
              <a:tr h="595340">
                <a:tc>
                  <a:txBody>
                    <a:bodyPr/>
                    <a:lstStyle/>
                    <a:p>
                      <a:r>
                        <a:rPr lang="es-ES" sz="3600" b="0" dirty="0" smtClean="0">
                          <a:solidFill>
                            <a:srgbClr val="0070C0"/>
                          </a:solidFill>
                          <a:latin typeface="Arial" panose="020B0604020202020204" pitchFamily="34" charset="0"/>
                          <a:cs typeface="Arial" panose="020B0604020202020204" pitchFamily="34" charset="0"/>
                        </a:rPr>
                        <a:t>EXEMPLES</a:t>
                      </a:r>
                      <a:r>
                        <a:rPr lang="es-ES" sz="3600" b="0" baseline="0" dirty="0" smtClean="0">
                          <a:solidFill>
                            <a:srgbClr val="0070C0"/>
                          </a:solidFill>
                          <a:latin typeface="Arial" panose="020B0604020202020204" pitchFamily="34" charset="0"/>
                          <a:cs typeface="Arial" panose="020B0604020202020204" pitchFamily="34" charset="0"/>
                        </a:rPr>
                        <a:t> D’ENSENYANÇA (iii)</a:t>
                      </a:r>
                      <a:endParaRPr lang="es-ES" sz="3600" b="0" dirty="0">
                        <a:solidFill>
                          <a:srgbClr val="0070C0"/>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10000"/>
                  </a:ext>
                </a:extLst>
              </a:tr>
            </a:tbl>
          </a:graphicData>
        </a:graphic>
      </p:graphicFrame>
      <p:cxnSp>
        <p:nvCxnSpPr>
          <p:cNvPr id="9" name="Connector recte 8"/>
          <p:cNvCxnSpPr/>
          <p:nvPr/>
        </p:nvCxnSpPr>
        <p:spPr>
          <a:xfrm flipV="1">
            <a:off x="609599" y="1463056"/>
            <a:ext cx="10413305" cy="14535"/>
          </a:xfrm>
          <a:prstGeom prst="line">
            <a:avLst/>
          </a:prstGeom>
        </p:spPr>
        <p:style>
          <a:lnRef idx="1">
            <a:schemeClr val="dk1"/>
          </a:lnRef>
          <a:fillRef idx="0">
            <a:schemeClr val="dk1"/>
          </a:fillRef>
          <a:effectRef idx="0">
            <a:schemeClr val="dk1"/>
          </a:effectRef>
          <a:fontRef idx="minor">
            <a:schemeClr val="tx1"/>
          </a:fontRef>
        </p:style>
      </p:cxnSp>
      <p:pic>
        <p:nvPicPr>
          <p:cNvPr id="307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6790" y="1714499"/>
            <a:ext cx="5765267" cy="48414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8"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95357" y="1714498"/>
            <a:ext cx="4699907" cy="47778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36457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ol 2"/>
          <p:cNvSpPr>
            <a:spLocks noGrp="1"/>
          </p:cNvSpPr>
          <p:nvPr>
            <p:ph type="subTitle" idx="1"/>
          </p:nvPr>
        </p:nvSpPr>
        <p:spPr>
          <a:xfrm>
            <a:off x="187780" y="1463056"/>
            <a:ext cx="11805556" cy="5130249"/>
          </a:xfrm>
        </p:spPr>
        <p:txBody>
          <a:bodyPr>
            <a:noAutofit/>
          </a:bodyPr>
          <a:lstStyle/>
          <a:p>
            <a:pPr algn="l" fontAlgn="t">
              <a:lnSpc>
                <a:spcPct val="100000"/>
              </a:lnSpc>
              <a:spcBef>
                <a:spcPts val="0"/>
              </a:spcBef>
            </a:pPr>
            <a:r>
              <a:rPr lang="es-ES" sz="1400" dirty="0" smtClean="0"/>
              <a:t>Las </a:t>
            </a:r>
            <a:r>
              <a:rPr lang="es-ES" sz="1400" dirty="0"/>
              <a:t>anomalías se caracterizan por ser fenómenos que persisten en el tiempo, es decir, que una vez han sido detectadas y utilizadas por los inversores para obtener un beneficio extraordinario, no desaparecen como otras pequeñas ineficiencias que pueden existir en los mercados, sino que se mantienen, contradiciendo de este modo la eficiencia de mercado.</a:t>
            </a:r>
          </a:p>
          <a:p>
            <a:pPr algn="l" fontAlgn="t">
              <a:lnSpc>
                <a:spcPct val="100000"/>
              </a:lnSpc>
              <a:spcBef>
                <a:spcPts val="0"/>
              </a:spcBef>
            </a:pPr>
            <a:r>
              <a:rPr lang="es-ES" sz="1400" dirty="0" smtClean="0"/>
              <a:t>A </a:t>
            </a:r>
            <a:r>
              <a:rPr lang="es-ES" sz="1400" dirty="0"/>
              <a:t>principios de la década de los ochenta, en pleno apogeo de la hipótesis de eficiencia del mercado, resurgió el interés por buscar pautas de comportamiento en las cotizaciones de las acciones que revelaran alguna imperfección en el mercado, siendo posible de esta forma la obtención de rendimientos extraordinarios y la contradicción de la existencia de un mercado de valores eficiente.</a:t>
            </a:r>
          </a:p>
          <a:p>
            <a:pPr algn="l" fontAlgn="t">
              <a:lnSpc>
                <a:spcPct val="100000"/>
              </a:lnSpc>
              <a:spcBef>
                <a:spcPts val="0"/>
              </a:spcBef>
            </a:pPr>
            <a:r>
              <a:rPr lang="es-ES" sz="1400" dirty="0" smtClean="0"/>
              <a:t>A </a:t>
            </a:r>
            <a:r>
              <a:rPr lang="es-ES" sz="1400" dirty="0"/>
              <a:t>pesar de la importancia que tiene el estudio de las anomalías del mercado, tanto en el campo académico como en el práctico, existen numerosas críticas que contradicen las anteriores evidencias empíricas. Así, se observa que en determinadas ocasiones, dichos fenómenos se deben al comportamiento de las empresas de baja capitalización, al modelo de valoración utilizado, al </a:t>
            </a:r>
            <a:r>
              <a:rPr lang="es-ES" sz="1400" dirty="0" smtClean="0"/>
              <a:t>minado </a:t>
            </a:r>
            <a:r>
              <a:rPr lang="es-ES" sz="1400" dirty="0"/>
              <a:t>de datos, a incentivos fiscales, a problemas estadísticos o incluso al desarrollo tecnológico.</a:t>
            </a:r>
          </a:p>
          <a:p>
            <a:pPr algn="l" fontAlgn="t">
              <a:lnSpc>
                <a:spcPct val="100000"/>
              </a:lnSpc>
              <a:spcBef>
                <a:spcPts val="0"/>
              </a:spcBef>
            </a:pPr>
            <a:r>
              <a:rPr lang="es-ES" sz="1400" dirty="0"/>
              <a:t>Sin embargo, aunque efectivamente algunas anomalías detectadas son productos de problemas con la investigación y los datos utilizados, no es posible negar la evidencia de la existencia del “Efecto Enero” o el “Efecto Tamaño”, que son más consistentes debido, entre otros motivos, a su persistencia a lo largo del tiempo o a que, tras su conocimiento, es posible establecer estrategias de inversión que permitan obtener un beneficio extraordinario</a:t>
            </a:r>
            <a:r>
              <a:rPr lang="es-ES" sz="1400" dirty="0" smtClean="0"/>
              <a:t>.</a:t>
            </a:r>
          </a:p>
          <a:p>
            <a:pPr algn="l" fontAlgn="t">
              <a:lnSpc>
                <a:spcPct val="100000"/>
              </a:lnSpc>
              <a:spcBef>
                <a:spcPts val="0"/>
              </a:spcBef>
            </a:pPr>
            <a:r>
              <a:rPr lang="es-ES" sz="1400" dirty="0"/>
              <a:t>La evidencia sobre anomalías transversales plantea un desafío significativo a los paradigmas de fijación de precios bien establecidos. Sin embargo, a pesar de la creciente evidencia, hay poco consenso sobre modelos teóricos alternativos. Como tal, el foco de la investigación futura debería estar en el desarrollo de tales modelos. De hecho, una de las contribuciones más significativas de esta línea de investigación ha sido el reconocimiento de posibles fuentes alternativas de riesgo (por ejemplo, el riesgo relacionado con dificultades financieras) y la importancia potencial de los modelos de comportamiento. Es importante destacar que los investigadores deben reconocer que la existencia de esta evidencia anómala no constituye una prueba de que los paradigmas existentes son "incorrectos". Existe el problema del espionaje de datos: gran parte de la investigación empírica sobre las anomalías del mercado financiero se basa en investigaciones previas que documentaron similares hallazgos con los mismos datos. Y aunque muchos de estos efectos han persistido durante casi 100 años, esto de ninguna manera garantiza su persistencia en el futuro.</a:t>
            </a:r>
          </a:p>
          <a:p>
            <a:pPr algn="l" fontAlgn="t">
              <a:lnSpc>
                <a:spcPct val="100000"/>
              </a:lnSpc>
              <a:spcBef>
                <a:spcPts val="0"/>
              </a:spcBef>
            </a:pPr>
            <a:r>
              <a:rPr lang="es-ES" sz="1400" dirty="0" smtClean="0"/>
              <a:t>El </a:t>
            </a:r>
            <a:r>
              <a:rPr lang="es-ES" sz="1400" dirty="0"/>
              <a:t>hecho de no haber podido explicar satisfactoriamente las anomalías detectadas en los distintos estudios sobre el comportamiento de los mercados bursátiles, a pesar de las facilidades informáticas actuales, ha arrojado dudas sobre la eficiencia del mercado. De este modo, empleando estrategias inversoras acordes con la existencia de las anteriores anomalías es posible la consecución de beneficios extraordinarios en determinados períodos del año, o de la negociación, y en función de algunas características de las empresas que son incompatibles con un mercado </a:t>
            </a:r>
            <a:r>
              <a:rPr lang="es-ES" sz="1400" dirty="0" smtClean="0"/>
              <a:t>racional. Estos </a:t>
            </a:r>
            <a:r>
              <a:rPr lang="es-ES" sz="1400" dirty="0"/>
              <a:t>descubrimientos suponen por tanto, un duro golpe a la hipótesis de eficiencia débil y más concretamente al modelo del </a:t>
            </a:r>
            <a:r>
              <a:rPr lang="es-ES" sz="1400" i="1" dirty="0" err="1"/>
              <a:t>Random</a:t>
            </a:r>
            <a:r>
              <a:rPr lang="es-ES" sz="1400" i="1" dirty="0"/>
              <a:t> </a:t>
            </a:r>
            <a:r>
              <a:rPr lang="es-ES" sz="1400" i="1" dirty="0" err="1"/>
              <a:t>walk</a:t>
            </a:r>
            <a:r>
              <a:rPr lang="es-ES" sz="1400" i="1" dirty="0" smtClean="0"/>
              <a:t>.</a:t>
            </a:r>
            <a:r>
              <a:rPr lang="ca-ES" sz="1400" dirty="0"/>
              <a:t> </a:t>
            </a:r>
            <a:r>
              <a:rPr lang="ca-ES" sz="1400" dirty="0" smtClean="0"/>
              <a:t>-&gt; </a:t>
            </a:r>
            <a:r>
              <a:rPr lang="ca-ES" sz="1400" i="1" dirty="0" err="1" smtClean="0"/>
              <a:t>behavioral</a:t>
            </a:r>
            <a:r>
              <a:rPr lang="ca-ES" sz="1400" i="1" dirty="0" smtClean="0"/>
              <a:t> </a:t>
            </a:r>
            <a:r>
              <a:rPr lang="ca-ES" sz="1400" i="1" dirty="0" err="1" smtClean="0"/>
              <a:t>finance</a:t>
            </a:r>
            <a:endParaRPr lang="ca-ES" sz="1400" i="1" dirty="0"/>
          </a:p>
        </p:txBody>
      </p:sp>
      <p:pic>
        <p:nvPicPr>
          <p:cNvPr id="4" name="Imatge 3"/>
          <p:cNvPicPr>
            <a:picLocks noChangeAspect="1"/>
          </p:cNvPicPr>
          <p:nvPr/>
        </p:nvPicPr>
        <p:blipFill>
          <a:blip r:embed="rId2" cstate="print"/>
          <a:stretch>
            <a:fillRect/>
          </a:stretch>
        </p:blipFill>
        <p:spPr>
          <a:xfrm>
            <a:off x="8112690" y="594633"/>
            <a:ext cx="2732085" cy="683022"/>
          </a:xfrm>
          <a:prstGeom prst="rect">
            <a:avLst/>
          </a:prstGeom>
        </p:spPr>
      </p:pic>
      <p:graphicFrame>
        <p:nvGraphicFramePr>
          <p:cNvPr id="7" name="Taula 6"/>
          <p:cNvGraphicFramePr>
            <a:graphicFrameLocks noGrp="1"/>
          </p:cNvGraphicFramePr>
          <p:nvPr>
            <p:extLst>
              <p:ext uri="{D42A27DB-BD31-4B8C-83A1-F6EECF244321}">
                <p14:modId xmlns:p14="http://schemas.microsoft.com/office/powerpoint/2010/main" val="387319731"/>
              </p:ext>
            </p:extLst>
          </p:nvPr>
        </p:nvGraphicFramePr>
        <p:xfrm>
          <a:off x="632602" y="724267"/>
          <a:ext cx="7240043" cy="640080"/>
        </p:xfrm>
        <a:graphic>
          <a:graphicData uri="http://schemas.openxmlformats.org/drawingml/2006/table">
            <a:tbl>
              <a:tblPr firstRow="1" bandRow="1">
                <a:tableStyleId>{5C22544A-7EE6-4342-B048-85BDC9FD1C3A}</a:tableStyleId>
              </a:tblPr>
              <a:tblGrid>
                <a:gridCol w="7240043">
                  <a:extLst>
                    <a:ext uri="{9D8B030D-6E8A-4147-A177-3AD203B41FA5}">
                      <a16:colId xmlns:a16="http://schemas.microsoft.com/office/drawing/2014/main" val="20000"/>
                    </a:ext>
                  </a:extLst>
                </a:gridCol>
              </a:tblGrid>
              <a:tr h="595340">
                <a:tc>
                  <a:txBody>
                    <a:bodyPr/>
                    <a:lstStyle/>
                    <a:p>
                      <a:r>
                        <a:rPr lang="es-ES" sz="3600" b="0" dirty="0" smtClean="0">
                          <a:solidFill>
                            <a:srgbClr val="0070C0"/>
                          </a:solidFill>
                          <a:latin typeface="Arial" panose="020B0604020202020204" pitchFamily="34" charset="0"/>
                          <a:cs typeface="Arial" panose="020B0604020202020204" pitchFamily="34" charset="0"/>
                        </a:rPr>
                        <a:t>CONCLUSIÓ</a:t>
                      </a:r>
                      <a:endParaRPr lang="es-ES" sz="3600" b="0" dirty="0">
                        <a:solidFill>
                          <a:srgbClr val="0070C0"/>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10000"/>
                  </a:ext>
                </a:extLst>
              </a:tr>
            </a:tbl>
          </a:graphicData>
        </a:graphic>
      </p:graphicFrame>
      <p:cxnSp>
        <p:nvCxnSpPr>
          <p:cNvPr id="9" name="Connector recte 8"/>
          <p:cNvCxnSpPr/>
          <p:nvPr/>
        </p:nvCxnSpPr>
        <p:spPr>
          <a:xfrm flipV="1">
            <a:off x="609599" y="1463056"/>
            <a:ext cx="10413305" cy="1453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7927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ol 2"/>
          <p:cNvSpPr>
            <a:spLocks noGrp="1"/>
          </p:cNvSpPr>
          <p:nvPr>
            <p:ph type="subTitle" idx="1"/>
          </p:nvPr>
        </p:nvSpPr>
        <p:spPr>
          <a:xfrm>
            <a:off x="463463" y="1675274"/>
            <a:ext cx="5537287" cy="4690193"/>
          </a:xfrm>
        </p:spPr>
        <p:txBody>
          <a:bodyPr>
            <a:normAutofit fontScale="92500" lnSpcReduction="20000"/>
          </a:bodyPr>
          <a:lstStyle/>
          <a:p>
            <a:pPr algn="l"/>
            <a:r>
              <a:rPr lang="ca-ES" sz="3200" dirty="0"/>
              <a:t>Títol:  </a:t>
            </a:r>
            <a:r>
              <a:rPr lang="ca-ES" sz="3200" b="1" dirty="0" smtClean="0"/>
              <a:t>Anomalies financeres </a:t>
            </a:r>
            <a:endParaRPr lang="ca-ES" sz="3200" dirty="0"/>
          </a:p>
          <a:p>
            <a:r>
              <a:rPr lang="ca-ES" sz="3200" dirty="0"/>
              <a:t> </a:t>
            </a:r>
          </a:p>
          <a:p>
            <a:pPr algn="l"/>
            <a:r>
              <a:rPr lang="ca-ES" sz="3200" dirty="0"/>
              <a:t>Anàlisi i discussió sobre els efectes, rendiments anormals, ineficiències o irracionalitats persistents en el comportament de les variables i mercats financers</a:t>
            </a:r>
            <a:r>
              <a:rPr lang="ca-ES" sz="3200" dirty="0" smtClean="0"/>
              <a:t>.</a:t>
            </a:r>
          </a:p>
          <a:p>
            <a:pPr algn="l"/>
            <a:endParaRPr lang="ca-ES" sz="3200" dirty="0" smtClean="0"/>
          </a:p>
          <a:p>
            <a:pPr algn="l"/>
            <a:endParaRPr lang="ca-ES" sz="3200" dirty="0"/>
          </a:p>
          <a:p>
            <a:pPr algn="l"/>
            <a:r>
              <a:rPr lang="ca-ES" dirty="0">
                <a:hlinkClick r:id="rId2"/>
              </a:rPr>
              <a:t>https://www.ub.edu/portal/web/dp-mecfi</a:t>
            </a:r>
            <a:r>
              <a:rPr lang="ca-ES" dirty="0" smtClean="0">
                <a:hlinkClick r:id="rId2"/>
              </a:rPr>
              <a:t>/</a:t>
            </a:r>
            <a:endParaRPr lang="ca-ES" dirty="0" smtClean="0"/>
          </a:p>
          <a:p>
            <a:pPr algn="l"/>
            <a:r>
              <a:rPr lang="ca-ES" dirty="0"/>
              <a:t> </a:t>
            </a:r>
          </a:p>
          <a:p>
            <a:pPr algn="l"/>
            <a:endParaRPr lang="ca-ES" dirty="0"/>
          </a:p>
          <a:p>
            <a:pPr algn="l"/>
            <a:endParaRPr lang="ca-ES" dirty="0"/>
          </a:p>
        </p:txBody>
      </p:sp>
      <p:pic>
        <p:nvPicPr>
          <p:cNvPr id="4" name="Imatge 3"/>
          <p:cNvPicPr>
            <a:picLocks noChangeAspect="1"/>
          </p:cNvPicPr>
          <p:nvPr/>
        </p:nvPicPr>
        <p:blipFill>
          <a:blip r:embed="rId3" cstate="print"/>
          <a:stretch>
            <a:fillRect/>
          </a:stretch>
        </p:blipFill>
        <p:spPr>
          <a:xfrm>
            <a:off x="8112690" y="594633"/>
            <a:ext cx="2732085" cy="683022"/>
          </a:xfrm>
          <a:prstGeom prst="rect">
            <a:avLst/>
          </a:prstGeom>
        </p:spPr>
      </p:pic>
      <p:graphicFrame>
        <p:nvGraphicFramePr>
          <p:cNvPr id="7" name="Taula 6"/>
          <p:cNvGraphicFramePr>
            <a:graphicFrameLocks noGrp="1"/>
          </p:cNvGraphicFramePr>
          <p:nvPr>
            <p:extLst>
              <p:ext uri="{D42A27DB-BD31-4B8C-83A1-F6EECF244321}">
                <p14:modId xmlns:p14="http://schemas.microsoft.com/office/powerpoint/2010/main" val="3781149877"/>
              </p:ext>
            </p:extLst>
          </p:nvPr>
        </p:nvGraphicFramePr>
        <p:xfrm>
          <a:off x="438412" y="594634"/>
          <a:ext cx="6576164" cy="640080"/>
        </p:xfrm>
        <a:graphic>
          <a:graphicData uri="http://schemas.openxmlformats.org/drawingml/2006/table">
            <a:tbl>
              <a:tblPr firstRow="1" bandRow="1">
                <a:tableStyleId>{5C22544A-7EE6-4342-B048-85BDC9FD1C3A}</a:tableStyleId>
              </a:tblPr>
              <a:tblGrid>
                <a:gridCol w="6576164">
                  <a:extLst>
                    <a:ext uri="{9D8B030D-6E8A-4147-A177-3AD203B41FA5}">
                      <a16:colId xmlns:a16="http://schemas.microsoft.com/office/drawing/2014/main" val="20000"/>
                    </a:ext>
                  </a:extLst>
                </a:gridCol>
              </a:tblGrid>
              <a:tr h="595340">
                <a:tc>
                  <a:txBody>
                    <a:bodyPr/>
                    <a:lstStyle/>
                    <a:p>
                      <a:r>
                        <a:rPr lang="es-ES" sz="3600" b="0" dirty="0" smtClean="0">
                          <a:solidFill>
                            <a:srgbClr val="0070C0"/>
                          </a:solidFill>
                          <a:latin typeface="Arial" panose="020B0604020202020204" pitchFamily="34" charset="0"/>
                          <a:cs typeface="Arial" panose="020B0604020202020204" pitchFamily="34" charset="0"/>
                        </a:rPr>
                        <a:t>TEMÀTICA</a:t>
                      </a:r>
                      <a:endParaRPr lang="es-ES" sz="3600" b="0" dirty="0">
                        <a:solidFill>
                          <a:srgbClr val="0070C0"/>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10000"/>
                  </a:ext>
                </a:extLst>
              </a:tr>
            </a:tbl>
          </a:graphicData>
        </a:graphic>
      </p:graphicFrame>
      <p:cxnSp>
        <p:nvCxnSpPr>
          <p:cNvPr id="9" name="Connector recte 8"/>
          <p:cNvCxnSpPr/>
          <p:nvPr/>
        </p:nvCxnSpPr>
        <p:spPr>
          <a:xfrm>
            <a:off x="463463" y="1481605"/>
            <a:ext cx="10534389" cy="0"/>
          </a:xfrm>
          <a:prstGeom prst="line">
            <a:avLst/>
          </a:prstGeom>
        </p:spPr>
        <p:style>
          <a:lnRef idx="1">
            <a:schemeClr val="dk1"/>
          </a:lnRef>
          <a:fillRef idx="0">
            <a:schemeClr val="dk1"/>
          </a:fillRef>
          <a:effectRef idx="0">
            <a:schemeClr val="dk1"/>
          </a:effectRef>
          <a:fontRef idx="minor">
            <a:schemeClr val="tx1"/>
          </a:fontRef>
        </p:style>
      </p:cxn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79747" y="1665513"/>
            <a:ext cx="4443657" cy="50496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1217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ol 2"/>
          <p:cNvSpPr>
            <a:spLocks noGrp="1"/>
          </p:cNvSpPr>
          <p:nvPr>
            <p:ph type="subTitle" idx="1"/>
          </p:nvPr>
        </p:nvSpPr>
        <p:spPr>
          <a:xfrm>
            <a:off x="609599" y="1637687"/>
            <a:ext cx="10951923" cy="4690193"/>
          </a:xfrm>
        </p:spPr>
        <p:txBody>
          <a:bodyPr>
            <a:noAutofit/>
          </a:bodyPr>
          <a:lstStyle/>
          <a:p>
            <a:pPr algn="just"/>
            <a:r>
              <a:rPr lang="ca-ES" sz="1800" dirty="0" smtClean="0"/>
              <a:t>L’Economia financera se basa en models que parteixen de les hipòtesis:</a:t>
            </a:r>
          </a:p>
          <a:p>
            <a:pPr algn="just"/>
            <a:endParaRPr lang="ca-ES" sz="1800" dirty="0" smtClean="0"/>
          </a:p>
          <a:p>
            <a:pPr algn="just">
              <a:buFontTx/>
              <a:buChar char="-"/>
            </a:pPr>
            <a:r>
              <a:rPr lang="ca-ES" sz="1800" dirty="0" smtClean="0"/>
              <a:t> Decisor racional</a:t>
            </a:r>
          </a:p>
          <a:p>
            <a:pPr algn="just">
              <a:buFontTx/>
              <a:buChar char="-"/>
            </a:pPr>
            <a:r>
              <a:rPr lang="ca-ES" sz="1800" dirty="0" smtClean="0"/>
              <a:t> Context independent del decisor: simple o individus atomitzats</a:t>
            </a:r>
          </a:p>
          <a:p>
            <a:pPr algn="just">
              <a:buFontTx/>
              <a:buChar char="-"/>
            </a:pPr>
            <a:r>
              <a:rPr lang="ca-ES" sz="1800" dirty="0" smtClean="0"/>
              <a:t> Incertesa mesurable</a:t>
            </a:r>
          </a:p>
          <a:p>
            <a:pPr algn="just">
              <a:buFontTx/>
              <a:buChar char="-"/>
            </a:pPr>
            <a:r>
              <a:rPr lang="ca-ES" sz="1800" dirty="0" smtClean="0"/>
              <a:t> Preus eficients</a:t>
            </a:r>
          </a:p>
          <a:p>
            <a:pPr algn="just">
              <a:buFontTx/>
              <a:buChar char="-"/>
            </a:pPr>
            <a:r>
              <a:rPr lang="ca-ES" sz="1800" dirty="0" smtClean="0"/>
              <a:t> Tipus d’interès/descompte constant</a:t>
            </a:r>
          </a:p>
          <a:p>
            <a:pPr algn="just">
              <a:buFontTx/>
              <a:buChar char="-"/>
            </a:pPr>
            <a:r>
              <a:rPr lang="ca-ES" sz="1800" dirty="0" smtClean="0"/>
              <a:t> Arbitratge – “no </a:t>
            </a:r>
            <a:r>
              <a:rPr lang="ca-ES" sz="1800" dirty="0" err="1" smtClean="0"/>
              <a:t>free</a:t>
            </a:r>
            <a:r>
              <a:rPr lang="ca-ES" sz="1800" dirty="0" smtClean="0"/>
              <a:t> lunch</a:t>
            </a:r>
            <a:r>
              <a:rPr lang="ca-ES" sz="1800" dirty="0" smtClean="0"/>
              <a:t>”</a:t>
            </a:r>
          </a:p>
          <a:p>
            <a:pPr algn="just">
              <a:buFontTx/>
              <a:buChar char="-"/>
            </a:pPr>
            <a:r>
              <a:rPr lang="ca-ES" sz="1800" dirty="0"/>
              <a:t> </a:t>
            </a:r>
            <a:r>
              <a:rPr lang="ca-ES" sz="1800" dirty="0" smtClean="0"/>
              <a:t>Temps relatiu: importància termini</a:t>
            </a:r>
            <a:endParaRPr lang="ca-ES" sz="1800" dirty="0" smtClean="0"/>
          </a:p>
          <a:p>
            <a:pPr algn="just">
              <a:buFontTx/>
              <a:buChar char="-"/>
            </a:pPr>
            <a:endParaRPr lang="ca-ES" sz="1800" dirty="0" smtClean="0"/>
          </a:p>
          <a:p>
            <a:pPr algn="just"/>
            <a:r>
              <a:rPr lang="ca-ES" sz="1800" dirty="0" smtClean="0"/>
              <a:t>Però  ni la decisió ni el mercat són perfectes. Es produeixen anomalies de manera regular o persistent,  en forma de rendiments anormals, ineficiències o irracionalitats, que suposen que els models i lleis financeres no s’acompleixen, i per tant , per una banda, ser racional només porta a la ruïna i per l’altra banda és possible batre al mercat sistemàticament.</a:t>
            </a:r>
          </a:p>
          <a:p>
            <a:pPr algn="just"/>
            <a:endParaRPr lang="ca-ES" sz="1800" b="1" dirty="0" smtClean="0"/>
          </a:p>
          <a:p>
            <a:pPr algn="just"/>
            <a:endParaRPr lang="ca-ES" sz="1800" b="1" dirty="0" smtClean="0"/>
          </a:p>
          <a:p>
            <a:pPr algn="just">
              <a:buFontTx/>
              <a:buChar char="-"/>
            </a:pPr>
            <a:endParaRPr lang="ca-ES" sz="1800" b="1" dirty="0" smtClean="0"/>
          </a:p>
        </p:txBody>
      </p:sp>
      <p:pic>
        <p:nvPicPr>
          <p:cNvPr id="4" name="Imatge 3"/>
          <p:cNvPicPr>
            <a:picLocks noChangeAspect="1"/>
          </p:cNvPicPr>
          <p:nvPr/>
        </p:nvPicPr>
        <p:blipFill>
          <a:blip r:embed="rId2" cstate="print"/>
          <a:stretch>
            <a:fillRect/>
          </a:stretch>
        </p:blipFill>
        <p:spPr>
          <a:xfrm>
            <a:off x="8112690" y="594633"/>
            <a:ext cx="2732085" cy="683022"/>
          </a:xfrm>
          <a:prstGeom prst="rect">
            <a:avLst/>
          </a:prstGeom>
        </p:spPr>
      </p:pic>
      <p:graphicFrame>
        <p:nvGraphicFramePr>
          <p:cNvPr id="7" name="Taula 6"/>
          <p:cNvGraphicFramePr>
            <a:graphicFrameLocks noGrp="1"/>
          </p:cNvGraphicFramePr>
          <p:nvPr>
            <p:extLst>
              <p:ext uri="{D42A27DB-BD31-4B8C-83A1-F6EECF244321}">
                <p14:modId xmlns:p14="http://schemas.microsoft.com/office/powerpoint/2010/main" val="2823919680"/>
              </p:ext>
            </p:extLst>
          </p:nvPr>
        </p:nvGraphicFramePr>
        <p:xfrm>
          <a:off x="632602" y="724267"/>
          <a:ext cx="7240043" cy="640080"/>
        </p:xfrm>
        <a:graphic>
          <a:graphicData uri="http://schemas.openxmlformats.org/drawingml/2006/table">
            <a:tbl>
              <a:tblPr firstRow="1" bandRow="1">
                <a:tableStyleId>{5C22544A-7EE6-4342-B048-85BDC9FD1C3A}</a:tableStyleId>
              </a:tblPr>
              <a:tblGrid>
                <a:gridCol w="7240043">
                  <a:extLst>
                    <a:ext uri="{9D8B030D-6E8A-4147-A177-3AD203B41FA5}">
                      <a16:colId xmlns:a16="http://schemas.microsoft.com/office/drawing/2014/main" val="20000"/>
                    </a:ext>
                  </a:extLst>
                </a:gridCol>
              </a:tblGrid>
              <a:tr h="595340">
                <a:tc>
                  <a:txBody>
                    <a:bodyPr/>
                    <a:lstStyle/>
                    <a:p>
                      <a:r>
                        <a:rPr lang="es-ES" sz="3600" b="0" dirty="0" smtClean="0">
                          <a:solidFill>
                            <a:srgbClr val="0070C0"/>
                          </a:solidFill>
                          <a:latin typeface="Arial" panose="020B0604020202020204" pitchFamily="34" charset="0"/>
                          <a:cs typeface="Arial" panose="020B0604020202020204" pitchFamily="34" charset="0"/>
                        </a:rPr>
                        <a:t>CONTEXT</a:t>
                      </a:r>
                      <a:endParaRPr lang="es-ES" sz="3600" b="0" dirty="0">
                        <a:solidFill>
                          <a:srgbClr val="0070C0"/>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10000"/>
                  </a:ext>
                </a:extLst>
              </a:tr>
            </a:tbl>
          </a:graphicData>
        </a:graphic>
      </p:graphicFrame>
      <p:cxnSp>
        <p:nvCxnSpPr>
          <p:cNvPr id="9" name="Connector recte 8"/>
          <p:cNvCxnSpPr/>
          <p:nvPr/>
        </p:nvCxnSpPr>
        <p:spPr>
          <a:xfrm flipV="1">
            <a:off x="609599" y="1463056"/>
            <a:ext cx="10413305" cy="1453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15349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ol 2"/>
          <p:cNvSpPr>
            <a:spLocks noGrp="1"/>
          </p:cNvSpPr>
          <p:nvPr>
            <p:ph type="subTitle" idx="1"/>
          </p:nvPr>
        </p:nvSpPr>
        <p:spPr>
          <a:xfrm>
            <a:off x="609599" y="1637687"/>
            <a:ext cx="10951923" cy="4690193"/>
          </a:xfrm>
        </p:spPr>
        <p:txBody>
          <a:bodyPr>
            <a:noAutofit/>
          </a:bodyPr>
          <a:lstStyle/>
          <a:p>
            <a:pPr algn="just">
              <a:lnSpc>
                <a:spcPct val="100000"/>
              </a:lnSpc>
              <a:spcBef>
                <a:spcPts val="0"/>
              </a:spcBef>
            </a:pPr>
            <a:r>
              <a:rPr lang="ca-ES" sz="1200" dirty="0" smtClean="0"/>
              <a:t>La teoria financera convencional no explica totes les situacions que ocorren en els mercats financers. Això no vol dir que la teoria convencional no sigui valuosa, sinó que s’observa la presència de anomalies periòdiques en forma de persistències o successos contradictoris amb les lleis, models i/o prediccions teòriques. Aquestes anomalies, i la seva existència continuada, violen directament les modernes teories financeres i econòmiques, que assumeixen un comportament racional i lògic, el que a donat peu a noves explicacions i regles, i en especial a les Finances del comportament (</a:t>
            </a:r>
            <a:r>
              <a:rPr lang="ca-ES" sz="1200" i="1" dirty="0" err="1" smtClean="0"/>
              <a:t>Behavioral</a:t>
            </a:r>
            <a:r>
              <a:rPr lang="ca-ES" sz="1200" i="1" dirty="0" smtClean="0"/>
              <a:t> </a:t>
            </a:r>
            <a:r>
              <a:rPr lang="ca-ES" sz="1200" i="1" dirty="0" err="1" smtClean="0"/>
              <a:t>Finance</a:t>
            </a:r>
            <a:r>
              <a:rPr lang="ca-ES" sz="1200" dirty="0" smtClean="0"/>
              <a:t>) per a intentar aportar arguments científics i racionals més consistents.</a:t>
            </a:r>
          </a:p>
          <a:p>
            <a:pPr algn="just">
              <a:lnSpc>
                <a:spcPct val="100000"/>
              </a:lnSpc>
              <a:spcBef>
                <a:spcPts val="0"/>
              </a:spcBef>
            </a:pPr>
            <a:r>
              <a:rPr lang="ca-ES" sz="1200" dirty="0" smtClean="0"/>
              <a:t/>
            </a:r>
            <a:br>
              <a:rPr lang="ca-ES" sz="1200" dirty="0" smtClean="0"/>
            </a:br>
            <a:r>
              <a:rPr lang="ca-ES" sz="1200" dirty="0" smtClean="0"/>
              <a:t>Les anomalies del mercat financer es vinculen generalment a patrons de sèries temporals i transversals dels preus que no ho són predits per un paradigma o teoria central. Com antecedent d’aquesta expressió d’anomalia financera s’associa la definició de T. </a:t>
            </a:r>
            <a:r>
              <a:rPr lang="ca-ES" sz="1200" dirty="0" err="1" smtClean="0"/>
              <a:t>Kuhn</a:t>
            </a:r>
            <a:r>
              <a:rPr lang="ca-ES" sz="1200" dirty="0" smtClean="0"/>
              <a:t> (1970) de anomalia, com el problema que la ciència troba que no pot resoldre sense revisar i modificar el seu paradigma per incloure la </a:t>
            </a:r>
            <a:r>
              <a:rPr lang="ca-ES" sz="1200" dirty="0" smtClean="0"/>
              <a:t>novetat ni . </a:t>
            </a:r>
            <a:r>
              <a:rPr lang="ca-ES" sz="1200" dirty="0" smtClean="0"/>
              <a:t>Si l’anomalia és prou essencial per posar en entredit alguns dels elements o hipòtesis més bàsiques del paradigma anterior, llavors es podrà produir el que </a:t>
            </a:r>
            <a:r>
              <a:rPr lang="ca-ES" sz="1200" dirty="0" err="1" smtClean="0"/>
              <a:t>Kuhn</a:t>
            </a:r>
            <a:r>
              <a:rPr lang="ca-ES" sz="1200" dirty="0" smtClean="0"/>
              <a:t> anomenava “revolució científica” que donaria lloc a un nou paradigma. Per tant, les anomalies només agafen importància en la fase de transició cap a un nou paradigma. </a:t>
            </a:r>
          </a:p>
          <a:p>
            <a:pPr algn="just">
              <a:lnSpc>
                <a:spcPct val="100000"/>
              </a:lnSpc>
              <a:spcBef>
                <a:spcPts val="0"/>
              </a:spcBef>
            </a:pPr>
            <a:endParaRPr lang="ca-ES" sz="1200" dirty="0" smtClean="0"/>
          </a:p>
          <a:p>
            <a:pPr algn="just">
              <a:lnSpc>
                <a:spcPct val="100000"/>
              </a:lnSpc>
              <a:spcBef>
                <a:spcPts val="0"/>
              </a:spcBef>
            </a:pPr>
            <a:r>
              <a:rPr lang="ca-ES" sz="1200" dirty="0" smtClean="0"/>
              <a:t>L’aparició, desenvolupament i fonamentació de les anomalies financeres és un fenomen normal en el marc de l’evolució de la ciència, en aquest cas de l’Economia financera, i de la vida. És evident que el seguiment miop de la teoria financera, que no deixa de ser una simplificació de la realitat, tant a curt, mig com llarg termini només pot portar a uns efectes negatius (la ruïna o la fallida) als agents financers. Així, les recerques i modelització de les anomalies financeres han estat reconegudes amb els premi Nobel o suposen models d’àmplia difusió i acceptació generalitzada, com ara:</a:t>
            </a:r>
          </a:p>
          <a:p>
            <a:pPr marL="342900" indent="-342900" algn="just">
              <a:lnSpc>
                <a:spcPct val="100000"/>
              </a:lnSpc>
              <a:spcBef>
                <a:spcPts val="0"/>
              </a:spcBef>
              <a:buFontTx/>
              <a:buChar char="-"/>
            </a:pPr>
            <a:r>
              <a:rPr lang="ca-ES" sz="1200" dirty="0" smtClean="0"/>
              <a:t>K. </a:t>
            </a:r>
            <a:r>
              <a:rPr lang="ca-ES" sz="1200" dirty="0" err="1" smtClean="0"/>
              <a:t>Arrow</a:t>
            </a:r>
            <a:r>
              <a:rPr lang="ca-ES" sz="1200" dirty="0" smtClean="0"/>
              <a:t> (1972): Teorema d'impossibilitat (1951): no és possible dissenyar regles per a la presa de decisions socials o polítiques que obeeixen estrictament al criteri de racionalitat (quan els votants tenen 3 o més alternatives, no és possible dissenyar un sistema de votació que permeti reflectir les preferències dels individus en una preferència global al mateix temps que s’acompleixen els criteris "racionals“)</a:t>
            </a:r>
          </a:p>
          <a:p>
            <a:pPr marL="342900" indent="-342900" algn="just">
              <a:lnSpc>
                <a:spcPct val="100000"/>
              </a:lnSpc>
              <a:spcBef>
                <a:spcPts val="0"/>
              </a:spcBef>
              <a:buFontTx/>
              <a:buChar char="-"/>
            </a:pPr>
            <a:r>
              <a:rPr lang="ca-ES" sz="1200" dirty="0" smtClean="0"/>
              <a:t>G. Becker (1992): Va incloure els efectes i influència del comportament humà i la seva forma de prendre decisions en les recerques econòmiques: capital humà, discriminació o efectes educació en la renda  (i economia social).</a:t>
            </a:r>
          </a:p>
          <a:p>
            <a:pPr marL="342900" indent="-342900" algn="just">
              <a:lnSpc>
                <a:spcPct val="100000"/>
              </a:lnSpc>
              <a:spcBef>
                <a:spcPts val="0"/>
              </a:spcBef>
              <a:buFontTx/>
              <a:buChar char="-"/>
            </a:pPr>
            <a:r>
              <a:rPr lang="ca-ES" sz="1200" dirty="0" smtClean="0"/>
              <a:t>G. </a:t>
            </a:r>
            <a:r>
              <a:rPr lang="ca-ES" sz="1200" dirty="0" err="1" smtClean="0"/>
              <a:t>Akerlof</a:t>
            </a:r>
            <a:r>
              <a:rPr lang="ca-ES" sz="1200" dirty="0" smtClean="0"/>
              <a:t> (2001): Va incloure la informació asimètrica o la influència de les normes socials en el comportament econòmic individual (i economia social).</a:t>
            </a:r>
          </a:p>
          <a:p>
            <a:pPr marL="342900" indent="-342900" algn="just">
              <a:lnSpc>
                <a:spcPct val="100000"/>
              </a:lnSpc>
              <a:spcBef>
                <a:spcPts val="0"/>
              </a:spcBef>
              <a:buFontTx/>
              <a:buChar char="-"/>
            </a:pPr>
            <a:r>
              <a:rPr lang="ca-ES" sz="1200" dirty="0" smtClean="0"/>
              <a:t>D. </a:t>
            </a:r>
            <a:r>
              <a:rPr lang="ca-ES" sz="1200" dirty="0" err="1" smtClean="0"/>
              <a:t>Kahneman</a:t>
            </a:r>
            <a:r>
              <a:rPr lang="ca-ES" sz="1200" dirty="0" smtClean="0"/>
              <a:t> (2002):  </a:t>
            </a:r>
            <a:r>
              <a:rPr lang="ca-ES" sz="1200" i="1" dirty="0" err="1" smtClean="0"/>
              <a:t>prospect</a:t>
            </a:r>
            <a:r>
              <a:rPr lang="ca-ES" sz="1200" i="1" dirty="0" smtClean="0"/>
              <a:t> </a:t>
            </a:r>
            <a:r>
              <a:rPr lang="ca-ES" sz="1200" i="1" dirty="0" err="1" smtClean="0"/>
              <a:t>theory</a:t>
            </a:r>
            <a:r>
              <a:rPr lang="ca-ES" sz="1200" dirty="0" smtClean="0"/>
              <a:t> (1979): els individus, quan prenen decisions en entorns d’incertesa, s’aparten dels principis bàsics de la probabilitat i es basen en dreceres heurístiques o biaixos cognitius com ara l’aversió a les pèrdues (asimetria en la valoració de la pèrdua entre 1,5 i 2,5 per sobre dels guanys).</a:t>
            </a:r>
          </a:p>
          <a:p>
            <a:pPr marL="342900" indent="-342900" algn="just">
              <a:lnSpc>
                <a:spcPct val="100000"/>
              </a:lnSpc>
              <a:spcBef>
                <a:spcPts val="0"/>
              </a:spcBef>
              <a:buFontTx/>
              <a:buChar char="-"/>
            </a:pPr>
            <a:r>
              <a:rPr lang="ca-ES" sz="1200" dirty="0" smtClean="0"/>
              <a:t>R. </a:t>
            </a:r>
            <a:r>
              <a:rPr lang="ca-ES" sz="1200" dirty="0" err="1" smtClean="0"/>
              <a:t>Thaler</a:t>
            </a:r>
            <a:r>
              <a:rPr lang="ca-ES" sz="1200" dirty="0" smtClean="0"/>
              <a:t> (2017): </a:t>
            </a:r>
            <a:r>
              <a:rPr lang="ca-ES" sz="1200" i="1" dirty="0" err="1" smtClean="0"/>
              <a:t>Behavioral</a:t>
            </a:r>
            <a:r>
              <a:rPr lang="ca-ES" sz="1200" i="1" dirty="0" smtClean="0"/>
              <a:t> </a:t>
            </a:r>
            <a:r>
              <a:rPr lang="ca-ES" sz="1200" i="1" dirty="0" err="1" smtClean="0"/>
              <a:t>finance</a:t>
            </a:r>
            <a:r>
              <a:rPr lang="ca-ES" sz="1200" dirty="0"/>
              <a:t> </a:t>
            </a:r>
            <a:r>
              <a:rPr lang="ca-ES" sz="1200" dirty="0" smtClean="0"/>
              <a:t>(1990): proposa teories basades en la psicologia per explicar les anomalies del mercat de valors, com ara grans fluctuacions del mercat (</a:t>
            </a:r>
            <a:r>
              <a:rPr lang="ca-ES" sz="1200" dirty="0" err="1" smtClean="0"/>
              <a:t>sobrereacció</a:t>
            </a:r>
            <a:r>
              <a:rPr lang="ca-ES" sz="1200" dirty="0" smtClean="0"/>
              <a:t>, </a:t>
            </a:r>
            <a:r>
              <a:rPr lang="ca-ES" sz="1200" dirty="0" err="1" smtClean="0"/>
              <a:t>sobreconfiança</a:t>
            </a:r>
            <a:r>
              <a:rPr lang="ca-ES" sz="1200" dirty="0" smtClean="0"/>
              <a:t>, imitació, problemes d’autocontrol...)). Dins de les finances del comportament, s'assumeix que l'estructura d'informació i les característiques dels participants del mercat influeixen sistemàticament en les decisions d'inversió dels individus, així com en els resultats del mercat.</a:t>
            </a:r>
          </a:p>
          <a:p>
            <a:pPr algn="l"/>
            <a:endParaRPr lang="ca-ES" sz="1100" b="1" dirty="0" smtClean="0"/>
          </a:p>
        </p:txBody>
      </p:sp>
      <p:pic>
        <p:nvPicPr>
          <p:cNvPr id="4" name="Imatge 3"/>
          <p:cNvPicPr>
            <a:picLocks noChangeAspect="1"/>
          </p:cNvPicPr>
          <p:nvPr/>
        </p:nvPicPr>
        <p:blipFill>
          <a:blip r:embed="rId2" cstate="print"/>
          <a:stretch>
            <a:fillRect/>
          </a:stretch>
        </p:blipFill>
        <p:spPr>
          <a:xfrm>
            <a:off x="8112690" y="594633"/>
            <a:ext cx="2732085" cy="683022"/>
          </a:xfrm>
          <a:prstGeom prst="rect">
            <a:avLst/>
          </a:prstGeom>
        </p:spPr>
      </p:pic>
      <p:graphicFrame>
        <p:nvGraphicFramePr>
          <p:cNvPr id="7" name="Taula 6"/>
          <p:cNvGraphicFramePr>
            <a:graphicFrameLocks noGrp="1"/>
          </p:cNvGraphicFramePr>
          <p:nvPr>
            <p:extLst>
              <p:ext uri="{D42A27DB-BD31-4B8C-83A1-F6EECF244321}">
                <p14:modId xmlns:p14="http://schemas.microsoft.com/office/powerpoint/2010/main" val="2823919680"/>
              </p:ext>
            </p:extLst>
          </p:nvPr>
        </p:nvGraphicFramePr>
        <p:xfrm>
          <a:off x="632602" y="724267"/>
          <a:ext cx="7240043" cy="640080"/>
        </p:xfrm>
        <a:graphic>
          <a:graphicData uri="http://schemas.openxmlformats.org/drawingml/2006/table">
            <a:tbl>
              <a:tblPr firstRow="1" bandRow="1">
                <a:tableStyleId>{5C22544A-7EE6-4342-B048-85BDC9FD1C3A}</a:tableStyleId>
              </a:tblPr>
              <a:tblGrid>
                <a:gridCol w="7240043">
                  <a:extLst>
                    <a:ext uri="{9D8B030D-6E8A-4147-A177-3AD203B41FA5}">
                      <a16:colId xmlns:a16="http://schemas.microsoft.com/office/drawing/2014/main" val="20000"/>
                    </a:ext>
                  </a:extLst>
                </a:gridCol>
              </a:tblGrid>
              <a:tr h="595340">
                <a:tc>
                  <a:txBody>
                    <a:bodyPr/>
                    <a:lstStyle/>
                    <a:p>
                      <a:r>
                        <a:rPr lang="es-ES" sz="3600" b="0" dirty="0" smtClean="0">
                          <a:solidFill>
                            <a:srgbClr val="0070C0"/>
                          </a:solidFill>
                          <a:latin typeface="Arial" panose="020B0604020202020204" pitchFamily="34" charset="0"/>
                          <a:cs typeface="Arial" panose="020B0604020202020204" pitchFamily="34" charset="0"/>
                        </a:rPr>
                        <a:t>DEFINICIÓ</a:t>
                      </a:r>
                      <a:endParaRPr lang="es-ES" sz="3600" b="0" dirty="0">
                        <a:solidFill>
                          <a:srgbClr val="0070C0"/>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10000"/>
                  </a:ext>
                </a:extLst>
              </a:tr>
            </a:tbl>
          </a:graphicData>
        </a:graphic>
      </p:graphicFrame>
      <p:cxnSp>
        <p:nvCxnSpPr>
          <p:cNvPr id="9" name="Connector recte 8"/>
          <p:cNvCxnSpPr/>
          <p:nvPr/>
        </p:nvCxnSpPr>
        <p:spPr>
          <a:xfrm flipV="1">
            <a:off x="609599" y="1463056"/>
            <a:ext cx="10413305" cy="1453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15349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ol 2"/>
          <p:cNvSpPr>
            <a:spLocks noGrp="1"/>
          </p:cNvSpPr>
          <p:nvPr>
            <p:ph type="subTitle" idx="1"/>
          </p:nvPr>
        </p:nvSpPr>
        <p:spPr>
          <a:xfrm>
            <a:off x="609598" y="1450399"/>
            <a:ext cx="10526487" cy="5261134"/>
          </a:xfrm>
        </p:spPr>
        <p:txBody>
          <a:bodyPr>
            <a:noAutofit/>
          </a:bodyPr>
          <a:lstStyle/>
          <a:p>
            <a:pPr algn="l">
              <a:lnSpc>
                <a:spcPct val="134000"/>
              </a:lnSpc>
              <a:spcBef>
                <a:spcPts val="0"/>
              </a:spcBef>
            </a:pPr>
            <a:r>
              <a:rPr lang="ca-ES" sz="1200" b="1" dirty="0" smtClean="0"/>
              <a:t>ANOMALIES CLÀSSIQUES			</a:t>
            </a:r>
          </a:p>
          <a:p>
            <a:pPr marL="342900" indent="-342900" algn="l">
              <a:lnSpc>
                <a:spcPct val="134000"/>
              </a:lnSpc>
              <a:spcBef>
                <a:spcPts val="0"/>
              </a:spcBef>
              <a:buFontTx/>
              <a:buChar char="-"/>
            </a:pPr>
            <a:r>
              <a:rPr lang="ca-ES" sz="1200" dirty="0" smtClean="0"/>
              <a:t>Efecte mida: petites companyies tenen majors indicadors que les grans</a:t>
            </a:r>
          </a:p>
          <a:p>
            <a:pPr marL="342900" indent="-342900" algn="l">
              <a:lnSpc>
                <a:spcPct val="134000"/>
              </a:lnSpc>
              <a:spcBef>
                <a:spcPts val="0"/>
              </a:spcBef>
              <a:buFontTx/>
              <a:buChar char="-"/>
            </a:pPr>
            <a:r>
              <a:rPr lang="ca-ES" sz="1200" dirty="0" smtClean="0"/>
              <a:t>Efecte gener, vacances (Setmana Santa – Agost): comportament diferencial</a:t>
            </a:r>
          </a:p>
          <a:p>
            <a:pPr marL="342900" indent="-342900" algn="l">
              <a:lnSpc>
                <a:spcPct val="134000"/>
              </a:lnSpc>
              <a:spcBef>
                <a:spcPts val="0"/>
              </a:spcBef>
              <a:buFontTx/>
              <a:buChar char="-"/>
            </a:pPr>
            <a:r>
              <a:rPr lang="ca-ES" sz="1200" dirty="0" smtClean="0"/>
              <a:t>Efecte dia de la setmana: dilluns i divendres, inici i final sessió, no són eficients</a:t>
            </a:r>
          </a:p>
          <a:p>
            <a:pPr marL="342900" indent="-342900" algn="l">
              <a:lnSpc>
                <a:spcPct val="134000"/>
              </a:lnSpc>
              <a:spcBef>
                <a:spcPts val="0"/>
              </a:spcBef>
              <a:buFontTx/>
              <a:buChar char="-"/>
            </a:pPr>
            <a:r>
              <a:rPr lang="ca-ES" sz="1200" dirty="0" smtClean="0"/>
              <a:t>Efecte valor en llibres (comptable) respecte valor capitalització</a:t>
            </a:r>
          </a:p>
          <a:p>
            <a:pPr marL="342900" indent="-342900" algn="l">
              <a:lnSpc>
                <a:spcPct val="134000"/>
              </a:lnSpc>
              <a:spcBef>
                <a:spcPts val="0"/>
              </a:spcBef>
              <a:buFontTx/>
              <a:buChar char="-"/>
            </a:pPr>
            <a:r>
              <a:rPr lang="ca-ES" sz="1200" dirty="0" smtClean="0"/>
              <a:t>Efecte </a:t>
            </a:r>
            <a:r>
              <a:rPr lang="ca-ES" sz="1200" i="1" dirty="0" err="1" smtClean="0"/>
              <a:t>neglected</a:t>
            </a:r>
            <a:r>
              <a:rPr lang="ca-ES" sz="1200" i="1" dirty="0" smtClean="0"/>
              <a:t> </a:t>
            </a:r>
            <a:r>
              <a:rPr lang="ca-ES" sz="1200" i="1" dirty="0" err="1" smtClean="0"/>
              <a:t>stocks</a:t>
            </a:r>
            <a:r>
              <a:rPr lang="ca-ES" sz="1200" dirty="0" smtClean="0"/>
              <a:t>, “</a:t>
            </a:r>
            <a:r>
              <a:rPr lang="ca-ES" sz="1200" dirty="0" err="1" smtClean="0"/>
              <a:t>chicharro</a:t>
            </a:r>
            <a:r>
              <a:rPr lang="ca-ES" sz="1200" dirty="0" smtClean="0"/>
              <a:t>”/“a </a:t>
            </a:r>
            <a:r>
              <a:rPr lang="ca-ES" sz="1200" dirty="0" err="1" smtClean="0"/>
              <a:t>penique</a:t>
            </a:r>
            <a:r>
              <a:rPr lang="ca-ES" sz="1200" dirty="0" smtClean="0"/>
              <a:t>”: baixa volatilitat per volum</a:t>
            </a:r>
          </a:p>
          <a:p>
            <a:pPr marL="342900" indent="-342900" algn="l">
              <a:lnSpc>
                <a:spcPct val="134000"/>
              </a:lnSpc>
              <a:spcBef>
                <a:spcPts val="0"/>
              </a:spcBef>
              <a:buFontTx/>
              <a:buChar char="-"/>
            </a:pPr>
            <a:r>
              <a:rPr lang="ca-ES" sz="1200" dirty="0" smtClean="0"/>
              <a:t>Efecte rebot i líders</a:t>
            </a:r>
          </a:p>
          <a:p>
            <a:pPr marL="342900" indent="-342900" algn="l">
              <a:lnSpc>
                <a:spcPct val="134000"/>
              </a:lnSpc>
              <a:spcBef>
                <a:spcPts val="0"/>
              </a:spcBef>
              <a:buFontTx/>
              <a:buChar char="-"/>
            </a:pPr>
            <a:r>
              <a:rPr lang="ca-ES" sz="1200" dirty="0" smtClean="0"/>
              <a:t>Efecte comissions i mida de variació mínima </a:t>
            </a:r>
          </a:p>
          <a:p>
            <a:pPr marL="342900" indent="-342900" algn="l">
              <a:lnSpc>
                <a:spcPct val="134000"/>
              </a:lnSpc>
              <a:spcBef>
                <a:spcPts val="0"/>
              </a:spcBef>
              <a:buFontTx/>
              <a:buChar char="-"/>
            </a:pPr>
            <a:r>
              <a:rPr lang="ca-ES" sz="1200" dirty="0"/>
              <a:t>Comportament dades de panel / tall transversal </a:t>
            </a:r>
          </a:p>
          <a:p>
            <a:pPr marL="342900" indent="-342900" algn="l">
              <a:lnSpc>
                <a:spcPct val="134000"/>
              </a:lnSpc>
              <a:spcBef>
                <a:spcPts val="0"/>
              </a:spcBef>
              <a:buFontTx/>
              <a:buChar char="-"/>
            </a:pPr>
            <a:r>
              <a:rPr lang="ca-ES" sz="1200" dirty="0" smtClean="0"/>
              <a:t>Efecte </a:t>
            </a:r>
            <a:r>
              <a:rPr lang="ca-ES" sz="1200" dirty="0" smtClean="0"/>
              <a:t>cotitzacions / </a:t>
            </a:r>
            <a:r>
              <a:rPr lang="ca-ES" sz="1200" dirty="0" smtClean="0"/>
              <a:t>resistències</a:t>
            </a:r>
            <a:endParaRPr lang="ca-ES" sz="1200" dirty="0" smtClean="0"/>
          </a:p>
          <a:p>
            <a:pPr marL="342900" indent="-342900" algn="l">
              <a:lnSpc>
                <a:spcPct val="134000"/>
              </a:lnSpc>
              <a:spcBef>
                <a:spcPts val="0"/>
              </a:spcBef>
              <a:buFontTx/>
              <a:buChar char="-"/>
            </a:pPr>
            <a:r>
              <a:rPr lang="ca-ES" sz="1200" dirty="0" smtClean="0"/>
              <a:t>Il·lusió monetària: efecte inflació </a:t>
            </a:r>
          </a:p>
          <a:p>
            <a:pPr marL="342900" indent="-342900" algn="l">
              <a:lnSpc>
                <a:spcPct val="134000"/>
              </a:lnSpc>
              <a:spcBef>
                <a:spcPts val="0"/>
              </a:spcBef>
              <a:buFontTx/>
              <a:buChar char="-"/>
            </a:pPr>
            <a:r>
              <a:rPr lang="ca-ES" sz="1200" dirty="0" smtClean="0"/>
              <a:t>Fal·làcia del jugador: dependència del passat en els preus futurs</a:t>
            </a:r>
          </a:p>
          <a:p>
            <a:pPr marL="342900" indent="-342900" algn="l">
              <a:lnSpc>
                <a:spcPct val="134000"/>
              </a:lnSpc>
              <a:spcBef>
                <a:spcPts val="0"/>
              </a:spcBef>
              <a:buFontTx/>
              <a:buChar char="-"/>
            </a:pPr>
            <a:r>
              <a:rPr lang="ca-ES" sz="1200" dirty="0" smtClean="0"/>
              <a:t>Aversió a les pèrdues (asimetria descompte)</a:t>
            </a:r>
          </a:p>
          <a:p>
            <a:pPr marL="342900" indent="-342900" algn="l">
              <a:lnSpc>
                <a:spcPct val="134000"/>
              </a:lnSpc>
              <a:spcBef>
                <a:spcPts val="0"/>
              </a:spcBef>
              <a:buFontTx/>
              <a:buChar char="-"/>
            </a:pPr>
            <a:r>
              <a:rPr lang="ca-ES" sz="1200" dirty="0" smtClean="0"/>
              <a:t>Descompte hiperbòlic (inconsistència temporal, sobre valoració immediatesa)</a:t>
            </a:r>
          </a:p>
          <a:p>
            <a:pPr marL="342900" indent="-342900" algn="l">
              <a:lnSpc>
                <a:spcPct val="134000"/>
              </a:lnSpc>
              <a:spcBef>
                <a:spcPts val="0"/>
              </a:spcBef>
              <a:buFontTx/>
              <a:buChar char="-"/>
            </a:pPr>
            <a:r>
              <a:rPr lang="ca-ES" sz="1200" dirty="0" smtClean="0"/>
              <a:t>Consum </a:t>
            </a:r>
            <a:r>
              <a:rPr lang="ca-ES" sz="1200" dirty="0" err="1" smtClean="0"/>
              <a:t>intertemporal</a:t>
            </a:r>
            <a:r>
              <a:rPr lang="ca-ES" sz="1200" dirty="0" smtClean="0"/>
              <a:t>: efecte herència / precaució </a:t>
            </a:r>
          </a:p>
          <a:p>
            <a:pPr marL="342900" indent="-342900" algn="l">
              <a:lnSpc>
                <a:spcPct val="134000"/>
              </a:lnSpc>
              <a:spcBef>
                <a:spcPts val="0"/>
              </a:spcBef>
              <a:buFontTx/>
              <a:buChar char="-"/>
            </a:pPr>
            <a:r>
              <a:rPr lang="ca-ES" sz="1200" dirty="0" smtClean="0"/>
              <a:t>Aversió ambigüitat: tria opció més simple entre opcions equivalents, o rebutja les de menor informació</a:t>
            </a:r>
          </a:p>
          <a:p>
            <a:pPr marL="342900" indent="-342900" algn="l">
              <a:lnSpc>
                <a:spcPct val="134000"/>
              </a:lnSpc>
              <a:spcBef>
                <a:spcPts val="0"/>
              </a:spcBef>
              <a:buFontTx/>
              <a:buChar char="-"/>
            </a:pPr>
            <a:r>
              <a:rPr lang="ca-ES" sz="1200" dirty="0" smtClean="0"/>
              <a:t>Fluctuació / evolució mercats financers incompatibles amb descompte constant i inversors racionals</a:t>
            </a:r>
          </a:p>
          <a:p>
            <a:pPr marL="342900" indent="-342900" algn="l">
              <a:lnSpc>
                <a:spcPct val="134000"/>
              </a:lnSpc>
              <a:spcBef>
                <a:spcPts val="0"/>
              </a:spcBef>
              <a:buFontTx/>
              <a:buChar char="-"/>
            </a:pPr>
            <a:r>
              <a:rPr lang="ca-ES" sz="1200" dirty="0" smtClean="0"/>
              <a:t>Efecte creença i preferències (càlcul mental)</a:t>
            </a:r>
          </a:p>
          <a:p>
            <a:pPr marL="342900" indent="-342900" algn="l">
              <a:lnSpc>
                <a:spcPct val="134000"/>
              </a:lnSpc>
              <a:spcBef>
                <a:spcPts val="0"/>
              </a:spcBef>
              <a:buFontTx/>
              <a:buChar char="-"/>
            </a:pPr>
            <a:r>
              <a:rPr lang="ca-ES" sz="1200" dirty="0" smtClean="0"/>
              <a:t>Prospectiva</a:t>
            </a:r>
            <a:r>
              <a:rPr lang="ca-ES" sz="1200" dirty="0" smtClean="0"/>
              <a:t>: inclinació a veure els esdeveniments pretèrits com a </a:t>
            </a:r>
            <a:r>
              <a:rPr lang="ca-ES" sz="1200" dirty="0" smtClean="0"/>
              <a:t>predictibles</a:t>
            </a:r>
          </a:p>
          <a:p>
            <a:pPr marL="342900" indent="-342900" algn="l">
              <a:lnSpc>
                <a:spcPct val="134000"/>
              </a:lnSpc>
              <a:spcBef>
                <a:spcPts val="0"/>
              </a:spcBef>
              <a:buFontTx/>
              <a:buChar char="-"/>
            </a:pPr>
            <a:r>
              <a:rPr lang="ca-ES" sz="1200" dirty="0" smtClean="0"/>
              <a:t>Maledicció guanyador: decisió per variables irrellevants que eleven el preu</a:t>
            </a:r>
          </a:p>
          <a:p>
            <a:pPr marL="342900" indent="-342900" algn="l">
              <a:lnSpc>
                <a:spcPct val="134000"/>
              </a:lnSpc>
              <a:spcBef>
                <a:spcPts val="0"/>
              </a:spcBef>
              <a:buFontTx/>
              <a:buChar char="-"/>
            </a:pPr>
            <a:r>
              <a:rPr lang="ca-ES" sz="1200" dirty="0" smtClean="0"/>
              <a:t>Black-</a:t>
            </a:r>
            <a:r>
              <a:rPr lang="ca-ES" sz="1200" dirty="0" err="1" smtClean="0"/>
              <a:t>Scholes</a:t>
            </a:r>
            <a:r>
              <a:rPr lang="ca-ES" sz="1200" dirty="0" smtClean="0"/>
              <a:t>-</a:t>
            </a:r>
            <a:r>
              <a:rPr lang="ca-ES" sz="1200" dirty="0" err="1" smtClean="0"/>
              <a:t>Merton</a:t>
            </a:r>
            <a:r>
              <a:rPr lang="ca-ES" sz="1200" dirty="0" smtClean="0"/>
              <a:t> / T.I.R.: inconsistències d’unes hipòtesis no reals </a:t>
            </a:r>
            <a:endParaRPr lang="ca-ES" sz="1200" dirty="0" smtClean="0"/>
          </a:p>
        </p:txBody>
      </p:sp>
      <p:pic>
        <p:nvPicPr>
          <p:cNvPr id="4" name="Imatge 3"/>
          <p:cNvPicPr>
            <a:picLocks noChangeAspect="1"/>
          </p:cNvPicPr>
          <p:nvPr/>
        </p:nvPicPr>
        <p:blipFill>
          <a:blip r:embed="rId2" cstate="print"/>
          <a:stretch>
            <a:fillRect/>
          </a:stretch>
        </p:blipFill>
        <p:spPr>
          <a:xfrm>
            <a:off x="8112690" y="594633"/>
            <a:ext cx="2732085" cy="683022"/>
          </a:xfrm>
          <a:prstGeom prst="rect">
            <a:avLst/>
          </a:prstGeom>
        </p:spPr>
      </p:pic>
      <p:graphicFrame>
        <p:nvGraphicFramePr>
          <p:cNvPr id="7" name="Taula 6"/>
          <p:cNvGraphicFramePr>
            <a:graphicFrameLocks noGrp="1"/>
          </p:cNvGraphicFramePr>
          <p:nvPr>
            <p:extLst>
              <p:ext uri="{D42A27DB-BD31-4B8C-83A1-F6EECF244321}">
                <p14:modId xmlns:p14="http://schemas.microsoft.com/office/powerpoint/2010/main" val="1336801110"/>
              </p:ext>
            </p:extLst>
          </p:nvPr>
        </p:nvGraphicFramePr>
        <p:xfrm>
          <a:off x="632602" y="724267"/>
          <a:ext cx="7240043" cy="640080"/>
        </p:xfrm>
        <a:graphic>
          <a:graphicData uri="http://schemas.openxmlformats.org/drawingml/2006/table">
            <a:tbl>
              <a:tblPr firstRow="1" bandRow="1">
                <a:tableStyleId>{5C22544A-7EE6-4342-B048-85BDC9FD1C3A}</a:tableStyleId>
              </a:tblPr>
              <a:tblGrid>
                <a:gridCol w="7240043">
                  <a:extLst>
                    <a:ext uri="{9D8B030D-6E8A-4147-A177-3AD203B41FA5}">
                      <a16:colId xmlns:a16="http://schemas.microsoft.com/office/drawing/2014/main" val="20000"/>
                    </a:ext>
                  </a:extLst>
                </a:gridCol>
              </a:tblGrid>
              <a:tr h="595340">
                <a:tc>
                  <a:txBody>
                    <a:bodyPr/>
                    <a:lstStyle/>
                    <a:p>
                      <a:r>
                        <a:rPr lang="es-ES" sz="3600" b="0" dirty="0" smtClean="0">
                          <a:solidFill>
                            <a:srgbClr val="0070C0"/>
                          </a:solidFill>
                          <a:latin typeface="Arial" panose="020B0604020202020204" pitchFamily="34" charset="0"/>
                          <a:cs typeface="Arial" panose="020B0604020202020204" pitchFamily="34" charset="0"/>
                        </a:rPr>
                        <a:t>EXEMPLES</a:t>
                      </a:r>
                      <a:r>
                        <a:rPr lang="es-ES" sz="3600" b="0" baseline="0" dirty="0" smtClean="0">
                          <a:solidFill>
                            <a:srgbClr val="0070C0"/>
                          </a:solidFill>
                          <a:latin typeface="Arial" panose="020B0604020202020204" pitchFamily="34" charset="0"/>
                          <a:cs typeface="Arial" panose="020B0604020202020204" pitchFamily="34" charset="0"/>
                        </a:rPr>
                        <a:t> D’ANOMALIES</a:t>
                      </a:r>
                      <a:endParaRPr lang="es-ES" sz="3600" b="0" dirty="0">
                        <a:solidFill>
                          <a:srgbClr val="0070C0"/>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10000"/>
                  </a:ext>
                </a:extLst>
              </a:tr>
            </a:tbl>
          </a:graphicData>
        </a:graphic>
      </p:graphicFrame>
      <p:cxnSp>
        <p:nvCxnSpPr>
          <p:cNvPr id="9" name="Connector recte 8"/>
          <p:cNvCxnSpPr/>
          <p:nvPr/>
        </p:nvCxnSpPr>
        <p:spPr>
          <a:xfrm flipV="1">
            <a:off x="609599" y="1463056"/>
            <a:ext cx="10413305" cy="14535"/>
          </a:xfrm>
          <a:prstGeom prst="line">
            <a:avLst/>
          </a:prstGeom>
        </p:spPr>
        <p:style>
          <a:lnRef idx="1">
            <a:schemeClr val="dk1"/>
          </a:lnRef>
          <a:fillRef idx="0">
            <a:schemeClr val="dk1"/>
          </a:fillRef>
          <a:effectRef idx="0">
            <a:schemeClr val="dk1"/>
          </a:effectRef>
          <a:fontRef idx="minor">
            <a:schemeClr val="tx1"/>
          </a:fontRef>
        </p:style>
      </p:cxnSp>
      <p:sp>
        <p:nvSpPr>
          <p:cNvPr id="2" name="QuadreDeText 1"/>
          <p:cNvSpPr txBox="1"/>
          <p:nvPr/>
        </p:nvSpPr>
        <p:spPr>
          <a:xfrm>
            <a:off x="6982097" y="2850539"/>
            <a:ext cx="4153988" cy="369332"/>
          </a:xfrm>
          <a:prstGeom prst="rect">
            <a:avLst/>
          </a:prstGeom>
          <a:noFill/>
        </p:spPr>
        <p:txBody>
          <a:bodyPr wrap="square" rtlCol="0">
            <a:spAutoFit/>
          </a:bodyPr>
          <a:lstStyle/>
          <a:p>
            <a:r>
              <a:rPr lang="es-ES" dirty="0" err="1" smtClean="0"/>
              <a:t>ineficiències</a:t>
            </a:r>
            <a:endParaRPr lang="en-US" dirty="0"/>
          </a:p>
        </p:txBody>
      </p:sp>
      <p:sp>
        <p:nvSpPr>
          <p:cNvPr id="8" name="QuadreDeText 7"/>
          <p:cNvSpPr txBox="1"/>
          <p:nvPr/>
        </p:nvSpPr>
        <p:spPr>
          <a:xfrm>
            <a:off x="8961119" y="5212207"/>
            <a:ext cx="2477039" cy="369332"/>
          </a:xfrm>
          <a:prstGeom prst="rect">
            <a:avLst/>
          </a:prstGeom>
          <a:noFill/>
        </p:spPr>
        <p:txBody>
          <a:bodyPr wrap="square" rtlCol="0">
            <a:spAutoFit/>
          </a:bodyPr>
          <a:lstStyle/>
          <a:p>
            <a:r>
              <a:rPr lang="es-ES" dirty="0" err="1" smtClean="0"/>
              <a:t>irracionalitats</a:t>
            </a:r>
            <a:endParaRPr lang="en-US" dirty="0"/>
          </a:p>
        </p:txBody>
      </p:sp>
      <p:sp>
        <p:nvSpPr>
          <p:cNvPr id="5" name="Clau de tancament 4"/>
          <p:cNvSpPr/>
          <p:nvPr/>
        </p:nvSpPr>
        <p:spPr>
          <a:xfrm>
            <a:off x="6202929" y="1772853"/>
            <a:ext cx="287383" cy="215537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Clau de tancament 9"/>
          <p:cNvSpPr/>
          <p:nvPr/>
        </p:nvSpPr>
        <p:spPr>
          <a:xfrm>
            <a:off x="8336829" y="4242100"/>
            <a:ext cx="322217" cy="230954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362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tge 3"/>
          <p:cNvPicPr>
            <a:picLocks noChangeAspect="1"/>
          </p:cNvPicPr>
          <p:nvPr/>
        </p:nvPicPr>
        <p:blipFill>
          <a:blip r:embed="rId2" cstate="print"/>
          <a:stretch>
            <a:fillRect/>
          </a:stretch>
        </p:blipFill>
        <p:spPr>
          <a:xfrm>
            <a:off x="8112690" y="594633"/>
            <a:ext cx="2732085" cy="683022"/>
          </a:xfrm>
          <a:prstGeom prst="rect">
            <a:avLst/>
          </a:prstGeom>
        </p:spPr>
      </p:pic>
      <p:graphicFrame>
        <p:nvGraphicFramePr>
          <p:cNvPr id="7" name="Taula 6"/>
          <p:cNvGraphicFramePr>
            <a:graphicFrameLocks noGrp="1"/>
          </p:cNvGraphicFramePr>
          <p:nvPr>
            <p:extLst>
              <p:ext uri="{D42A27DB-BD31-4B8C-83A1-F6EECF244321}">
                <p14:modId xmlns:p14="http://schemas.microsoft.com/office/powerpoint/2010/main" val="215355288"/>
              </p:ext>
            </p:extLst>
          </p:nvPr>
        </p:nvGraphicFramePr>
        <p:xfrm>
          <a:off x="632602" y="724267"/>
          <a:ext cx="7240043" cy="640080"/>
        </p:xfrm>
        <a:graphic>
          <a:graphicData uri="http://schemas.openxmlformats.org/drawingml/2006/table">
            <a:tbl>
              <a:tblPr firstRow="1" bandRow="1">
                <a:tableStyleId>{5C22544A-7EE6-4342-B048-85BDC9FD1C3A}</a:tableStyleId>
              </a:tblPr>
              <a:tblGrid>
                <a:gridCol w="7240043">
                  <a:extLst>
                    <a:ext uri="{9D8B030D-6E8A-4147-A177-3AD203B41FA5}">
                      <a16:colId xmlns:a16="http://schemas.microsoft.com/office/drawing/2014/main" val="20000"/>
                    </a:ext>
                  </a:extLst>
                </a:gridCol>
              </a:tblGrid>
              <a:tr h="595340">
                <a:tc>
                  <a:txBody>
                    <a:bodyPr/>
                    <a:lstStyle/>
                    <a:p>
                      <a:r>
                        <a:rPr lang="es-ES" sz="3600" b="0" dirty="0" smtClean="0">
                          <a:solidFill>
                            <a:srgbClr val="0070C0"/>
                          </a:solidFill>
                          <a:latin typeface="Arial" panose="020B0604020202020204" pitchFamily="34" charset="0"/>
                          <a:cs typeface="Arial" panose="020B0604020202020204" pitchFamily="34" charset="0"/>
                        </a:rPr>
                        <a:t>JUSTIFICACIONS </a:t>
                      </a:r>
                      <a:r>
                        <a:rPr lang="es-ES" sz="3600" b="0" baseline="0" dirty="0" smtClean="0">
                          <a:solidFill>
                            <a:srgbClr val="0070C0"/>
                          </a:solidFill>
                          <a:latin typeface="Arial" panose="020B0604020202020204" pitchFamily="34" charset="0"/>
                          <a:cs typeface="Arial" panose="020B0604020202020204" pitchFamily="34" charset="0"/>
                        </a:rPr>
                        <a:t>ANOMALIES </a:t>
                      </a:r>
                      <a:endParaRPr lang="es-ES" sz="3600" b="0" dirty="0">
                        <a:solidFill>
                          <a:srgbClr val="0070C0"/>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10000"/>
                  </a:ext>
                </a:extLst>
              </a:tr>
            </a:tbl>
          </a:graphicData>
        </a:graphic>
      </p:graphicFrame>
      <p:cxnSp>
        <p:nvCxnSpPr>
          <p:cNvPr id="9" name="Connector recte 8"/>
          <p:cNvCxnSpPr/>
          <p:nvPr/>
        </p:nvCxnSpPr>
        <p:spPr>
          <a:xfrm flipV="1">
            <a:off x="609599" y="1463056"/>
            <a:ext cx="10413305" cy="14535"/>
          </a:xfrm>
          <a:prstGeom prst="line">
            <a:avLst/>
          </a:prstGeom>
        </p:spPr>
        <p:style>
          <a:lnRef idx="1">
            <a:schemeClr val="dk1"/>
          </a:lnRef>
          <a:fillRef idx="0">
            <a:schemeClr val="dk1"/>
          </a:fillRef>
          <a:effectRef idx="0">
            <a:schemeClr val="dk1"/>
          </a:effectRef>
          <a:fontRef idx="minor">
            <a:schemeClr val="tx1"/>
          </a:fontRef>
        </p:style>
      </p:cxnSp>
      <p:sp>
        <p:nvSpPr>
          <p:cNvPr id="6" name="Subtítol 2"/>
          <p:cNvSpPr txBox="1">
            <a:spLocks/>
          </p:cNvSpPr>
          <p:nvPr/>
        </p:nvSpPr>
        <p:spPr>
          <a:xfrm>
            <a:off x="261257" y="1496027"/>
            <a:ext cx="11805557" cy="4690193"/>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spcBef>
                <a:spcPts val="0"/>
              </a:spcBef>
            </a:pPr>
            <a:r>
              <a:rPr lang="ca-ES" sz="1000" b="1" dirty="0" smtClean="0"/>
              <a:t>BIAIXOS COGNITIUS</a:t>
            </a:r>
          </a:p>
          <a:p>
            <a:pPr algn="l">
              <a:lnSpc>
                <a:spcPct val="120000"/>
              </a:lnSpc>
              <a:spcBef>
                <a:spcPts val="0"/>
              </a:spcBef>
            </a:pPr>
            <a:r>
              <a:rPr lang="ca-ES" sz="1000" dirty="0" smtClean="0"/>
              <a:t>- Efecte d'arrossegament (</a:t>
            </a:r>
            <a:r>
              <a:rPr lang="ca-ES" sz="1000" i="1" dirty="0" err="1" smtClean="0"/>
              <a:t>Bandwagon</a:t>
            </a:r>
            <a:r>
              <a:rPr lang="ca-ES" sz="1000" dirty="0" smtClean="0"/>
              <a:t>): una persona tendeix a decidir allò que decideix la majoria.</a:t>
            </a:r>
          </a:p>
          <a:p>
            <a:pPr algn="l">
              <a:lnSpc>
                <a:spcPct val="120000"/>
              </a:lnSpc>
              <a:spcBef>
                <a:spcPts val="0"/>
              </a:spcBef>
            </a:pPr>
            <a:r>
              <a:rPr lang="ca-ES" sz="1000" dirty="0" smtClean="0"/>
              <a:t>- Biaix del punt cec: una persona sobreestima els seus defectes i qualitats en la presa de decisions.</a:t>
            </a:r>
          </a:p>
          <a:p>
            <a:pPr algn="l">
              <a:lnSpc>
                <a:spcPct val="120000"/>
              </a:lnSpc>
              <a:spcBef>
                <a:spcPts val="0"/>
              </a:spcBef>
            </a:pPr>
            <a:r>
              <a:rPr lang="ca-ES" sz="1000" dirty="0" smtClean="0"/>
              <a:t>- Suport de la decisió: tendència a justificar </a:t>
            </a:r>
            <a:r>
              <a:rPr lang="ca-ES" sz="1000" i="1" dirty="0" smtClean="0"/>
              <a:t>a posteriori</a:t>
            </a:r>
            <a:r>
              <a:rPr lang="ca-ES" sz="1000" dirty="0" smtClean="0"/>
              <a:t> les pròpies decisions i a percebre-les com millors del que objectivament van ser; és un mecanisme de defensa per a lluitar contra el remordiment.</a:t>
            </a:r>
          </a:p>
          <a:p>
            <a:pPr algn="l">
              <a:lnSpc>
                <a:spcPct val="120000"/>
              </a:lnSpc>
              <a:spcBef>
                <a:spcPts val="0"/>
              </a:spcBef>
            </a:pPr>
            <a:r>
              <a:rPr lang="ca-ES" sz="1000" dirty="0" smtClean="0"/>
              <a:t>- Confirmatius: es tendeix a percebre allò que confirma les pròpies creences abans que aquelles que les contradiuen (efecte del fals consens).</a:t>
            </a:r>
          </a:p>
          <a:p>
            <a:pPr algn="l">
              <a:lnSpc>
                <a:spcPct val="120000"/>
              </a:lnSpc>
              <a:spcBef>
                <a:spcPts val="0"/>
              </a:spcBef>
            </a:pPr>
            <a:r>
              <a:rPr lang="ca-ES" sz="1000" dirty="0" smtClean="0"/>
              <a:t>- Deformació professional: visió des d’òptica coneguda.</a:t>
            </a:r>
          </a:p>
          <a:p>
            <a:pPr algn="l">
              <a:lnSpc>
                <a:spcPct val="120000"/>
              </a:lnSpc>
              <a:spcBef>
                <a:spcPts val="0"/>
              </a:spcBef>
            </a:pPr>
            <a:r>
              <a:rPr lang="ca-ES" sz="1000" dirty="0" smtClean="0"/>
              <a:t>- Biaix de cessió: una persona valora més una cosa quan passa a ser de la seva propietat; aquest biaix explica que es vulgui vendre molt més car del que es va comprar i que sigui percebut com a just.</a:t>
            </a:r>
          </a:p>
          <a:p>
            <a:pPr algn="l">
              <a:lnSpc>
                <a:spcPct val="120000"/>
              </a:lnSpc>
              <a:spcBef>
                <a:spcPts val="0"/>
              </a:spcBef>
            </a:pPr>
            <a:r>
              <a:rPr lang="ca-ES" sz="1000" dirty="0" smtClean="0"/>
              <a:t>- Focus: la persona se centra en allò que té més valor per a ella i </a:t>
            </a:r>
            <a:r>
              <a:rPr lang="ca-ES" sz="1000" dirty="0" err="1" smtClean="0"/>
              <a:t>desprecia</a:t>
            </a:r>
            <a:r>
              <a:rPr lang="ca-ES" sz="1000" dirty="0" smtClean="0"/>
              <a:t> </a:t>
            </a:r>
            <a:r>
              <a:rPr lang="ca-ES" sz="1000" dirty="0" smtClean="0"/>
              <a:t>la importància dels altres aspectes, que poden tenir conseqüències negatives en la seva actuació.</a:t>
            </a:r>
          </a:p>
          <a:p>
            <a:pPr algn="l">
              <a:lnSpc>
                <a:spcPct val="120000"/>
              </a:lnSpc>
              <a:spcBef>
                <a:spcPts val="0"/>
              </a:spcBef>
            </a:pPr>
            <a:r>
              <a:rPr lang="ca-ES" sz="1000" dirty="0" smtClean="0"/>
              <a:t>- Control: atribuir-se més control del que es té sobre una situació; és propi dels addictes, per exemple.</a:t>
            </a:r>
          </a:p>
          <a:p>
            <a:pPr algn="l">
              <a:lnSpc>
                <a:spcPct val="120000"/>
              </a:lnSpc>
              <a:spcBef>
                <a:spcPts val="0"/>
              </a:spcBef>
            </a:pPr>
            <a:r>
              <a:rPr lang="ca-ES" sz="1000" dirty="0" smtClean="0"/>
              <a:t>- Familiaritat: una persona acaba preferint allò a què està més exposat; té a veure amb els hàbits.</a:t>
            </a:r>
          </a:p>
          <a:p>
            <a:pPr algn="l">
              <a:lnSpc>
                <a:spcPct val="120000"/>
              </a:lnSpc>
              <a:spcBef>
                <a:spcPts val="0"/>
              </a:spcBef>
            </a:pPr>
            <a:r>
              <a:rPr lang="ca-ES" sz="1000" dirty="0" smtClean="0"/>
              <a:t>- D'omissió: es jutgen pitjor i tracten d'evitar-se abans els mals per acció que per omissió: es considera més greu actuar per causar mal que no pas no actuar per evitar-lo, encara que les conseqüències siguin les mateixes.</a:t>
            </a:r>
          </a:p>
          <a:p>
            <a:pPr algn="l">
              <a:lnSpc>
                <a:spcPct val="120000"/>
              </a:lnSpc>
              <a:spcBef>
                <a:spcPts val="0"/>
              </a:spcBef>
            </a:pPr>
            <a:r>
              <a:rPr lang="ca-ES" sz="1000" dirty="0" smtClean="0"/>
              <a:t>- </a:t>
            </a:r>
            <a:r>
              <a:rPr lang="ca-ES" sz="1000" dirty="0" err="1" smtClean="0"/>
              <a:t>Temporalització</a:t>
            </a:r>
            <a:r>
              <a:rPr lang="ca-ES" sz="1000" dirty="0" smtClean="0"/>
              <a:t>: les persones tendeixen naturalment a pensar que estaran menys temps del real fent una tasca.</a:t>
            </a:r>
          </a:p>
          <a:p>
            <a:pPr algn="l">
              <a:lnSpc>
                <a:spcPct val="120000"/>
              </a:lnSpc>
              <a:spcBef>
                <a:spcPts val="0"/>
              </a:spcBef>
            </a:pPr>
            <a:r>
              <a:rPr lang="ca-ES" sz="1000" dirty="0" smtClean="0"/>
              <a:t>- Efecte Von </a:t>
            </a:r>
            <a:r>
              <a:rPr lang="ca-ES" sz="1000" dirty="0" err="1" smtClean="0"/>
              <a:t>Restorff</a:t>
            </a:r>
            <a:r>
              <a:rPr lang="ca-ES" sz="1000" dirty="0" smtClean="0"/>
              <a:t>: un individu recordarà amb més facilitat l'objecte diferent a la resta o ressaltat (el subratllat de les tècniques d'estudi es basa en aquest efecte).</a:t>
            </a:r>
          </a:p>
          <a:p>
            <a:pPr algn="l">
              <a:lnSpc>
                <a:spcPct val="120000"/>
              </a:lnSpc>
              <a:spcBef>
                <a:spcPts val="0"/>
              </a:spcBef>
            </a:pPr>
            <a:r>
              <a:rPr lang="ca-ES" sz="1000" dirty="0" smtClean="0"/>
              <a:t>- Biaix d'emoció: es consideren més rellevants els esdeveniments o elements que aporten emoció.</a:t>
            </a:r>
          </a:p>
          <a:p>
            <a:pPr algn="l">
              <a:lnSpc>
                <a:spcPct val="120000"/>
              </a:lnSpc>
              <a:spcBef>
                <a:spcPts val="0"/>
              </a:spcBef>
            </a:pPr>
            <a:r>
              <a:rPr lang="ca-ES" sz="1000" dirty="0" smtClean="0"/>
              <a:t>- Categorització: la persona tendeix a buscar regularitats i categories, regles, encara que no existeixin (part fonamental de la teoria </a:t>
            </a:r>
            <a:r>
              <a:rPr lang="ca-ES" sz="1000" dirty="0" err="1" smtClean="0"/>
              <a:t>Ramsey</a:t>
            </a:r>
            <a:r>
              <a:rPr lang="ca-ES" sz="1000" dirty="0" smtClean="0"/>
              <a:t> en matemàtiques).</a:t>
            </a:r>
          </a:p>
          <a:p>
            <a:pPr algn="l">
              <a:lnSpc>
                <a:spcPct val="120000"/>
              </a:lnSpc>
              <a:spcBef>
                <a:spcPts val="0"/>
              </a:spcBef>
            </a:pPr>
            <a:r>
              <a:rPr lang="ca-ES" sz="1000" dirty="0" smtClean="0"/>
              <a:t>- Atribució de causalitat:  es relaciona erròniament dos esdeveniments com a efecte un de l'altre.</a:t>
            </a:r>
          </a:p>
          <a:p>
            <a:pPr algn="l">
              <a:lnSpc>
                <a:spcPct val="120000"/>
              </a:lnSpc>
              <a:spcBef>
                <a:spcPts val="0"/>
              </a:spcBef>
            </a:pPr>
            <a:r>
              <a:rPr lang="ca-ES" sz="1000" dirty="0" smtClean="0"/>
              <a:t>- Efecte </a:t>
            </a:r>
            <a:r>
              <a:rPr lang="ca-ES" sz="1000" dirty="0" err="1" smtClean="0"/>
              <a:t>Pigmalió</a:t>
            </a:r>
            <a:r>
              <a:rPr lang="ca-ES" sz="1000" dirty="0" smtClean="0"/>
              <a:t>: tendència a buscar les dades que confirmin les pròpies expectatives.</a:t>
            </a:r>
          </a:p>
          <a:p>
            <a:pPr algn="l">
              <a:lnSpc>
                <a:spcPct val="120000"/>
              </a:lnSpc>
              <a:spcBef>
                <a:spcPts val="0"/>
              </a:spcBef>
            </a:pPr>
            <a:r>
              <a:rPr lang="ca-ES" sz="1000" dirty="0" smtClean="0"/>
              <a:t>- Biaix cultural o etnocentrisme: interpretació des de la cultura i valors de l’individu.</a:t>
            </a:r>
          </a:p>
          <a:p>
            <a:pPr algn="l">
              <a:lnSpc>
                <a:spcPct val="120000"/>
              </a:lnSpc>
              <a:spcBef>
                <a:spcPts val="0"/>
              </a:spcBef>
            </a:pPr>
            <a:r>
              <a:rPr lang="ca-ES" sz="1000" dirty="0" smtClean="0"/>
              <a:t>- Biaix de primacia: s'atorga més importància als esdeveniments que han passat primer o últims d'una sèrie (estan lligats a la memòria i expliquen el desig de la publicitat per aparèixer en primer lloc o en el darrer del bloc d'anuncis, guies, etc., fet que porta fins i tot al canvi de nom comercial).</a:t>
            </a:r>
          </a:p>
          <a:p>
            <a:pPr algn="l">
              <a:lnSpc>
                <a:spcPct val="120000"/>
              </a:lnSpc>
              <a:spcBef>
                <a:spcPts val="0"/>
              </a:spcBef>
            </a:pPr>
            <a:r>
              <a:rPr lang="ca-ES" sz="1000" dirty="0" smtClean="0"/>
              <a:t>- Efecte </a:t>
            </a:r>
            <a:r>
              <a:rPr lang="ca-ES" sz="1000" dirty="0" err="1" smtClean="0"/>
              <a:t>Forer</a:t>
            </a:r>
            <a:r>
              <a:rPr lang="ca-ES" sz="1000" dirty="0" smtClean="0"/>
              <a:t>: s'atorga gran credibilitat a descripcions formulades molt vagament. Un bon exemple en són les descripcions de la personalitat en astrologia, que poden aplicar-se a molta gent pel tipus de paraules emprades, però que els seus defensors creuen que reflecteix exactament com són.</a:t>
            </a:r>
          </a:p>
          <a:p>
            <a:pPr algn="l">
              <a:lnSpc>
                <a:spcPct val="120000"/>
              </a:lnSpc>
              <a:spcBef>
                <a:spcPts val="0"/>
              </a:spcBef>
            </a:pPr>
            <a:r>
              <a:rPr lang="ca-ES" sz="1000" dirty="0" smtClean="0"/>
              <a:t>- Biaix de grup: es tendeix a valorar més positivament o com més cert allò corresponent a persones del mateix grup (comparteixen característiques). Està relacionat amb els arguments i prejudicis </a:t>
            </a:r>
            <a:r>
              <a:rPr lang="ca-ES" sz="1000" i="1" dirty="0" smtClean="0"/>
              <a:t>ad hominem.</a:t>
            </a:r>
            <a:endParaRPr lang="ca-ES" sz="1000" dirty="0" smtClean="0"/>
          </a:p>
          <a:p>
            <a:pPr algn="l">
              <a:lnSpc>
                <a:spcPct val="120000"/>
              </a:lnSpc>
              <a:spcBef>
                <a:spcPts val="0"/>
              </a:spcBef>
            </a:pPr>
            <a:r>
              <a:rPr lang="ca-ES" sz="1000" dirty="0" smtClean="0"/>
              <a:t>- Projecció: assumir que els altres es mouen pels mateixos principis o pensaments que un mateix.</a:t>
            </a:r>
          </a:p>
          <a:p>
            <a:pPr algn="l">
              <a:lnSpc>
                <a:spcPct val="120000"/>
              </a:lnSpc>
              <a:spcBef>
                <a:spcPts val="0"/>
              </a:spcBef>
            </a:pPr>
            <a:r>
              <a:rPr lang="ca-ES" sz="1000" dirty="0" smtClean="0"/>
              <a:t>- Memòria selectiva: recordar el que més interessa o oblidar el que suposa mals records.</a:t>
            </a:r>
          </a:p>
          <a:p>
            <a:pPr algn="l">
              <a:lnSpc>
                <a:spcPct val="120000"/>
              </a:lnSpc>
              <a:spcBef>
                <a:spcPts val="0"/>
              </a:spcBef>
            </a:pPr>
            <a:r>
              <a:rPr lang="ca-ES" sz="1000" dirty="0" smtClean="0"/>
              <a:t>- Biaix de correspondència, denominat també </a:t>
            </a:r>
            <a:r>
              <a:rPr lang="ca-ES" sz="1000" i="1" dirty="0" smtClean="0"/>
              <a:t>error d'atribució</a:t>
            </a:r>
            <a:r>
              <a:rPr lang="ca-ES" sz="1000" dirty="0" smtClean="0"/>
              <a:t>: és la tendència a fer excessiu èmfasi en les explicacions fonamentades, comportaments o experiències personals d'altres persones.</a:t>
            </a:r>
          </a:p>
          <a:p>
            <a:pPr algn="l">
              <a:lnSpc>
                <a:spcPct val="120000"/>
              </a:lnSpc>
              <a:spcBef>
                <a:spcPts val="0"/>
              </a:spcBef>
            </a:pPr>
            <a:r>
              <a:rPr lang="ca-ES" sz="1000" dirty="0" smtClean="0"/>
              <a:t>- Biaix de confirmació: és la tendència a investigar o interpretar informació que confirma </a:t>
            </a:r>
            <a:r>
              <a:rPr lang="ca-ES" sz="1000" dirty="0" err="1" smtClean="0"/>
              <a:t>preconcepcions</a:t>
            </a:r>
            <a:r>
              <a:rPr lang="ca-ES" sz="1000" dirty="0" smtClean="0"/>
              <a:t>.</a:t>
            </a:r>
          </a:p>
          <a:p>
            <a:pPr algn="l">
              <a:lnSpc>
                <a:spcPct val="120000"/>
              </a:lnSpc>
              <a:spcBef>
                <a:spcPts val="0"/>
              </a:spcBef>
            </a:pPr>
            <a:r>
              <a:rPr lang="ca-ES" sz="1000" dirty="0" smtClean="0"/>
              <a:t>- Biaix d'autoservei: és la tendència a reclamar més responsabilitat per als èxits que per a les fallades. Es mostra també quan la gent tendeix a interpretar com a beneficiosa per als seus propòsits informació ambigua.</a:t>
            </a:r>
          </a:p>
          <a:p>
            <a:pPr algn="l">
              <a:lnSpc>
                <a:spcPct val="120000"/>
              </a:lnSpc>
              <a:spcBef>
                <a:spcPts val="0"/>
              </a:spcBef>
            </a:pPr>
            <a:r>
              <a:rPr lang="ca-ES" sz="1000" dirty="0" smtClean="0"/>
              <a:t>- Biaix de fals consens: és la tendència experimentalment corroborada de creure que les pròpies opinions, creences, valors i hàbits estan més estesos entre la resta de la població del que realment ho estan.</a:t>
            </a:r>
          </a:p>
        </p:txBody>
      </p:sp>
    </p:spTree>
    <p:extLst>
      <p:ext uri="{BB962C8B-B14F-4D97-AF65-F5344CB8AC3E}">
        <p14:creationId xmlns:p14="http://schemas.microsoft.com/office/powerpoint/2010/main" val="2160415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tge 3"/>
          <p:cNvPicPr>
            <a:picLocks noChangeAspect="1"/>
          </p:cNvPicPr>
          <p:nvPr/>
        </p:nvPicPr>
        <p:blipFill>
          <a:blip r:embed="rId2" cstate="print"/>
          <a:stretch>
            <a:fillRect/>
          </a:stretch>
        </p:blipFill>
        <p:spPr>
          <a:xfrm>
            <a:off x="8112690" y="594633"/>
            <a:ext cx="2732085" cy="683022"/>
          </a:xfrm>
          <a:prstGeom prst="rect">
            <a:avLst/>
          </a:prstGeom>
        </p:spPr>
      </p:pic>
      <p:graphicFrame>
        <p:nvGraphicFramePr>
          <p:cNvPr id="7" name="Taula 6"/>
          <p:cNvGraphicFramePr>
            <a:graphicFrameLocks noGrp="1"/>
          </p:cNvGraphicFramePr>
          <p:nvPr>
            <p:extLst>
              <p:ext uri="{D42A27DB-BD31-4B8C-83A1-F6EECF244321}">
                <p14:modId xmlns:p14="http://schemas.microsoft.com/office/powerpoint/2010/main" val="112112264"/>
              </p:ext>
            </p:extLst>
          </p:nvPr>
        </p:nvGraphicFramePr>
        <p:xfrm>
          <a:off x="632602" y="724267"/>
          <a:ext cx="7240043" cy="640080"/>
        </p:xfrm>
        <a:graphic>
          <a:graphicData uri="http://schemas.openxmlformats.org/drawingml/2006/table">
            <a:tbl>
              <a:tblPr firstRow="1" bandRow="1">
                <a:tableStyleId>{5C22544A-7EE6-4342-B048-85BDC9FD1C3A}</a:tableStyleId>
              </a:tblPr>
              <a:tblGrid>
                <a:gridCol w="7240043">
                  <a:extLst>
                    <a:ext uri="{9D8B030D-6E8A-4147-A177-3AD203B41FA5}">
                      <a16:colId xmlns:a16="http://schemas.microsoft.com/office/drawing/2014/main" val="20000"/>
                    </a:ext>
                  </a:extLst>
                </a:gridCol>
              </a:tblGrid>
              <a:tr h="595340">
                <a:tc>
                  <a:txBody>
                    <a:bodyPr/>
                    <a:lstStyle/>
                    <a:p>
                      <a:r>
                        <a:rPr lang="es-ES" sz="3600" b="0" dirty="0" smtClean="0">
                          <a:solidFill>
                            <a:srgbClr val="0070C0"/>
                          </a:solidFill>
                          <a:latin typeface="Arial" panose="020B0604020202020204" pitchFamily="34" charset="0"/>
                          <a:cs typeface="Arial" panose="020B0604020202020204" pitchFamily="34" charset="0"/>
                        </a:rPr>
                        <a:t>ESQUEMA</a:t>
                      </a:r>
                      <a:r>
                        <a:rPr lang="es-ES" sz="3600" b="0" baseline="0" dirty="0" smtClean="0">
                          <a:solidFill>
                            <a:srgbClr val="0070C0"/>
                          </a:solidFill>
                          <a:latin typeface="Arial" panose="020B0604020202020204" pitchFamily="34" charset="0"/>
                          <a:cs typeface="Arial" panose="020B0604020202020204" pitchFamily="34" charset="0"/>
                        </a:rPr>
                        <a:t> ANOMALIA</a:t>
                      </a:r>
                      <a:endParaRPr lang="es-ES" sz="3600" b="0" dirty="0">
                        <a:solidFill>
                          <a:srgbClr val="0070C0"/>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10000"/>
                  </a:ext>
                </a:extLst>
              </a:tr>
            </a:tbl>
          </a:graphicData>
        </a:graphic>
      </p:graphicFrame>
      <p:cxnSp>
        <p:nvCxnSpPr>
          <p:cNvPr id="9" name="Connector recte 8"/>
          <p:cNvCxnSpPr/>
          <p:nvPr/>
        </p:nvCxnSpPr>
        <p:spPr>
          <a:xfrm flipV="1">
            <a:off x="609599" y="1463056"/>
            <a:ext cx="10413305" cy="14535"/>
          </a:xfrm>
          <a:prstGeom prst="line">
            <a:avLst/>
          </a:prstGeom>
        </p:spPr>
        <p:style>
          <a:lnRef idx="1">
            <a:schemeClr val="dk1"/>
          </a:lnRef>
          <a:fillRef idx="0">
            <a:schemeClr val="dk1"/>
          </a:fillRef>
          <a:effectRef idx="0">
            <a:schemeClr val="dk1"/>
          </a:effectRef>
          <a:fontRef idx="minor">
            <a:schemeClr val="tx1"/>
          </a:fontRef>
        </p:style>
      </p:cxnSp>
      <p:pic>
        <p:nvPicPr>
          <p:cNvPr id="6" name="Imatge 5" descr="http://4.bp.blogspot.com/-N-iiovL5SRY/VNvovCGB7bI/AAAAAAAAAFU/vmjws2baUz8/s1600/Anomal%C3%ADa.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599" y="1632858"/>
            <a:ext cx="4392749" cy="4774292"/>
          </a:xfrm>
          <a:prstGeom prst="rect">
            <a:avLst/>
          </a:prstGeom>
          <a:noFill/>
          <a:ln>
            <a:noFill/>
          </a:ln>
        </p:spPr>
      </p:pic>
      <p:sp>
        <p:nvSpPr>
          <p:cNvPr id="2" name="Rectangle 1"/>
          <p:cNvSpPr/>
          <p:nvPr/>
        </p:nvSpPr>
        <p:spPr>
          <a:xfrm>
            <a:off x="5342164" y="1632858"/>
            <a:ext cx="6096000" cy="5078313"/>
          </a:xfrm>
          <a:prstGeom prst="rect">
            <a:avLst/>
          </a:prstGeom>
        </p:spPr>
        <p:txBody>
          <a:bodyPr>
            <a:spAutoFit/>
          </a:bodyPr>
          <a:lstStyle/>
          <a:p>
            <a:pPr algn="just"/>
            <a:r>
              <a:rPr lang="ca-ES" dirty="0"/>
              <a:t>Els descobriments d'anomalies del mercat financer </a:t>
            </a:r>
            <a:r>
              <a:rPr lang="ca-ES" dirty="0" smtClean="0"/>
              <a:t>acostumen a  </a:t>
            </a:r>
            <a:r>
              <a:rPr lang="ca-ES" dirty="0"/>
              <a:t>derivar-se de proves </a:t>
            </a:r>
            <a:r>
              <a:rPr lang="ca-ES" dirty="0" smtClean="0"/>
              <a:t>empíriques </a:t>
            </a:r>
            <a:r>
              <a:rPr lang="ca-ES" dirty="0" smtClean="0"/>
              <a:t>que no s’acompleix la hipòtesi nul·la d’un mercat eficient: comportament segons les especificacions d’un model d’equilibri: CAPM, ATP i similars. Així</a:t>
            </a:r>
            <a:r>
              <a:rPr lang="ca-ES" dirty="0"/>
              <a:t>, tot i que sovint hi ha anomalies </a:t>
            </a:r>
            <a:r>
              <a:rPr lang="ca-ES" dirty="0" smtClean="0"/>
              <a:t>interpretades com </a:t>
            </a:r>
            <a:r>
              <a:rPr lang="ca-ES" dirty="0"/>
              <a:t>evidència de la ineficàcia del mercat, tal conclusió és inadequada perquè el rebuig pot ser a causa d'un model d'equilibri incorrecte</a:t>
            </a:r>
            <a:r>
              <a:rPr lang="ca-ES" dirty="0" smtClean="0"/>
              <a:t>.</a:t>
            </a:r>
          </a:p>
          <a:p>
            <a:pPr algn="just"/>
            <a:endParaRPr lang="ca-ES" dirty="0"/>
          </a:p>
          <a:p>
            <a:pPr algn="just"/>
            <a:r>
              <a:rPr lang="ca-ES" dirty="0" smtClean="0"/>
              <a:t>Les anomalies suposen un risc afegit a la gestió financera perquè:</a:t>
            </a:r>
          </a:p>
          <a:p>
            <a:pPr marL="285750" indent="-285750" algn="just">
              <a:buFontTx/>
              <a:buChar char="-"/>
            </a:pPr>
            <a:r>
              <a:rPr lang="ca-ES" dirty="0" smtClean="0"/>
              <a:t>Un major risc no suposa un major benefici</a:t>
            </a:r>
          </a:p>
          <a:p>
            <a:pPr marL="285750" indent="-285750" algn="just">
              <a:buFontTx/>
              <a:buChar char="-"/>
            </a:pPr>
            <a:r>
              <a:rPr lang="ca-ES" dirty="0" smtClean="0"/>
              <a:t>Hi ha limitacions a l’arbitratge i per tant la gestió programada és arriscada (LTCM)</a:t>
            </a:r>
          </a:p>
          <a:p>
            <a:pPr marL="285750" indent="-285750" algn="just">
              <a:buFontTx/>
              <a:buChar char="-"/>
            </a:pPr>
            <a:r>
              <a:rPr lang="ca-ES" dirty="0" smtClean="0"/>
              <a:t>Es tendeix a una diversificació insuficient</a:t>
            </a:r>
          </a:p>
          <a:p>
            <a:pPr marL="285750" indent="-285750" algn="just">
              <a:buFontTx/>
              <a:buChar char="-"/>
            </a:pPr>
            <a:r>
              <a:rPr lang="ca-ES" dirty="0" smtClean="0"/>
              <a:t>Es tendeix a una major operativa o canvi d’estratègia</a:t>
            </a:r>
          </a:p>
          <a:p>
            <a:pPr marL="285750" indent="-285750" algn="just">
              <a:buFontTx/>
              <a:buChar char="-"/>
            </a:pPr>
            <a:r>
              <a:rPr lang="ca-ES" dirty="0" smtClean="0"/>
              <a:t>Es tendeix a  la imitació d’estratègies i </a:t>
            </a:r>
            <a:r>
              <a:rPr lang="ca-ES" dirty="0" err="1" smtClean="0"/>
              <a:t>sobrereacció</a:t>
            </a:r>
            <a:r>
              <a:rPr lang="ca-ES" dirty="0" smtClean="0"/>
              <a:t> amb informació pública</a:t>
            </a:r>
            <a:endParaRPr lang="ca-ES" dirty="0"/>
          </a:p>
        </p:txBody>
      </p:sp>
    </p:spTree>
    <p:extLst>
      <p:ext uri="{BB962C8B-B14F-4D97-AF65-F5344CB8AC3E}">
        <p14:creationId xmlns:p14="http://schemas.microsoft.com/office/powerpoint/2010/main" val="3236118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ol 2"/>
          <p:cNvSpPr>
            <a:spLocks noGrp="1"/>
          </p:cNvSpPr>
          <p:nvPr>
            <p:ph type="subTitle" idx="1"/>
          </p:nvPr>
        </p:nvSpPr>
        <p:spPr>
          <a:xfrm>
            <a:off x="368968" y="1604211"/>
            <a:ext cx="11518231" cy="4989094"/>
          </a:xfrm>
        </p:spPr>
        <p:txBody>
          <a:bodyPr>
            <a:noAutofit/>
          </a:bodyPr>
          <a:lstStyle/>
          <a:p>
            <a:pPr algn="l"/>
            <a:r>
              <a:rPr lang="es-ES" sz="1800" b="1" dirty="0"/>
              <a:t>Efecto enero </a:t>
            </a:r>
            <a:r>
              <a:rPr lang="es-ES" sz="1800" dirty="0"/>
              <a:t/>
            </a:r>
            <a:br>
              <a:rPr lang="es-ES" sz="1800" dirty="0"/>
            </a:br>
            <a:r>
              <a:rPr lang="es-ES" sz="1800" dirty="0"/>
              <a:t>El efecto de enero se nombra después del fenómeno en el cual el rendimiento mensual medio para las pequeñas empresas es consistentemente más alto en enero que cualquier otro mes del año. Esto está en desacuerdo con la hipótesis del mercado eficiente, que predice que las acciones deben moverse en un " paseo al azar ". (Para la lectura relacionada, vea el tutorial </a:t>
            </a:r>
            <a:r>
              <a:rPr lang="es-ES" sz="1800" i="1" dirty="0"/>
              <a:t>Conceptos financieros</a:t>
            </a:r>
            <a:r>
              <a:rPr lang="es-ES" sz="1800" dirty="0"/>
              <a:t> .) </a:t>
            </a:r>
            <a:br>
              <a:rPr lang="es-ES" sz="1800" dirty="0"/>
            </a:br>
            <a:r>
              <a:rPr lang="es-ES" sz="1800" dirty="0"/>
              <a:t/>
            </a:r>
            <a:br>
              <a:rPr lang="es-ES" sz="1800" dirty="0"/>
            </a:br>
            <a:r>
              <a:rPr lang="es-ES" sz="1800" dirty="0"/>
              <a:t>Sin embargo, un estudio realizado en 1976 por Michael S. </a:t>
            </a:r>
            <a:r>
              <a:rPr lang="es-ES" sz="1800" dirty="0" err="1"/>
              <a:t>Rozeff</a:t>
            </a:r>
            <a:r>
              <a:rPr lang="es-ES" sz="1800" dirty="0"/>
              <a:t> y William R. </a:t>
            </a:r>
            <a:r>
              <a:rPr lang="es-ES" sz="1800" dirty="0" err="1"/>
              <a:t>Kinney</a:t>
            </a:r>
            <a:r>
              <a:rPr lang="es-ES" sz="1800" dirty="0"/>
              <a:t>, titulado "Temporalidad del mercado de capitales: el caso de las rentabilidades de las acciones", encontró que entre 1904 y 1974 el promedio de los ingresos de enero para las pequeñas empresas era de alrededor del 3,5% las rentabilidades de los otros meses se acercaron al 0,5%. Esto sugiere que el rendimiento mensual de las acciones pequeñas sigue un patrón relativamente consistente, lo que es contrario a lo que predice la teoría financiera convencional. Por lo tanto, algún factor no convencional (que no sea el proceso de andar al azar) debe estar creando este patrón regular. </a:t>
            </a:r>
            <a:br>
              <a:rPr lang="es-ES" sz="1800" dirty="0"/>
            </a:br>
            <a:r>
              <a:rPr lang="es-ES" sz="1800" dirty="0"/>
              <a:t/>
            </a:r>
            <a:br>
              <a:rPr lang="es-ES" sz="1800" dirty="0"/>
            </a:br>
            <a:r>
              <a:rPr lang="es-ES" sz="1800" dirty="0"/>
              <a:t>Una explicación es que el repunte en enero vuelve es un resultado de los inversionistas que venden acciones perdedoras en diciembre para bloquear pérdidas fiscales , haciendo que los retornos se recuperen en enero, cuando los inversionistas tienen menos incentivos para vender. Si bien la liquidación de impuestos de fin de año puede explicar parte del efecto de enero, no tiene en cuenta el hecho de que el fenómeno todavía existe en lugares donde no se producen impuestos sobre las ganancias de capital . Esta anomalía establece el escenario para la línea de pensamiento de que las teorías convencionales no pueden y no pueden explicar todo lo que sucede en el mundo real. (Para leer más, vea </a:t>
            </a:r>
            <a:r>
              <a:rPr lang="es-ES" sz="1800" i="1" dirty="0"/>
              <a:t>Una mentalidad a largo plazo cumple con el impuesto sobre ganancias de capital temido</a:t>
            </a:r>
            <a:r>
              <a:rPr lang="es-ES" sz="1800" dirty="0"/>
              <a:t> .) </a:t>
            </a:r>
            <a:br>
              <a:rPr lang="es-ES" sz="1800" dirty="0"/>
            </a:br>
            <a:r>
              <a:rPr lang="es-ES" sz="1800" dirty="0"/>
              <a:t/>
            </a:r>
            <a:br>
              <a:rPr lang="es-ES" sz="1800" dirty="0"/>
            </a:br>
            <a:endParaRPr lang="ca-ES" sz="1800" dirty="0" smtClean="0"/>
          </a:p>
        </p:txBody>
      </p:sp>
      <p:pic>
        <p:nvPicPr>
          <p:cNvPr id="4" name="Imatge 3"/>
          <p:cNvPicPr>
            <a:picLocks noChangeAspect="1"/>
          </p:cNvPicPr>
          <p:nvPr/>
        </p:nvPicPr>
        <p:blipFill>
          <a:blip r:embed="rId2" cstate="print"/>
          <a:stretch>
            <a:fillRect/>
          </a:stretch>
        </p:blipFill>
        <p:spPr>
          <a:xfrm>
            <a:off x="8112690" y="594633"/>
            <a:ext cx="2732085" cy="683022"/>
          </a:xfrm>
          <a:prstGeom prst="rect">
            <a:avLst/>
          </a:prstGeom>
        </p:spPr>
      </p:pic>
      <p:graphicFrame>
        <p:nvGraphicFramePr>
          <p:cNvPr id="7" name="Taula 6"/>
          <p:cNvGraphicFramePr>
            <a:graphicFrameLocks noGrp="1"/>
          </p:cNvGraphicFramePr>
          <p:nvPr>
            <p:extLst>
              <p:ext uri="{D42A27DB-BD31-4B8C-83A1-F6EECF244321}">
                <p14:modId xmlns:p14="http://schemas.microsoft.com/office/powerpoint/2010/main" val="4055443248"/>
              </p:ext>
            </p:extLst>
          </p:nvPr>
        </p:nvGraphicFramePr>
        <p:xfrm>
          <a:off x="632602" y="724267"/>
          <a:ext cx="7240043" cy="640080"/>
        </p:xfrm>
        <a:graphic>
          <a:graphicData uri="http://schemas.openxmlformats.org/drawingml/2006/table">
            <a:tbl>
              <a:tblPr firstRow="1" bandRow="1">
                <a:tableStyleId>{5C22544A-7EE6-4342-B048-85BDC9FD1C3A}</a:tableStyleId>
              </a:tblPr>
              <a:tblGrid>
                <a:gridCol w="7240043">
                  <a:extLst>
                    <a:ext uri="{9D8B030D-6E8A-4147-A177-3AD203B41FA5}">
                      <a16:colId xmlns:a16="http://schemas.microsoft.com/office/drawing/2014/main" val="20000"/>
                    </a:ext>
                  </a:extLst>
                </a:gridCol>
              </a:tblGrid>
              <a:tr h="595340">
                <a:tc>
                  <a:txBody>
                    <a:bodyPr/>
                    <a:lstStyle/>
                    <a:p>
                      <a:r>
                        <a:rPr lang="es-ES" sz="3600" b="0" dirty="0" smtClean="0">
                          <a:solidFill>
                            <a:srgbClr val="0070C0"/>
                          </a:solidFill>
                          <a:latin typeface="Arial" panose="020B0604020202020204" pitchFamily="34" charset="0"/>
                          <a:cs typeface="Arial" panose="020B0604020202020204" pitchFamily="34" charset="0"/>
                        </a:rPr>
                        <a:t>ANOMALIES</a:t>
                      </a:r>
                      <a:r>
                        <a:rPr lang="es-ES" sz="3600" b="0" baseline="0" dirty="0" smtClean="0">
                          <a:solidFill>
                            <a:srgbClr val="0070C0"/>
                          </a:solidFill>
                          <a:latin typeface="Arial" panose="020B0604020202020204" pitchFamily="34" charset="0"/>
                          <a:cs typeface="Arial" panose="020B0604020202020204" pitchFamily="34" charset="0"/>
                        </a:rPr>
                        <a:t> CLÀSSIQUES (i)</a:t>
                      </a:r>
                      <a:endParaRPr lang="es-ES" sz="3600" b="0" dirty="0">
                        <a:solidFill>
                          <a:srgbClr val="0070C0"/>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10000"/>
                  </a:ext>
                </a:extLst>
              </a:tr>
            </a:tbl>
          </a:graphicData>
        </a:graphic>
      </p:graphicFrame>
      <p:cxnSp>
        <p:nvCxnSpPr>
          <p:cNvPr id="9" name="Connector recte 8"/>
          <p:cNvCxnSpPr/>
          <p:nvPr/>
        </p:nvCxnSpPr>
        <p:spPr>
          <a:xfrm flipV="1">
            <a:off x="609599" y="1463056"/>
            <a:ext cx="10413305" cy="1453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659077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ol 2"/>
          <p:cNvSpPr>
            <a:spLocks noGrp="1"/>
          </p:cNvSpPr>
          <p:nvPr>
            <p:ph type="subTitle" idx="1"/>
          </p:nvPr>
        </p:nvSpPr>
        <p:spPr>
          <a:xfrm>
            <a:off x="368968" y="1630337"/>
            <a:ext cx="11518231" cy="4989094"/>
          </a:xfrm>
        </p:spPr>
        <p:txBody>
          <a:bodyPr>
            <a:normAutofit fontScale="55000" lnSpcReduction="20000"/>
          </a:bodyPr>
          <a:lstStyle/>
          <a:p>
            <a:pPr algn="l"/>
            <a:r>
              <a:rPr lang="es-ES" sz="3300" b="1" dirty="0" smtClean="0"/>
              <a:t>La </a:t>
            </a:r>
            <a:r>
              <a:rPr lang="es-ES" sz="3300" b="1" dirty="0"/>
              <a:t>maldición del ganador</a:t>
            </a:r>
            <a:r>
              <a:rPr lang="es-ES" sz="3300" dirty="0"/>
              <a:t> </a:t>
            </a:r>
            <a:r>
              <a:rPr lang="es-ES" sz="3300" b="1" dirty="0"/>
              <a:t/>
            </a:r>
            <a:br>
              <a:rPr lang="es-ES" sz="3300" b="1" dirty="0"/>
            </a:br>
            <a:r>
              <a:rPr lang="es-ES" sz="3300" dirty="0"/>
              <a:t>Una suposición encontrada en las finanzas y la economía es que los inversores y los comerciantes son lo suficientemente racionales como para ser conscientes del valor real de algún activo y licitar o pagar en consecuencia. </a:t>
            </a:r>
            <a:br>
              <a:rPr lang="es-ES" sz="3300" dirty="0"/>
            </a:br>
            <a:r>
              <a:rPr lang="es-ES" sz="3300" dirty="0"/>
              <a:t/>
            </a:r>
            <a:br>
              <a:rPr lang="es-ES" sz="3300" dirty="0"/>
            </a:br>
            <a:r>
              <a:rPr lang="es-ES" sz="3300" dirty="0"/>
              <a:t>Sin embargo, las anomalías como la maldición del ganador -la tendencia de que la oferta ganadora en un ajuste de subasta supere el valor intrínseco del artículo comprado- sugieren que este no es el caso. </a:t>
            </a:r>
            <a:br>
              <a:rPr lang="es-ES" sz="3300" dirty="0"/>
            </a:br>
            <a:r>
              <a:rPr lang="es-ES" sz="3300" dirty="0"/>
              <a:t/>
            </a:r>
            <a:br>
              <a:rPr lang="es-ES" sz="3300" dirty="0"/>
            </a:br>
            <a:r>
              <a:rPr lang="es-ES" sz="3300" dirty="0"/>
              <a:t>Las teorías basadas en la racionalidad suponen que todos los participantes involucrados en el proceso de licitación tendrán acceso a toda la información relevante y llegarán a la misma valoración. Cualquier diferencia en el precio sugeriría que algún otro factor no directamente vinculado al activo está afectando la licitación. </a:t>
            </a:r>
            <a:br>
              <a:rPr lang="es-ES" sz="3300" dirty="0"/>
            </a:br>
            <a:r>
              <a:rPr lang="es-ES" sz="3300" dirty="0"/>
              <a:t/>
            </a:r>
            <a:br>
              <a:rPr lang="es-ES" sz="3300" dirty="0"/>
            </a:br>
            <a:r>
              <a:rPr lang="es-ES" sz="3300" dirty="0"/>
              <a:t>Según el artículo de Richard </a:t>
            </a:r>
            <a:r>
              <a:rPr lang="es-ES" sz="3300" dirty="0" err="1"/>
              <a:t>Thaler</a:t>
            </a:r>
            <a:r>
              <a:rPr lang="es-ES" sz="3300" dirty="0"/>
              <a:t> de 1988 sobre la maldición del ganador, hay dos factores principales que socavan el proceso de licitación racional: el número de licitantes y la agresividad de la licitación. Por ejemplo, los licitadores más involucrados en el proceso significa que usted tiene que hacer una oferta más agresiva con el fin de disuadir a otros de la licitación. Desafortunadamente, aumentar su agresividad también aumentará la probabilidad de que su oferta ganadora supere el valor del activo. </a:t>
            </a:r>
            <a:br>
              <a:rPr lang="es-ES" sz="3300" dirty="0"/>
            </a:br>
            <a:r>
              <a:rPr lang="es-ES" sz="3300" dirty="0"/>
              <a:t/>
            </a:r>
            <a:br>
              <a:rPr lang="es-ES" sz="3300" dirty="0"/>
            </a:br>
            <a:r>
              <a:rPr lang="es-ES" sz="3300" dirty="0"/>
              <a:t>Considere el ejemplo de los compradores potenciales que hacen una oferta para una casa</a:t>
            </a:r>
            <a:r>
              <a:rPr lang="es-ES" sz="3300" dirty="0" smtClean="0"/>
              <a:t>. Es </a:t>
            </a:r>
            <a:r>
              <a:rPr lang="es-ES" sz="3300" dirty="0"/>
              <a:t>posible que todas las partes involucradas sean racionales y conozcan el verdadero valor de la casa al estudiar las ventas recientes de casas comparativas en la zona. Sin embargo, las variables irrelevantes para el activo (licitación agresiva y la cantidad de licitadores) pueden causar error de valoración, a menudo elevando el precio de venta más del 25% por encima del valor real de la vivienda. En este ejemplo, el aspecto de la maldición es doble: no sólo el licitador ganador ha pagado en exceso por el hogar, pero ahora ese comprador podría tener dificultades para obtener financiación. (Para la lectura relacionada, vea </a:t>
            </a:r>
            <a:r>
              <a:rPr lang="es-ES" sz="3300" i="1" dirty="0"/>
              <a:t>Comprar una hipoteca</a:t>
            </a:r>
            <a:r>
              <a:rPr lang="es-ES" sz="3300" dirty="0"/>
              <a:t>.) </a:t>
            </a:r>
            <a:endParaRPr lang="ca-ES" sz="3300" dirty="0" smtClean="0"/>
          </a:p>
          <a:p>
            <a:pPr marL="342900" lvl="0" indent="-342900" algn="l">
              <a:buFontTx/>
              <a:buChar char="-"/>
            </a:pPr>
            <a:endParaRPr lang="ca-ES" dirty="0" smtClean="0"/>
          </a:p>
        </p:txBody>
      </p:sp>
      <p:pic>
        <p:nvPicPr>
          <p:cNvPr id="4" name="Imatge 3"/>
          <p:cNvPicPr>
            <a:picLocks noChangeAspect="1"/>
          </p:cNvPicPr>
          <p:nvPr/>
        </p:nvPicPr>
        <p:blipFill>
          <a:blip r:embed="rId2" cstate="print"/>
          <a:stretch>
            <a:fillRect/>
          </a:stretch>
        </p:blipFill>
        <p:spPr>
          <a:xfrm>
            <a:off x="8112690" y="594633"/>
            <a:ext cx="2732085" cy="683022"/>
          </a:xfrm>
          <a:prstGeom prst="rect">
            <a:avLst/>
          </a:prstGeom>
        </p:spPr>
      </p:pic>
      <p:graphicFrame>
        <p:nvGraphicFramePr>
          <p:cNvPr id="7" name="Taula 6"/>
          <p:cNvGraphicFramePr>
            <a:graphicFrameLocks noGrp="1"/>
          </p:cNvGraphicFramePr>
          <p:nvPr>
            <p:extLst>
              <p:ext uri="{D42A27DB-BD31-4B8C-83A1-F6EECF244321}">
                <p14:modId xmlns:p14="http://schemas.microsoft.com/office/powerpoint/2010/main" val="1699064703"/>
              </p:ext>
            </p:extLst>
          </p:nvPr>
        </p:nvGraphicFramePr>
        <p:xfrm>
          <a:off x="632602" y="724267"/>
          <a:ext cx="7240043" cy="640080"/>
        </p:xfrm>
        <a:graphic>
          <a:graphicData uri="http://schemas.openxmlformats.org/drawingml/2006/table">
            <a:tbl>
              <a:tblPr firstRow="1" bandRow="1">
                <a:tableStyleId>{5C22544A-7EE6-4342-B048-85BDC9FD1C3A}</a:tableStyleId>
              </a:tblPr>
              <a:tblGrid>
                <a:gridCol w="7240043">
                  <a:extLst>
                    <a:ext uri="{9D8B030D-6E8A-4147-A177-3AD203B41FA5}">
                      <a16:colId xmlns:a16="http://schemas.microsoft.com/office/drawing/2014/main" val="20000"/>
                    </a:ext>
                  </a:extLst>
                </a:gridCol>
              </a:tblGrid>
              <a:tr h="595340">
                <a:tc>
                  <a:txBody>
                    <a:bodyPr/>
                    <a:lstStyle/>
                    <a:p>
                      <a:r>
                        <a:rPr lang="es-ES" sz="3600" b="0" dirty="0" smtClean="0">
                          <a:solidFill>
                            <a:srgbClr val="0070C0"/>
                          </a:solidFill>
                          <a:latin typeface="Arial" panose="020B0604020202020204" pitchFamily="34" charset="0"/>
                          <a:cs typeface="Arial" panose="020B0604020202020204" pitchFamily="34" charset="0"/>
                        </a:rPr>
                        <a:t>ANOMALIES</a:t>
                      </a:r>
                      <a:r>
                        <a:rPr lang="es-ES" sz="3600" b="0" baseline="0" dirty="0" smtClean="0">
                          <a:solidFill>
                            <a:srgbClr val="0070C0"/>
                          </a:solidFill>
                          <a:latin typeface="Arial" panose="020B0604020202020204" pitchFamily="34" charset="0"/>
                          <a:cs typeface="Arial" panose="020B0604020202020204" pitchFamily="34" charset="0"/>
                        </a:rPr>
                        <a:t> CLÀSSIQUES (ii)</a:t>
                      </a:r>
                      <a:endParaRPr lang="es-ES" sz="3600" b="0" dirty="0">
                        <a:solidFill>
                          <a:srgbClr val="0070C0"/>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10000"/>
                  </a:ext>
                </a:extLst>
              </a:tr>
            </a:tbl>
          </a:graphicData>
        </a:graphic>
      </p:graphicFrame>
      <p:cxnSp>
        <p:nvCxnSpPr>
          <p:cNvPr id="9" name="Connector recte 8"/>
          <p:cNvCxnSpPr/>
          <p:nvPr/>
        </p:nvCxnSpPr>
        <p:spPr>
          <a:xfrm flipV="1">
            <a:off x="609599" y="1463056"/>
            <a:ext cx="10413305" cy="1453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0464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l'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991</TotalTime>
  <Words>1226</Words>
  <Application>Microsoft Office PowerPoint</Application>
  <PresentationFormat>Pantalla panoràmica</PresentationFormat>
  <Paragraphs>121</Paragraphs>
  <Slides>14</Slides>
  <Notes>0</Notes>
  <HiddenSlides>0</HiddenSlides>
  <MMClips>0</MMClips>
  <ScaleCrop>false</ScaleCrop>
  <HeadingPairs>
    <vt:vector size="6" baseType="variant">
      <vt:variant>
        <vt:lpstr>Tipus de lletra utilitzats</vt:lpstr>
      </vt:variant>
      <vt:variant>
        <vt:i4>3</vt:i4>
      </vt:variant>
      <vt:variant>
        <vt:lpstr>Tema</vt:lpstr>
      </vt:variant>
      <vt:variant>
        <vt:i4>1</vt:i4>
      </vt:variant>
      <vt:variant>
        <vt:lpstr>Títols de les diapositives</vt:lpstr>
      </vt:variant>
      <vt:variant>
        <vt:i4>14</vt:i4>
      </vt:variant>
    </vt:vector>
  </HeadingPairs>
  <TitlesOfParts>
    <vt:vector size="18" baseType="lpstr">
      <vt:lpstr>Arial</vt:lpstr>
      <vt:lpstr>Calibri</vt:lpstr>
      <vt:lpstr>Calibri Light</vt:lpstr>
      <vt:lpstr>Tema de l'Office</vt:lpstr>
      <vt:lpstr>XXI Seminari en Finances IAFI "Anomalies financeres: finances del comportament"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vector>
  </TitlesOfParts>
  <Company>Universitatde Barcelona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CONSELL DE GOVERN</dc:title>
  <dc:creator>M. DEL CARMEN CAÑETE SANCHEZ</dc:creator>
  <cp:lastModifiedBy>Usuario de Windows</cp:lastModifiedBy>
  <cp:revision>71</cp:revision>
  <cp:lastPrinted>2018-03-09T08:33:00Z</cp:lastPrinted>
  <dcterms:created xsi:type="dcterms:W3CDTF">2015-10-07T09:51:03Z</dcterms:created>
  <dcterms:modified xsi:type="dcterms:W3CDTF">2018-03-09T17:58:19Z</dcterms:modified>
</cp:coreProperties>
</file>