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310" r:id="rId2"/>
    <p:sldId id="333" r:id="rId3"/>
    <p:sldId id="311" r:id="rId4"/>
    <p:sldId id="271" r:id="rId5"/>
    <p:sldId id="337" r:id="rId6"/>
    <p:sldId id="342" r:id="rId7"/>
    <p:sldId id="335" r:id="rId8"/>
    <p:sldId id="336" r:id="rId9"/>
    <p:sldId id="258" r:id="rId10"/>
    <p:sldId id="259" r:id="rId11"/>
    <p:sldId id="306" r:id="rId12"/>
    <p:sldId id="260" r:id="rId13"/>
    <p:sldId id="261" r:id="rId14"/>
    <p:sldId id="262" r:id="rId15"/>
    <p:sldId id="265" r:id="rId16"/>
    <p:sldId id="270" r:id="rId17"/>
  </p:sldIdLst>
  <p:sldSz cx="9144000" cy="6858000" type="screen4x3"/>
  <p:notesSz cx="6858000" cy="9144000"/>
  <p:defaultTextStyle>
    <a:defPPr>
      <a:defRPr lang="es-E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285"/>
    <a:srgbClr val="FF99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444" autoAdjust="0"/>
  </p:normalViewPr>
  <p:slideViewPr>
    <p:cSldViewPr snapToGrid="0" snapToObjects="1">
      <p:cViewPr varScale="1">
        <p:scale>
          <a:sx n="70" d="100"/>
          <a:sy n="70" d="100"/>
        </p:scale>
        <p:origin x="13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25EC980-FD15-42DB-99CC-80118292EE89}" type="datetimeFigureOut">
              <a:rPr lang="es-ES"/>
              <a:pPr>
                <a:defRPr/>
              </a:pPr>
              <a:t>05/11/2019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44C21D0-13E7-46F2-B147-F7C20FEB31B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51817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a-ES" smtClean="0"/>
          </a:p>
        </p:txBody>
      </p:sp>
      <p:sp>
        <p:nvSpPr>
          <p:cNvPr id="19459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CC1BA1-94BC-4909-9C58-50D17DE49555}" type="slidenum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5510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A5908-CD2C-49A3-8E71-F9D504CB7FCB}" type="datetimeFigureOut">
              <a:rPr lang="es-ES"/>
              <a:pPr>
                <a:defRPr/>
              </a:pPr>
              <a:t>05/11/2019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BCC68-EA3E-430B-86A6-C45183C4380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74120-4F45-4A0A-93BC-F68A9A27699B}" type="datetimeFigureOut">
              <a:rPr lang="es-ES"/>
              <a:pPr>
                <a:defRPr/>
              </a:pPr>
              <a:t>05/11/2019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5CC27-4ED0-4AFD-B55D-42C5A376AF6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E07B1-99B4-4205-A3B2-7071DA7B996B}" type="datetimeFigureOut">
              <a:rPr lang="es-ES"/>
              <a:pPr>
                <a:defRPr/>
              </a:pPr>
              <a:t>05/11/2019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CB603-68C7-48C5-B258-606292F9CC4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96F12-6225-4DB2-81C7-BF4685F44397}" type="datetimeFigureOut">
              <a:rPr lang="es-ES"/>
              <a:pPr>
                <a:defRPr/>
              </a:pPr>
              <a:t>05/11/2019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66FEC-A3A1-4247-B812-DC1C2C29E07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90045-EAE7-4A23-B22A-88F455444099}" type="datetimeFigureOut">
              <a:rPr lang="es-ES"/>
              <a:pPr>
                <a:defRPr/>
              </a:pPr>
              <a:t>05/11/2019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1F600-B3C4-4B13-8076-FDE32B2FD19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5785A-400D-4C69-AB36-9B0C1ED488F6}" type="datetimeFigureOut">
              <a:rPr lang="es-ES"/>
              <a:pPr>
                <a:defRPr/>
              </a:pPr>
              <a:t>05/11/2019</a:t>
            </a:fld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414CE-56F8-42F5-928B-78E6D75637C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0D482-D599-406B-A419-3DE1FA99B8F6}" type="datetimeFigureOut">
              <a:rPr lang="es-ES"/>
              <a:pPr>
                <a:defRPr/>
              </a:pPr>
              <a:t>05/11/2019</a:t>
            </a:fld>
            <a:endParaRPr lang="es-ES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584CB-B48E-4DF8-A63B-E3CB471204D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5B9B6-B9CD-4114-9F58-F6EEBC54BF17}" type="datetimeFigureOut">
              <a:rPr lang="es-ES"/>
              <a:pPr>
                <a:defRPr/>
              </a:pPr>
              <a:t>05/11/2019</a:t>
            </a:fld>
            <a:endParaRPr lang="es-ES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2AD92-450F-4DAE-8335-ACF6FFA49B7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F9DFB-1E3C-4F3E-8CA3-BD181B205A95}" type="datetimeFigureOut">
              <a:rPr lang="es-ES"/>
              <a:pPr>
                <a:defRPr/>
              </a:pPr>
              <a:t>05/11/2019</a:t>
            </a:fld>
            <a:endParaRPr lang="es-ES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2452E-8653-434A-86F8-4C6DC33B145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624F4-F852-40C3-B305-6F1A5D9800C1}" type="datetimeFigureOut">
              <a:rPr lang="es-ES"/>
              <a:pPr>
                <a:defRPr/>
              </a:pPr>
              <a:t>05/11/2019</a:t>
            </a:fld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005BB-E414-4DE6-9665-B6EC87718E1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CDCF0-A61D-4D35-8A35-C75F17900B69}" type="datetimeFigureOut">
              <a:rPr lang="es-ES"/>
              <a:pPr>
                <a:defRPr/>
              </a:pPr>
              <a:t>05/11/2019</a:t>
            </a:fld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EBAAA-4F87-4E30-B584-D262CF4F061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 para editar título</a:t>
            </a:r>
            <a:endParaRPr lang="es-ES" smtClean="0"/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 smtClean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07F78A6-1AC0-4A0A-ADEE-C93CA2C40290}" type="datetimeFigureOut">
              <a:rPr lang="es-ES"/>
              <a:pPr>
                <a:defRPr/>
              </a:pPr>
              <a:t>05/11/2019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5D2388-389F-476E-90EC-55BA81E18CC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ub.edu/biologia/practiques/practiques_grau.html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b.edu/practicumbiologia/" TargetMode="External"/><Relationship Id="rId2" Type="http://schemas.openxmlformats.org/officeDocument/2006/relationships/hyperlink" Target="https://campusvirtual.ub.edu/course/view.php?id=17665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gustavo\Documents\My Dropbox\Visita equip rectoral juny 2018\Facultat des de CT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2"/>
            <a:ext cx="9144000" cy="3570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708103" y="4562421"/>
            <a:ext cx="8179467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700" b="1" dirty="0" smtClean="0">
                <a:solidFill>
                  <a:schemeClr val="accent2">
                    <a:lumMod val="75000"/>
                  </a:schemeClr>
                </a:solidFill>
              </a:rPr>
              <a:t>Sessions informatives 3er</a:t>
            </a:r>
          </a:p>
          <a:p>
            <a:pPr algn="ctr"/>
            <a:r>
              <a:rPr lang="ca-ES" sz="2700" b="1" dirty="0" smtClean="0">
                <a:solidFill>
                  <a:schemeClr val="accent2">
                    <a:lumMod val="75000"/>
                  </a:schemeClr>
                </a:solidFill>
              </a:rPr>
              <a:t>Curs 2019-2020</a:t>
            </a:r>
          </a:p>
          <a:p>
            <a:pPr algn="ctr"/>
            <a:r>
              <a:rPr lang="ca-ES" sz="2700" b="1" dirty="0" smtClean="0">
                <a:solidFill>
                  <a:schemeClr val="accent2">
                    <a:lumMod val="75000"/>
                  </a:schemeClr>
                </a:solidFill>
              </a:rPr>
              <a:t>Pràcticums i TFG, mobilitat internacional</a:t>
            </a:r>
            <a:endParaRPr lang="ca-ES" sz="27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E108BEE-D9AF-B544-B95B-5AB987A48A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5000"/>
          </a:blip>
          <a:srcRect t="-1993" r="45802"/>
          <a:stretch/>
        </p:blipFill>
        <p:spPr>
          <a:xfrm>
            <a:off x="0" y="5901249"/>
            <a:ext cx="1569493" cy="87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69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1 CuadroTexto"/>
          <p:cNvSpPr txBox="1">
            <a:spLocks noChangeArrowheads="1"/>
          </p:cNvSpPr>
          <p:nvPr/>
        </p:nvSpPr>
        <p:spPr bwMode="auto">
          <a:xfrm>
            <a:off x="684213" y="476252"/>
            <a:ext cx="8280400" cy="22463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a-ES" sz="2000" b="1" dirty="0">
              <a:solidFill>
                <a:srgbClr val="17375E"/>
              </a:solidFill>
              <a:latin typeface="Calibri" charset="0"/>
            </a:endParaRPr>
          </a:p>
          <a:p>
            <a:pPr marL="342900" indent="-342900" algn="ctr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ca-ES" sz="2000" b="1" dirty="0">
                <a:solidFill>
                  <a:srgbClr val="17375E"/>
                </a:solidFill>
                <a:latin typeface="Calibri" charset="0"/>
              </a:rPr>
              <a:t> és una assignatura de </a:t>
            </a:r>
            <a:r>
              <a:rPr lang="ca-ES" sz="2000" b="1" dirty="0">
                <a:solidFill>
                  <a:srgbClr val="E46C0A"/>
                </a:solidFill>
                <a:latin typeface="Calibri" charset="0"/>
              </a:rPr>
              <a:t>12 crèdits ECTS</a:t>
            </a:r>
            <a:r>
              <a:rPr lang="ca-ES" sz="2000" b="1" dirty="0">
                <a:solidFill>
                  <a:srgbClr val="17375E"/>
                </a:solidFill>
                <a:latin typeface="Calibri" charset="0"/>
              </a:rPr>
              <a:t>. </a:t>
            </a:r>
          </a:p>
          <a:p>
            <a:pPr marL="342900" indent="-342900" algn="ctr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ca-ES" sz="2000" b="1" dirty="0">
              <a:solidFill>
                <a:srgbClr val="17375E"/>
              </a:solidFill>
              <a:latin typeface="Calibri" charset="0"/>
            </a:endParaRPr>
          </a:p>
          <a:p>
            <a:pPr marL="342900" indent="-342900" algn="ctr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ca-ES" sz="2000" b="1" dirty="0">
                <a:solidFill>
                  <a:srgbClr val="17375E"/>
                </a:solidFill>
                <a:latin typeface="Calibri" charset="0"/>
              </a:rPr>
              <a:t>TFG suposa una càrrega de treball per l’alumne de </a:t>
            </a:r>
            <a:r>
              <a:rPr lang="ca-ES" sz="2000" b="1" dirty="0">
                <a:solidFill>
                  <a:srgbClr val="E46C0A"/>
                </a:solidFill>
                <a:latin typeface="Calibri" charset="0"/>
              </a:rPr>
              <a:t>300 hores</a:t>
            </a:r>
            <a:r>
              <a:rPr lang="ca-ES" sz="2000" b="1" dirty="0">
                <a:solidFill>
                  <a:srgbClr val="17375E"/>
                </a:solidFill>
                <a:latin typeface="Calibri" charset="0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a-ES" sz="2000" b="1" dirty="0">
                <a:solidFill>
                  <a:srgbClr val="17375E"/>
                </a:solidFill>
                <a:latin typeface="Calibri" charset="0"/>
              </a:rPr>
              <a:t>(200 hores </a:t>
            </a:r>
            <a:r>
              <a:rPr lang="ca-ES" sz="2000" dirty="0">
                <a:solidFill>
                  <a:srgbClr val="17375E"/>
                </a:solidFill>
                <a:latin typeface="Calibri" charset="0"/>
              </a:rPr>
              <a:t>de treball presencial en el projecte i </a:t>
            </a:r>
            <a:r>
              <a:rPr lang="ca-ES" sz="2000" b="1" dirty="0">
                <a:solidFill>
                  <a:srgbClr val="17375E"/>
                </a:solidFill>
                <a:latin typeface="Calibri" charset="0"/>
              </a:rPr>
              <a:t>100 hores </a:t>
            </a:r>
            <a:r>
              <a:rPr lang="ca-ES" sz="2000" dirty="0">
                <a:solidFill>
                  <a:srgbClr val="17375E"/>
                </a:solidFill>
                <a:latin typeface="Calibri" charset="0"/>
              </a:rPr>
              <a:t>de redacció del treball i preparació de la presentació)</a:t>
            </a:r>
            <a:endParaRPr lang="es-ES" sz="2000" dirty="0">
              <a:solidFill>
                <a:srgbClr val="17375E"/>
              </a:solidFill>
              <a:latin typeface="Calibri" charset="0"/>
            </a:endParaRPr>
          </a:p>
          <a:p>
            <a:pPr marL="342900" indent="-342900" algn="ctr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es-ES" sz="2000" b="1" dirty="0">
              <a:solidFill>
                <a:srgbClr val="17375E"/>
              </a:solidFill>
              <a:latin typeface="Calibri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135190" y="3144840"/>
            <a:ext cx="6829425" cy="25542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a-ES" sz="1600" dirty="0">
                <a:solidFill>
                  <a:srgbClr val="376092"/>
                </a:solidFill>
                <a:latin typeface="Calibri" charset="0"/>
              </a:rPr>
              <a:t>Segons consta a la memòria ANECA, l’objectiu formatiu és: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a-ES" sz="1600" dirty="0">
              <a:solidFill>
                <a:srgbClr val="376092"/>
              </a:solidFill>
              <a:latin typeface="Calibri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a-ES" sz="1600" dirty="0">
                <a:solidFill>
                  <a:srgbClr val="376092"/>
                </a:solidFill>
                <a:latin typeface="Calibri" charset="0"/>
              </a:rPr>
              <a:t> </a:t>
            </a:r>
            <a:r>
              <a:rPr lang="ca-ES" sz="1600" i="1" dirty="0">
                <a:solidFill>
                  <a:srgbClr val="376092"/>
                </a:solidFill>
                <a:latin typeface="Calibri" charset="0"/>
              </a:rPr>
              <a:t>“El </a:t>
            </a:r>
            <a:r>
              <a:rPr lang="ca-ES" sz="1600" i="1" dirty="0" err="1">
                <a:solidFill>
                  <a:srgbClr val="376092"/>
                </a:solidFill>
                <a:latin typeface="Calibri" charset="0"/>
              </a:rPr>
              <a:t>proyecto</a:t>
            </a:r>
            <a:r>
              <a:rPr lang="ca-ES" sz="1600" i="1" dirty="0">
                <a:solidFill>
                  <a:srgbClr val="376092"/>
                </a:solidFill>
                <a:latin typeface="Calibri" charset="0"/>
              </a:rPr>
              <a:t> final de </a:t>
            </a:r>
            <a:r>
              <a:rPr lang="ca-ES" sz="1600" i="1" dirty="0" err="1">
                <a:solidFill>
                  <a:srgbClr val="376092"/>
                </a:solidFill>
                <a:latin typeface="Calibri" charset="0"/>
              </a:rPr>
              <a:t>Grado</a:t>
            </a:r>
            <a:r>
              <a:rPr lang="ca-ES" sz="1600" i="1" dirty="0">
                <a:solidFill>
                  <a:srgbClr val="376092"/>
                </a:solidFill>
                <a:latin typeface="Calibri" charset="0"/>
              </a:rPr>
              <a:t> </a:t>
            </a:r>
            <a:r>
              <a:rPr lang="ca-ES" sz="1600" i="1" dirty="0" err="1">
                <a:solidFill>
                  <a:srgbClr val="376092"/>
                </a:solidFill>
                <a:latin typeface="Calibri" charset="0"/>
              </a:rPr>
              <a:t>deberá</a:t>
            </a:r>
            <a:r>
              <a:rPr lang="ca-ES" sz="1600" i="1" dirty="0">
                <a:solidFill>
                  <a:srgbClr val="376092"/>
                </a:solidFill>
                <a:latin typeface="Calibri" charset="0"/>
              </a:rPr>
              <a:t> recapitular </a:t>
            </a:r>
            <a:r>
              <a:rPr lang="ca-ES" sz="1600" i="1" dirty="0" err="1">
                <a:solidFill>
                  <a:srgbClr val="376092"/>
                </a:solidFill>
                <a:latin typeface="Calibri" charset="0"/>
              </a:rPr>
              <a:t>todas</a:t>
            </a:r>
            <a:r>
              <a:rPr lang="ca-ES" sz="1600" i="1" dirty="0">
                <a:solidFill>
                  <a:srgbClr val="376092"/>
                </a:solidFill>
                <a:latin typeface="Calibri" charset="0"/>
              </a:rPr>
              <a:t> las </a:t>
            </a:r>
            <a:r>
              <a:rPr lang="ca-ES" sz="1600" b="1" i="1" dirty="0" err="1">
                <a:solidFill>
                  <a:srgbClr val="376092"/>
                </a:solidFill>
                <a:latin typeface="Calibri" charset="0"/>
              </a:rPr>
              <a:t>competencias</a:t>
            </a:r>
            <a:r>
              <a:rPr lang="ca-ES" sz="1600" b="1" i="1" dirty="0">
                <a:solidFill>
                  <a:srgbClr val="376092"/>
                </a:solidFill>
                <a:latin typeface="Calibri" charset="0"/>
              </a:rPr>
              <a:t> </a:t>
            </a:r>
            <a:r>
              <a:rPr lang="ca-ES" sz="1600" b="1" i="1" dirty="0" err="1">
                <a:solidFill>
                  <a:srgbClr val="376092"/>
                </a:solidFill>
                <a:latin typeface="Calibri" charset="0"/>
              </a:rPr>
              <a:t>transversales</a:t>
            </a:r>
            <a:r>
              <a:rPr lang="ca-ES" sz="1600" b="1" i="1" dirty="0">
                <a:solidFill>
                  <a:srgbClr val="376092"/>
                </a:solidFill>
                <a:latin typeface="Calibri" charset="0"/>
              </a:rPr>
              <a:t> de la </a:t>
            </a:r>
            <a:r>
              <a:rPr lang="ca-ES" sz="1600" b="1" i="1" dirty="0" err="1">
                <a:solidFill>
                  <a:srgbClr val="376092"/>
                </a:solidFill>
                <a:latin typeface="Calibri" charset="0"/>
              </a:rPr>
              <a:t>titulación</a:t>
            </a:r>
            <a:r>
              <a:rPr lang="ca-ES" sz="1600" b="1" i="1" dirty="0">
                <a:solidFill>
                  <a:srgbClr val="376092"/>
                </a:solidFill>
                <a:latin typeface="Calibri" charset="0"/>
              </a:rPr>
              <a:t> </a:t>
            </a:r>
            <a:r>
              <a:rPr lang="ca-ES" sz="1600" i="1" dirty="0" err="1">
                <a:solidFill>
                  <a:srgbClr val="376092"/>
                </a:solidFill>
                <a:latin typeface="Calibri" charset="0"/>
              </a:rPr>
              <a:t>y</a:t>
            </a:r>
            <a:r>
              <a:rPr lang="ca-ES" sz="1600" i="1" dirty="0">
                <a:solidFill>
                  <a:srgbClr val="376092"/>
                </a:solidFill>
                <a:latin typeface="Calibri" charset="0"/>
              </a:rPr>
              <a:t> </a:t>
            </a:r>
            <a:r>
              <a:rPr lang="ca-ES" sz="1600" i="1" dirty="0" err="1">
                <a:solidFill>
                  <a:srgbClr val="376092"/>
                </a:solidFill>
                <a:latin typeface="Calibri" charset="0"/>
              </a:rPr>
              <a:t>profundizar</a:t>
            </a:r>
            <a:r>
              <a:rPr lang="ca-ES" sz="1600" i="1" dirty="0">
                <a:solidFill>
                  <a:srgbClr val="376092"/>
                </a:solidFill>
                <a:latin typeface="Calibri" charset="0"/>
              </a:rPr>
              <a:t> en una o </a:t>
            </a:r>
            <a:r>
              <a:rPr lang="ca-ES" sz="1600" i="1" dirty="0" err="1">
                <a:solidFill>
                  <a:srgbClr val="376092"/>
                </a:solidFill>
                <a:latin typeface="Calibri" charset="0"/>
              </a:rPr>
              <a:t>varias</a:t>
            </a:r>
            <a:r>
              <a:rPr lang="ca-ES" sz="1600" i="1" dirty="0">
                <a:solidFill>
                  <a:srgbClr val="376092"/>
                </a:solidFill>
                <a:latin typeface="Calibri" charset="0"/>
              </a:rPr>
              <a:t> de las </a:t>
            </a:r>
            <a:r>
              <a:rPr lang="ca-ES" sz="1600" b="1" i="1" dirty="0" err="1">
                <a:solidFill>
                  <a:srgbClr val="376092"/>
                </a:solidFill>
                <a:latin typeface="Calibri" charset="0"/>
              </a:rPr>
              <a:t>competencias</a:t>
            </a:r>
            <a:r>
              <a:rPr lang="ca-ES" sz="1600" b="1" i="1" dirty="0">
                <a:solidFill>
                  <a:srgbClr val="376092"/>
                </a:solidFill>
                <a:latin typeface="Calibri" charset="0"/>
              </a:rPr>
              <a:t> </a:t>
            </a:r>
            <a:r>
              <a:rPr lang="ca-ES" sz="1600" b="1" i="1" dirty="0" err="1">
                <a:solidFill>
                  <a:srgbClr val="376092"/>
                </a:solidFill>
                <a:latin typeface="Calibri" charset="0"/>
              </a:rPr>
              <a:t>específicas</a:t>
            </a:r>
            <a:r>
              <a:rPr lang="ca-ES" sz="1600" i="1" dirty="0">
                <a:solidFill>
                  <a:srgbClr val="376092"/>
                </a:solidFill>
                <a:latin typeface="Calibri" charset="0"/>
              </a:rPr>
              <a:t>, </a:t>
            </a:r>
            <a:r>
              <a:rPr lang="ca-ES" sz="1600" i="1" dirty="0" err="1">
                <a:solidFill>
                  <a:srgbClr val="376092"/>
                </a:solidFill>
                <a:latin typeface="Calibri" charset="0"/>
              </a:rPr>
              <a:t>según</a:t>
            </a:r>
            <a:r>
              <a:rPr lang="ca-ES" sz="1600" i="1" dirty="0">
                <a:solidFill>
                  <a:srgbClr val="376092"/>
                </a:solidFill>
                <a:latin typeface="Calibri" charset="0"/>
              </a:rPr>
              <a:t> el </a:t>
            </a:r>
            <a:r>
              <a:rPr lang="ca-ES" sz="1600" i="1" dirty="0" err="1">
                <a:solidFill>
                  <a:srgbClr val="376092"/>
                </a:solidFill>
                <a:latin typeface="Calibri" charset="0"/>
              </a:rPr>
              <a:t>tipo</a:t>
            </a:r>
            <a:r>
              <a:rPr lang="ca-ES" sz="1600" i="1" dirty="0">
                <a:solidFill>
                  <a:srgbClr val="376092"/>
                </a:solidFill>
                <a:latin typeface="Calibri" charset="0"/>
              </a:rPr>
              <a:t> de </a:t>
            </a:r>
            <a:r>
              <a:rPr lang="ca-ES" sz="1600" i="1" dirty="0" err="1">
                <a:solidFill>
                  <a:srgbClr val="376092"/>
                </a:solidFill>
                <a:latin typeface="Calibri" charset="0"/>
              </a:rPr>
              <a:t>proyecto</a:t>
            </a:r>
            <a:r>
              <a:rPr lang="ca-ES" sz="1600" i="1" dirty="0">
                <a:solidFill>
                  <a:srgbClr val="376092"/>
                </a:solidFill>
                <a:latin typeface="Calibri" charset="0"/>
              </a:rPr>
              <a:t> </a:t>
            </a:r>
            <a:r>
              <a:rPr lang="ca-ES" sz="1600" i="1" dirty="0" err="1">
                <a:solidFill>
                  <a:srgbClr val="376092"/>
                </a:solidFill>
                <a:latin typeface="Calibri" charset="0"/>
              </a:rPr>
              <a:t>realizado</a:t>
            </a:r>
            <a:r>
              <a:rPr lang="ca-ES" sz="1600" i="1" dirty="0">
                <a:solidFill>
                  <a:srgbClr val="376092"/>
                </a:solidFill>
                <a:latin typeface="Calibri" charset="0"/>
              </a:rPr>
              <a:t>,”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a-ES" sz="1600" dirty="0">
                <a:solidFill>
                  <a:srgbClr val="376092"/>
                </a:solidFill>
                <a:latin typeface="Calibri" charset="0"/>
              </a:rPr>
              <a:t> 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a-ES" sz="1600" dirty="0">
                <a:solidFill>
                  <a:srgbClr val="376092"/>
                </a:solidFill>
                <a:latin typeface="Calibri" charset="0"/>
              </a:rPr>
              <a:t>Els objectius d’aprenentatge són: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a-ES" sz="1600" dirty="0">
                <a:solidFill>
                  <a:srgbClr val="376092"/>
                </a:solidFill>
                <a:latin typeface="Calibri" charset="0"/>
              </a:rPr>
              <a:t> </a:t>
            </a:r>
            <a:r>
              <a:rPr lang="ca-ES" sz="1600" i="1" dirty="0">
                <a:solidFill>
                  <a:srgbClr val="376092"/>
                </a:solidFill>
                <a:latin typeface="Calibri" charset="0"/>
              </a:rPr>
              <a:t>“</a:t>
            </a:r>
            <a:r>
              <a:rPr lang="ca-ES" sz="1600" i="1" dirty="0" err="1">
                <a:solidFill>
                  <a:srgbClr val="376092"/>
                </a:solidFill>
                <a:latin typeface="Calibri" charset="0"/>
              </a:rPr>
              <a:t>Diseñar</a:t>
            </a:r>
            <a:r>
              <a:rPr lang="ca-ES" sz="1600" i="1" dirty="0">
                <a:solidFill>
                  <a:srgbClr val="376092"/>
                </a:solidFill>
                <a:latin typeface="Calibri" charset="0"/>
              </a:rPr>
              <a:t>, </a:t>
            </a:r>
            <a:r>
              <a:rPr lang="ca-ES" sz="1600" i="1" dirty="0" err="1">
                <a:solidFill>
                  <a:srgbClr val="376092"/>
                </a:solidFill>
                <a:latin typeface="Calibri" charset="0"/>
              </a:rPr>
              <a:t>ejecutar</a:t>
            </a:r>
            <a:r>
              <a:rPr lang="ca-ES" sz="1600" i="1" dirty="0">
                <a:solidFill>
                  <a:srgbClr val="376092"/>
                </a:solidFill>
                <a:latin typeface="Calibri" charset="0"/>
              </a:rPr>
              <a:t> </a:t>
            </a:r>
            <a:r>
              <a:rPr lang="ca-ES" sz="1600" i="1" dirty="0" err="1">
                <a:solidFill>
                  <a:srgbClr val="376092"/>
                </a:solidFill>
                <a:latin typeface="Calibri" charset="0"/>
              </a:rPr>
              <a:t>y</a:t>
            </a:r>
            <a:r>
              <a:rPr lang="ca-ES" sz="1600" i="1" dirty="0">
                <a:solidFill>
                  <a:srgbClr val="376092"/>
                </a:solidFill>
                <a:latin typeface="Calibri" charset="0"/>
              </a:rPr>
              <a:t> </a:t>
            </a:r>
            <a:r>
              <a:rPr lang="ca-ES" sz="1600" i="1" dirty="0" err="1">
                <a:solidFill>
                  <a:srgbClr val="376092"/>
                </a:solidFill>
                <a:latin typeface="Calibri" charset="0"/>
              </a:rPr>
              <a:t>analizar</a:t>
            </a:r>
            <a:r>
              <a:rPr lang="ca-ES" sz="1600" i="1" dirty="0">
                <a:solidFill>
                  <a:srgbClr val="376092"/>
                </a:solidFill>
                <a:latin typeface="Calibri" charset="0"/>
              </a:rPr>
              <a:t> </a:t>
            </a:r>
            <a:r>
              <a:rPr lang="ca-ES" sz="1600" i="1" dirty="0" err="1">
                <a:solidFill>
                  <a:srgbClr val="376092"/>
                </a:solidFill>
                <a:latin typeface="Calibri" charset="0"/>
              </a:rPr>
              <a:t>protocolos</a:t>
            </a:r>
            <a:r>
              <a:rPr lang="ca-ES" sz="1600" i="1" dirty="0">
                <a:solidFill>
                  <a:srgbClr val="376092"/>
                </a:solidFill>
                <a:latin typeface="Calibri" charset="0"/>
              </a:rPr>
              <a:t> </a:t>
            </a:r>
            <a:r>
              <a:rPr lang="ca-ES" sz="1600" i="1" dirty="0" err="1">
                <a:solidFill>
                  <a:srgbClr val="376092"/>
                </a:solidFill>
                <a:latin typeface="Calibri" charset="0"/>
              </a:rPr>
              <a:t>experimentales</a:t>
            </a:r>
            <a:r>
              <a:rPr lang="ca-ES" sz="1600" i="1" dirty="0">
                <a:solidFill>
                  <a:srgbClr val="376092"/>
                </a:solidFill>
                <a:latin typeface="Calibri" charset="0"/>
              </a:rPr>
              <a:t>. </a:t>
            </a:r>
            <a:r>
              <a:rPr lang="ca-ES" sz="1600" i="1" dirty="0" err="1">
                <a:solidFill>
                  <a:srgbClr val="376092"/>
                </a:solidFill>
                <a:latin typeface="Calibri" charset="0"/>
              </a:rPr>
              <a:t>Utilizar</a:t>
            </a:r>
            <a:r>
              <a:rPr lang="ca-ES" sz="1600" i="1" dirty="0">
                <a:solidFill>
                  <a:srgbClr val="376092"/>
                </a:solidFill>
                <a:latin typeface="Calibri" charset="0"/>
              </a:rPr>
              <a:t> las </a:t>
            </a:r>
            <a:r>
              <a:rPr lang="ca-ES" sz="1600" i="1" dirty="0" err="1">
                <a:solidFill>
                  <a:srgbClr val="376092"/>
                </a:solidFill>
                <a:latin typeface="Calibri" charset="0"/>
              </a:rPr>
              <a:t>herramientas</a:t>
            </a:r>
            <a:r>
              <a:rPr lang="ca-ES" sz="1600" i="1" dirty="0">
                <a:solidFill>
                  <a:srgbClr val="376092"/>
                </a:solidFill>
                <a:latin typeface="Calibri" charset="0"/>
              </a:rPr>
              <a:t> </a:t>
            </a:r>
            <a:r>
              <a:rPr lang="ca-ES" sz="1600" i="1" dirty="0" err="1">
                <a:solidFill>
                  <a:srgbClr val="376092"/>
                </a:solidFill>
                <a:latin typeface="Calibri" charset="0"/>
              </a:rPr>
              <a:t>estadísticas</a:t>
            </a:r>
            <a:r>
              <a:rPr lang="ca-ES" sz="1600" i="1" dirty="0">
                <a:solidFill>
                  <a:srgbClr val="376092"/>
                </a:solidFill>
                <a:latin typeface="Calibri" charset="0"/>
              </a:rPr>
              <a:t>, </a:t>
            </a:r>
            <a:r>
              <a:rPr lang="ca-ES" sz="1600" i="1" dirty="0" err="1">
                <a:solidFill>
                  <a:srgbClr val="376092"/>
                </a:solidFill>
                <a:latin typeface="Calibri" charset="0"/>
              </a:rPr>
              <a:t>informáticas</a:t>
            </a:r>
            <a:r>
              <a:rPr lang="ca-ES" sz="1600" i="1" dirty="0">
                <a:solidFill>
                  <a:srgbClr val="376092"/>
                </a:solidFill>
                <a:latin typeface="Calibri" charset="0"/>
              </a:rPr>
              <a:t> </a:t>
            </a:r>
            <a:r>
              <a:rPr lang="ca-ES" sz="1600" i="1" dirty="0" err="1">
                <a:solidFill>
                  <a:srgbClr val="376092"/>
                </a:solidFill>
                <a:latin typeface="Calibri" charset="0"/>
              </a:rPr>
              <a:t>y</a:t>
            </a:r>
            <a:r>
              <a:rPr lang="ca-ES" sz="1600" i="1" dirty="0">
                <a:solidFill>
                  <a:srgbClr val="376092"/>
                </a:solidFill>
                <a:latin typeface="Calibri" charset="0"/>
              </a:rPr>
              <a:t> </a:t>
            </a:r>
            <a:r>
              <a:rPr lang="ca-ES" sz="1600" i="1" dirty="0" err="1">
                <a:solidFill>
                  <a:srgbClr val="376092"/>
                </a:solidFill>
                <a:latin typeface="Calibri" charset="0"/>
              </a:rPr>
              <a:t>bibliográficas</a:t>
            </a:r>
            <a:r>
              <a:rPr lang="ca-ES" sz="1600" i="1" dirty="0">
                <a:solidFill>
                  <a:srgbClr val="376092"/>
                </a:solidFill>
                <a:latin typeface="Calibri" charset="0"/>
              </a:rPr>
              <a:t> </a:t>
            </a:r>
            <a:r>
              <a:rPr lang="ca-ES" sz="1600" i="1" dirty="0" err="1">
                <a:solidFill>
                  <a:srgbClr val="376092"/>
                </a:solidFill>
                <a:latin typeface="Calibri" charset="0"/>
              </a:rPr>
              <a:t>necesarias</a:t>
            </a:r>
            <a:r>
              <a:rPr lang="ca-ES" sz="1600" i="1" dirty="0">
                <a:solidFill>
                  <a:srgbClr val="376092"/>
                </a:solidFill>
                <a:latin typeface="Calibri" charset="0"/>
              </a:rPr>
              <a:t> para la </a:t>
            </a:r>
            <a:r>
              <a:rPr lang="ca-ES" sz="1600" i="1" dirty="0" err="1">
                <a:solidFill>
                  <a:srgbClr val="376092"/>
                </a:solidFill>
                <a:latin typeface="Calibri" charset="0"/>
              </a:rPr>
              <a:t>ejecución</a:t>
            </a:r>
            <a:r>
              <a:rPr lang="ca-ES" sz="1600" i="1" dirty="0">
                <a:solidFill>
                  <a:srgbClr val="376092"/>
                </a:solidFill>
                <a:latin typeface="Calibri" charset="0"/>
              </a:rPr>
              <a:t> de un </a:t>
            </a:r>
            <a:r>
              <a:rPr lang="ca-ES" sz="1600" i="1" dirty="0" err="1">
                <a:solidFill>
                  <a:srgbClr val="376092"/>
                </a:solidFill>
                <a:latin typeface="Calibri" charset="0"/>
              </a:rPr>
              <a:t>proyecto</a:t>
            </a:r>
            <a:r>
              <a:rPr lang="ca-ES" sz="1600" i="1" dirty="0">
                <a:solidFill>
                  <a:srgbClr val="376092"/>
                </a:solidFill>
                <a:latin typeface="Calibri" charset="0"/>
              </a:rPr>
              <a:t>. Elaborar una </a:t>
            </a:r>
            <a:r>
              <a:rPr lang="ca-ES" sz="1600" i="1" dirty="0" err="1">
                <a:solidFill>
                  <a:srgbClr val="376092"/>
                </a:solidFill>
                <a:latin typeface="Calibri" charset="0"/>
              </a:rPr>
              <a:t>memoria</a:t>
            </a:r>
            <a:r>
              <a:rPr lang="ca-ES" sz="1600" i="1" dirty="0">
                <a:solidFill>
                  <a:srgbClr val="376092"/>
                </a:solidFill>
                <a:latin typeface="Calibri" charset="0"/>
              </a:rPr>
              <a:t> sobre un </a:t>
            </a:r>
            <a:r>
              <a:rPr lang="ca-ES" sz="1600" i="1" dirty="0" err="1">
                <a:solidFill>
                  <a:srgbClr val="376092"/>
                </a:solidFill>
                <a:latin typeface="Calibri" charset="0"/>
              </a:rPr>
              <a:t>proyecto</a:t>
            </a:r>
            <a:r>
              <a:rPr lang="ca-ES" sz="1600" i="1" dirty="0">
                <a:solidFill>
                  <a:srgbClr val="376092"/>
                </a:solidFill>
                <a:latin typeface="Calibri" charset="0"/>
              </a:rPr>
              <a:t>.” </a:t>
            </a:r>
            <a:endParaRPr lang="es-ES" sz="1600" dirty="0">
              <a:solidFill>
                <a:srgbClr val="376092"/>
              </a:solidFill>
              <a:latin typeface="Calibri" charset="0"/>
            </a:endParaRPr>
          </a:p>
        </p:txBody>
      </p:sp>
      <p:pic>
        <p:nvPicPr>
          <p:cNvPr id="19459" name="Picture 2" descr="C:\Users\Gustavo\Usumayr\Gustavo\Imágenes\Fotografíes seleccionades per la Facultat\PUZZLE INDIVIDUAL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372"/>
          <a:stretch>
            <a:fillRect/>
          </a:stretch>
        </p:blipFill>
        <p:spPr bwMode="auto">
          <a:xfrm>
            <a:off x="2" y="4149727"/>
            <a:ext cx="2740025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ángulo 5"/>
          <p:cNvSpPr/>
          <p:nvPr/>
        </p:nvSpPr>
        <p:spPr>
          <a:xfrm>
            <a:off x="341313" y="23815"/>
            <a:ext cx="8407400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a-E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Treball de Final de Grau (TFG)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C:\Users\Gustavo\Usumayr\Gustavo\Imágenes\Fotografíes seleccionades per la Facultat\PUZZLE INDIVIDUAL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372"/>
          <a:stretch>
            <a:fillRect/>
          </a:stretch>
        </p:blipFill>
        <p:spPr bwMode="auto">
          <a:xfrm>
            <a:off x="2" y="4149727"/>
            <a:ext cx="2740025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ángulo 5"/>
          <p:cNvSpPr/>
          <p:nvPr/>
        </p:nvSpPr>
        <p:spPr>
          <a:xfrm>
            <a:off x="1037067" y="-8240"/>
            <a:ext cx="743143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a-E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Pràcticums + TFG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a-E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ca-E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 </a:t>
            </a:r>
            <a:r>
              <a:rPr lang="ca-E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ECTS)</a:t>
            </a:r>
          </a:p>
        </p:txBody>
      </p:sp>
      <p:sp>
        <p:nvSpPr>
          <p:cNvPr id="2" name="Rectángulo 1"/>
          <p:cNvSpPr/>
          <p:nvPr/>
        </p:nvSpPr>
        <p:spPr>
          <a:xfrm>
            <a:off x="6167139" y="1953919"/>
            <a:ext cx="2816225" cy="18954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>
                <a:solidFill>
                  <a:srgbClr val="0000FF"/>
                </a:solidFill>
                <a:latin typeface="Calibri"/>
              </a:rPr>
              <a:t>TFG</a:t>
            </a:r>
          </a:p>
          <a:p>
            <a:pPr algn="ctr">
              <a:defRPr/>
            </a:pPr>
            <a:r>
              <a:rPr lang="es-ES" dirty="0" smtClean="0">
                <a:solidFill>
                  <a:prstClr val="white"/>
                </a:solidFill>
              </a:rPr>
              <a:t>(12 </a:t>
            </a:r>
            <a:r>
              <a:rPr lang="es-ES" dirty="0">
                <a:solidFill>
                  <a:prstClr val="white"/>
                </a:solidFill>
              </a:rPr>
              <a:t>ECTS)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prstClr val="white"/>
                </a:solidFill>
                <a:latin typeface="Calibri"/>
              </a:rPr>
              <a:t>300 </a:t>
            </a:r>
            <a:r>
              <a:rPr lang="es-ES" b="1" dirty="0" err="1">
                <a:solidFill>
                  <a:prstClr val="white"/>
                </a:solidFill>
                <a:latin typeface="Calibri"/>
              </a:rPr>
              <a:t>hores</a:t>
            </a:r>
            <a:endParaRPr lang="es-ES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135315" y="1945679"/>
            <a:ext cx="2816225" cy="18954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b="1" dirty="0">
              <a:solidFill>
                <a:srgbClr val="E46C0A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 err="1">
                <a:solidFill>
                  <a:schemeClr val="accent6">
                    <a:lumMod val="50000"/>
                  </a:schemeClr>
                </a:solidFill>
                <a:latin typeface="Calibri"/>
              </a:rPr>
              <a:t>Pràcticum</a:t>
            </a:r>
            <a:r>
              <a:rPr lang="es-ES" sz="2400" b="1" dirty="0">
                <a:solidFill>
                  <a:schemeClr val="accent6">
                    <a:lumMod val="50000"/>
                  </a:schemeClr>
                </a:solidFill>
                <a:latin typeface="Calibri"/>
              </a:rPr>
              <a:t> II</a:t>
            </a:r>
            <a:r>
              <a:rPr lang="es-ES" sz="2400" b="1" dirty="0">
                <a:solidFill>
                  <a:srgbClr val="E46C0A"/>
                </a:solidFill>
                <a:latin typeface="Calibri"/>
              </a:rPr>
              <a:t> </a:t>
            </a:r>
          </a:p>
          <a:p>
            <a:pPr algn="ctr">
              <a:defRPr/>
            </a:pPr>
            <a:r>
              <a:rPr lang="es-ES" dirty="0">
                <a:solidFill>
                  <a:prstClr val="white"/>
                </a:solidFill>
              </a:rPr>
              <a:t>(6 ECTS)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prstClr val="white"/>
                </a:solidFill>
                <a:latin typeface="Calibri"/>
              </a:rPr>
              <a:t>150 </a:t>
            </a:r>
            <a:r>
              <a:rPr lang="es-ES" b="1" dirty="0" err="1">
                <a:solidFill>
                  <a:prstClr val="white"/>
                </a:solidFill>
                <a:latin typeface="Calibri"/>
              </a:rPr>
              <a:t>hores</a:t>
            </a:r>
            <a:endParaRPr lang="es-ES" b="1" dirty="0">
              <a:solidFill>
                <a:prstClr val="white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06365" y="1942508"/>
            <a:ext cx="2816225" cy="18954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 err="1">
                <a:solidFill>
                  <a:srgbClr val="E46C0A"/>
                </a:solidFill>
                <a:latin typeface="Calibri"/>
              </a:rPr>
              <a:t>Pràcticum</a:t>
            </a:r>
            <a:r>
              <a:rPr lang="es-ES" sz="2400" b="1" dirty="0">
                <a:solidFill>
                  <a:srgbClr val="E46C0A"/>
                </a:solidFill>
                <a:latin typeface="Calibri"/>
              </a:rPr>
              <a:t> I</a:t>
            </a:r>
            <a:r>
              <a:rPr lang="es-ES" b="1" dirty="0">
                <a:solidFill>
                  <a:srgbClr val="E46C0A"/>
                </a:solidFill>
                <a:latin typeface="Calibri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prstClr val="white"/>
                </a:solidFill>
                <a:latin typeface="Calibri"/>
              </a:rPr>
              <a:t>(6 ECTS)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prstClr val="white"/>
                </a:solidFill>
                <a:latin typeface="Calibri"/>
              </a:rPr>
              <a:t>150 </a:t>
            </a:r>
            <a:r>
              <a:rPr lang="es-ES" b="1" dirty="0" err="1">
                <a:solidFill>
                  <a:prstClr val="white"/>
                </a:solidFill>
                <a:latin typeface="Calibri"/>
              </a:rPr>
              <a:t>hores</a:t>
            </a:r>
            <a:endParaRPr lang="es-ES" b="1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5" name="Conector recto de flecha 4"/>
          <p:cNvCxnSpPr/>
          <p:nvPr/>
        </p:nvCxnSpPr>
        <p:spPr>
          <a:xfrm>
            <a:off x="2706342" y="3955841"/>
            <a:ext cx="863946" cy="8018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/>
          <p:nvPr/>
        </p:nvCxnSpPr>
        <p:spPr>
          <a:xfrm>
            <a:off x="4543425" y="3955841"/>
            <a:ext cx="13602" cy="7749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/>
          <p:nvPr/>
        </p:nvCxnSpPr>
        <p:spPr>
          <a:xfrm flipH="1">
            <a:off x="5588600" y="3947085"/>
            <a:ext cx="779251" cy="7836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ángulo 16"/>
          <p:cNvSpPr/>
          <p:nvPr/>
        </p:nvSpPr>
        <p:spPr>
          <a:xfrm>
            <a:off x="3135315" y="4863669"/>
            <a:ext cx="2816225" cy="148748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53000">
                <a:srgbClr val="4D8AD5"/>
              </a:gs>
            </a:gsLst>
            <a:lin ang="27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prstClr val="white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prstClr val="white"/>
                </a:solidFill>
                <a:latin typeface="Calibri"/>
              </a:rPr>
              <a:t>600 </a:t>
            </a:r>
            <a:r>
              <a:rPr lang="es-ES" b="1" dirty="0" err="1">
                <a:solidFill>
                  <a:prstClr val="white"/>
                </a:solidFill>
                <a:latin typeface="Calibri"/>
              </a:rPr>
              <a:t>hores</a:t>
            </a:r>
            <a:endParaRPr lang="es-ES" b="1" dirty="0">
              <a:solidFill>
                <a:prstClr val="white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prstClr val="white"/>
                </a:solidFill>
                <a:latin typeface="Calibri"/>
              </a:rPr>
              <a:t>500 h </a:t>
            </a:r>
            <a:r>
              <a:rPr lang="es-ES" dirty="0" err="1">
                <a:solidFill>
                  <a:prstClr val="white"/>
                </a:solidFill>
                <a:latin typeface="Calibri"/>
              </a:rPr>
              <a:t>presencials</a:t>
            </a:r>
            <a:endParaRPr lang="es-ES" dirty="0">
              <a:solidFill>
                <a:prstClr val="white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prstClr val="white"/>
                </a:solidFill>
                <a:latin typeface="Calibri"/>
              </a:rPr>
              <a:t>100 h </a:t>
            </a:r>
            <a:r>
              <a:rPr lang="es-ES" dirty="0" err="1">
                <a:solidFill>
                  <a:prstClr val="white"/>
                </a:solidFill>
                <a:latin typeface="Calibri"/>
              </a:rPr>
              <a:t>redacció</a:t>
            </a:r>
            <a:r>
              <a:rPr lang="es-ES" dirty="0">
                <a:solidFill>
                  <a:prstClr val="white"/>
                </a:solidFill>
                <a:latin typeface="Calibri"/>
              </a:rPr>
              <a:t> </a:t>
            </a:r>
            <a:r>
              <a:rPr lang="es-ES" dirty="0" err="1">
                <a:solidFill>
                  <a:prstClr val="white"/>
                </a:solidFill>
                <a:latin typeface="Calibri"/>
              </a:rPr>
              <a:t>memòria</a:t>
            </a:r>
            <a:endParaRPr lang="es-ES" dirty="0">
              <a:solidFill>
                <a:prstClr val="white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b="1" dirty="0">
              <a:solidFill>
                <a:prstClr val="white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Flecha a la derecha con bandas 3"/>
          <p:cNvSpPr/>
          <p:nvPr/>
        </p:nvSpPr>
        <p:spPr>
          <a:xfrm>
            <a:off x="139317" y="1268197"/>
            <a:ext cx="2816225" cy="556451"/>
          </a:xfrm>
          <a:prstGeom prst="stripedRightArrow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/>
              <a:t>PI</a:t>
            </a:r>
          </a:p>
        </p:txBody>
      </p:sp>
      <p:sp>
        <p:nvSpPr>
          <p:cNvPr id="14" name="Flecha a la derecha con bandas 13"/>
          <p:cNvSpPr/>
          <p:nvPr/>
        </p:nvSpPr>
        <p:spPr>
          <a:xfrm>
            <a:off x="3174962" y="1288787"/>
            <a:ext cx="5849590" cy="539032"/>
          </a:xfrm>
          <a:prstGeom prst="stripedRightArrow">
            <a:avLst/>
          </a:prstGeom>
          <a:gradFill flip="none" rotWithShape="1">
            <a:gsLst>
              <a:gs pos="0">
                <a:srgbClr val="6DA1E6"/>
              </a:gs>
              <a:gs pos="5300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PII + TFG</a:t>
            </a:r>
            <a:endParaRPr lang="ca-ES" dirty="0"/>
          </a:p>
        </p:txBody>
      </p:sp>
      <p:sp>
        <p:nvSpPr>
          <p:cNvPr id="15" name="Flecha a la derecha con bandas 14"/>
          <p:cNvSpPr/>
          <p:nvPr/>
        </p:nvSpPr>
        <p:spPr>
          <a:xfrm>
            <a:off x="131079" y="728170"/>
            <a:ext cx="8891603" cy="507075"/>
          </a:xfrm>
          <a:prstGeom prst="stripedRightArrow">
            <a:avLst>
              <a:gd name="adj1" fmla="val 57393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63000">
                <a:schemeClr val="tx2">
                  <a:lumMod val="60000"/>
                  <a:lumOff val="40000"/>
                </a:schemeClr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PI + PII + TFG (opció habitual)</a:t>
            </a:r>
            <a:endParaRPr lang="ca-ES" dirty="0"/>
          </a:p>
        </p:txBody>
      </p:sp>
      <p:sp>
        <p:nvSpPr>
          <p:cNvPr id="3" name="CuadroTexto 2"/>
          <p:cNvSpPr txBox="1"/>
          <p:nvPr/>
        </p:nvSpPr>
        <p:spPr>
          <a:xfrm>
            <a:off x="6167139" y="4876800"/>
            <a:ext cx="2816225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ca-ES"/>
            </a:defPPr>
            <a:lvl1pPr algn="ctr">
              <a:defRPr sz="2000" b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ca-ES" sz="1800" b="0" dirty="0"/>
              <a:t>Total flexibilitat de calendari i horaris per realitzar les hores, en funció del projecte i de la vostra disponibilitat </a:t>
            </a:r>
          </a:p>
        </p:txBody>
      </p:sp>
    </p:spTree>
    <p:extLst>
      <p:ext uri="{BB962C8B-B14F-4D97-AF65-F5344CB8AC3E}">
        <p14:creationId xmlns:p14="http://schemas.microsoft.com/office/powerpoint/2010/main" val="166038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>
            <a:spLocks noChangeArrowheads="1"/>
          </p:cNvSpPr>
          <p:nvPr/>
        </p:nvSpPr>
        <p:spPr bwMode="auto">
          <a:xfrm>
            <a:off x="2540000" y="292102"/>
            <a:ext cx="66040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a-ES" sz="2000" b="1">
                <a:solidFill>
                  <a:srgbClr val="17375E"/>
                </a:solidFill>
                <a:latin typeface="Calibri" pitchFamily="34" charset="0"/>
                <a:ea typeface="ＭＳ Ｐゴシック"/>
                <a:cs typeface="ＭＳ Ｐゴシック"/>
              </a:rPr>
              <a:t>	</a:t>
            </a:r>
            <a:endParaRPr lang="es-ES" sz="2000">
              <a:solidFill>
                <a:srgbClr val="17375E"/>
              </a:solidFill>
              <a:latin typeface="Calibri" pitchFamily="34" charset="0"/>
              <a:ea typeface="ＭＳ Ｐゴシック"/>
              <a:cs typeface="ＭＳ Ｐゴシック"/>
            </a:endParaRPr>
          </a:p>
          <a:p>
            <a:r>
              <a:rPr lang="ca-ES" sz="2000">
                <a:solidFill>
                  <a:srgbClr val="17375E"/>
                </a:solidFill>
                <a:latin typeface="Calibri" pitchFamily="34" charset="0"/>
                <a:ea typeface="ＭＳ Ｐゴシック"/>
                <a:cs typeface="ＭＳ Ｐゴシック"/>
              </a:rPr>
              <a:t> </a:t>
            </a:r>
            <a:endParaRPr lang="es-ES" sz="2000">
              <a:solidFill>
                <a:srgbClr val="17375E"/>
              </a:solidFill>
              <a:latin typeface="Calibri" pitchFamily="34" charset="0"/>
              <a:ea typeface="ＭＳ Ｐゴシック"/>
              <a:cs typeface="ＭＳ Ｐゴシック"/>
            </a:endParaRPr>
          </a:p>
          <a:p>
            <a:pPr algn="ctr"/>
            <a:r>
              <a:rPr lang="ca-ES" sz="2000" b="1" u="sng">
                <a:solidFill>
                  <a:srgbClr val="17375E"/>
                </a:solidFill>
                <a:latin typeface="Calibri" pitchFamily="34" charset="0"/>
                <a:ea typeface="ＭＳ Ｐゴシック"/>
                <a:cs typeface="ＭＳ Ｐゴシック"/>
              </a:rPr>
              <a:t>Realització de PI, PII i TFG en una entitat externa a la UB (institucions i empreses) </a:t>
            </a:r>
          </a:p>
          <a:p>
            <a:pPr algn="ctr"/>
            <a:r>
              <a:rPr lang="ca-ES" sz="2000">
                <a:solidFill>
                  <a:srgbClr val="17375E"/>
                </a:solidFill>
                <a:latin typeface="Calibri" pitchFamily="34" charset="0"/>
                <a:ea typeface="ＭＳ Ｐゴシック"/>
                <a:cs typeface="ＭＳ Ｐゴシック"/>
              </a:rPr>
              <a:t> </a:t>
            </a:r>
            <a:endParaRPr lang="es-ES" sz="2000">
              <a:solidFill>
                <a:srgbClr val="17375E"/>
              </a:solidFill>
              <a:latin typeface="Calibri" pitchFamily="34" charset="0"/>
              <a:ea typeface="ＭＳ Ｐゴシック"/>
              <a:cs typeface="ＭＳ Ｐゴシック"/>
            </a:endParaRPr>
          </a:p>
          <a:p>
            <a:r>
              <a:rPr lang="ca-ES" sz="2000">
                <a:solidFill>
                  <a:srgbClr val="17375E"/>
                </a:solidFill>
                <a:latin typeface="Calibri" pitchFamily="34" charset="0"/>
                <a:ea typeface="ＭＳ Ｐゴシック"/>
                <a:cs typeface="ＭＳ Ｐゴシック"/>
              </a:rPr>
              <a:t>L’ alumne tindrà </a:t>
            </a:r>
            <a:r>
              <a:rPr lang="ca-ES" sz="2000" b="1">
                <a:solidFill>
                  <a:srgbClr val="17375E"/>
                </a:solidFill>
                <a:latin typeface="Calibri" pitchFamily="34" charset="0"/>
                <a:ea typeface="ＭＳ Ｐゴシック"/>
                <a:cs typeface="ＭＳ Ｐゴシック"/>
              </a:rPr>
              <a:t>un tutor extern </a:t>
            </a:r>
            <a:r>
              <a:rPr lang="ca-ES" sz="2000">
                <a:solidFill>
                  <a:srgbClr val="17375E"/>
                </a:solidFill>
                <a:latin typeface="Calibri" pitchFamily="34" charset="0"/>
                <a:ea typeface="ＭＳ Ｐゴシック"/>
                <a:cs typeface="ＭＳ Ｐゴシック"/>
              </a:rPr>
              <a:t>(pertanyent al centre on realitzi el treball) i se li assignarà un </a:t>
            </a:r>
            <a:r>
              <a:rPr lang="ca-ES" sz="2000" b="1">
                <a:solidFill>
                  <a:srgbClr val="17375E"/>
                </a:solidFill>
                <a:latin typeface="Calibri" pitchFamily="34" charset="0"/>
                <a:ea typeface="ＭＳ Ｐゴシック"/>
                <a:cs typeface="ＭＳ Ｐゴシック"/>
              </a:rPr>
              <a:t>tutor intern UB</a:t>
            </a:r>
            <a:r>
              <a:rPr lang="ca-ES" sz="2000">
                <a:solidFill>
                  <a:srgbClr val="17375E"/>
                </a:solidFill>
                <a:latin typeface="Calibri" pitchFamily="34" charset="0"/>
                <a:ea typeface="ＭＳ Ｐゴシック"/>
                <a:cs typeface="ＭＳ Ｐゴシック"/>
              </a:rPr>
              <a:t>. </a:t>
            </a:r>
          </a:p>
        </p:txBody>
      </p:sp>
      <p:pic>
        <p:nvPicPr>
          <p:cNvPr id="23554" name="Picture 2" descr="C:\Users\Gustavo\Usumayr\Gustavo\Imágenes\Fotografíes seleccionades per la Facultat\PUZZLE INDIVIDUAL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372"/>
          <a:stretch>
            <a:fillRect/>
          </a:stretch>
        </p:blipFill>
        <p:spPr bwMode="auto">
          <a:xfrm>
            <a:off x="2" y="4149727"/>
            <a:ext cx="2740025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1547815" y="3117850"/>
            <a:ext cx="72739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ca-ES" sz="2000">
                <a:solidFill>
                  <a:srgbClr val="17375E"/>
                </a:solidFill>
                <a:latin typeface="Calibri" pitchFamily="34" charset="0"/>
                <a:ea typeface="ＭＳ Ｐゴシック"/>
                <a:cs typeface="ＭＳ Ｐゴシック"/>
              </a:rPr>
              <a:t>El </a:t>
            </a:r>
            <a:r>
              <a:rPr lang="ca-ES" sz="2000" b="1">
                <a:solidFill>
                  <a:srgbClr val="17375E"/>
                </a:solidFill>
                <a:latin typeface="Calibri" pitchFamily="34" charset="0"/>
                <a:ea typeface="ＭＳ Ｐゴシック"/>
                <a:cs typeface="ＭＳ Ｐゴシック"/>
              </a:rPr>
              <a:t>tutor extern </a:t>
            </a:r>
            <a:r>
              <a:rPr lang="ca-ES" sz="2000">
                <a:solidFill>
                  <a:srgbClr val="17375E"/>
                </a:solidFill>
                <a:latin typeface="Calibri" pitchFamily="34" charset="0"/>
                <a:ea typeface="ＭＳ Ｐゴシック"/>
                <a:cs typeface="ＭＳ Ｐゴシック"/>
              </a:rPr>
              <a:t>dirigirà,</a:t>
            </a:r>
            <a:r>
              <a:rPr lang="ca-ES" sz="2000" b="1">
                <a:solidFill>
                  <a:srgbClr val="17375E"/>
                </a:solidFill>
                <a:latin typeface="Calibri" pitchFamily="34" charset="0"/>
                <a:ea typeface="ＭＳ Ｐゴシック"/>
                <a:cs typeface="ＭＳ Ｐゴシック"/>
              </a:rPr>
              <a:t> </a:t>
            </a:r>
            <a:r>
              <a:rPr lang="ca-ES" sz="2000">
                <a:solidFill>
                  <a:srgbClr val="17375E"/>
                </a:solidFill>
                <a:latin typeface="Calibri" pitchFamily="34" charset="0"/>
                <a:ea typeface="ＭＳ Ｐゴシック"/>
                <a:cs typeface="ＭＳ Ｐゴシック"/>
              </a:rPr>
              <a:t>orientarà i supervisarà l’activitat de l’alumne.</a:t>
            </a:r>
          </a:p>
          <a:p>
            <a:pPr algn="just"/>
            <a:endParaRPr lang="ca-ES" sz="2000">
              <a:solidFill>
                <a:srgbClr val="17375E"/>
              </a:solidFill>
              <a:latin typeface="Calibri" pitchFamily="34" charset="0"/>
              <a:ea typeface="ＭＳ Ｐゴシック"/>
              <a:cs typeface="ＭＳ Ｐゴシック"/>
            </a:endParaRPr>
          </a:p>
          <a:p>
            <a:pPr algn="just"/>
            <a:r>
              <a:rPr lang="ca-ES" sz="2000">
                <a:solidFill>
                  <a:srgbClr val="17375E"/>
                </a:solidFill>
                <a:latin typeface="Calibri" pitchFamily="34" charset="0"/>
                <a:ea typeface="ＭＳ Ｐゴシック"/>
                <a:cs typeface="ＭＳ Ｐゴシック"/>
              </a:rPr>
              <a:t>El </a:t>
            </a:r>
            <a:r>
              <a:rPr lang="ca-ES" sz="2000" b="1">
                <a:solidFill>
                  <a:srgbClr val="17375E"/>
                </a:solidFill>
                <a:latin typeface="Calibri" pitchFamily="34" charset="0"/>
                <a:ea typeface="ＭＳ Ｐゴシック"/>
                <a:cs typeface="ＭＳ Ｐゴシック"/>
              </a:rPr>
              <a:t>tutor intern UB </a:t>
            </a:r>
            <a:r>
              <a:rPr lang="ca-ES" sz="2000">
                <a:solidFill>
                  <a:srgbClr val="17375E"/>
                </a:solidFill>
                <a:latin typeface="Calibri" pitchFamily="34" charset="0"/>
                <a:ea typeface="ＭＳ Ｐゴシック"/>
                <a:cs typeface="ＭＳ Ｐゴシック"/>
              </a:rPr>
              <a:t>serà un professor dels diferents Graus de la Facultat de Biologia i  vetllarà per que la feina que l’alumne desenvolupi al centre extern sigui adequada pels requeriments docents del PI, PII i TGF.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627315" y="5565777"/>
            <a:ext cx="6048375" cy="10318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a-ES" sz="2000" b="1" dirty="0">
                <a:solidFill>
                  <a:srgbClr val="17375E"/>
                </a:solidFill>
                <a:latin typeface="Calibri" charset="0"/>
              </a:rPr>
              <a:t>El tutor extern i el tutor intern UB, </a:t>
            </a:r>
            <a:r>
              <a:rPr lang="ca-ES" b="1" dirty="0" smtClean="0">
                <a:solidFill>
                  <a:srgbClr val="17375E"/>
                </a:solidFill>
              </a:rPr>
              <a:t>conjuntament</a:t>
            </a:r>
            <a:r>
              <a:rPr lang="ca-ES" sz="2000" b="1" dirty="0">
                <a:solidFill>
                  <a:srgbClr val="17375E"/>
                </a:solidFill>
                <a:latin typeface="Calibri" charset="0"/>
              </a:rPr>
              <a:t>, faran l’avaluació del PI i PII de l’alumne, i la </a:t>
            </a:r>
            <a:r>
              <a:rPr lang="ca-ES" sz="2000" b="1" dirty="0" err="1">
                <a:solidFill>
                  <a:srgbClr val="17375E"/>
                </a:solidFill>
                <a:latin typeface="Calibri" charset="0"/>
              </a:rPr>
              <a:t>tutorització</a:t>
            </a:r>
            <a:r>
              <a:rPr lang="ca-ES" sz="2000" b="1" dirty="0">
                <a:solidFill>
                  <a:srgbClr val="17375E"/>
                </a:solidFill>
                <a:latin typeface="Calibri" charset="0"/>
              </a:rPr>
              <a:t> del TFG. </a:t>
            </a:r>
            <a:endParaRPr lang="es-ES" sz="2000" b="1" dirty="0">
              <a:solidFill>
                <a:srgbClr val="17375E"/>
              </a:solidFill>
              <a:latin typeface="Calibri" charset="0"/>
            </a:endParaRPr>
          </a:p>
        </p:txBody>
      </p:sp>
      <p:sp>
        <p:nvSpPr>
          <p:cNvPr id="8" name="Elipse 7"/>
          <p:cNvSpPr/>
          <p:nvPr/>
        </p:nvSpPr>
        <p:spPr>
          <a:xfrm>
            <a:off x="107952" y="333665"/>
            <a:ext cx="2568575" cy="25034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6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solidFill>
                  <a:schemeClr val="bg1"/>
                </a:solidFill>
              </a:rPr>
              <a:t>MODALITAT 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 </a:t>
            </a:r>
            <a:r>
              <a:rPr lang="es-ES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entitats</a:t>
            </a:r>
            <a:r>
              <a:rPr lang="es-E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externes (</a:t>
            </a:r>
            <a:r>
              <a:rPr lang="es-ES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empreses</a:t>
            </a:r>
            <a:r>
              <a:rPr lang="es-E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privades</a:t>
            </a:r>
            <a:r>
              <a:rPr lang="es-E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CSIC, </a:t>
            </a:r>
            <a:r>
              <a:rPr lang="es-ES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Hospitals</a:t>
            </a:r>
            <a:r>
              <a:rPr lang="es-E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Centres de recerca…</a:t>
            </a:r>
            <a:r>
              <a:rPr lang="es-ES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dins</a:t>
            </a:r>
            <a:r>
              <a:rPr lang="es-E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del </a:t>
            </a:r>
            <a:r>
              <a:rPr lang="es-ES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territori</a:t>
            </a:r>
            <a:r>
              <a:rPr lang="es-E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espanyol</a:t>
            </a:r>
            <a:r>
              <a:rPr lang="es-E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>
            <a:spLocks noChangeArrowheads="1"/>
          </p:cNvSpPr>
          <p:nvPr/>
        </p:nvSpPr>
        <p:spPr bwMode="auto">
          <a:xfrm>
            <a:off x="2786063" y="1066802"/>
            <a:ext cx="6176962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2000">
                <a:solidFill>
                  <a:srgbClr val="17375E"/>
                </a:solidFill>
                <a:latin typeface="Calibri" pitchFamily="34" charset="0"/>
                <a:ea typeface="ＭＳ Ｐゴシック"/>
                <a:cs typeface="ＭＳ Ｐゴシック"/>
              </a:rPr>
              <a:t> </a:t>
            </a:r>
            <a:endParaRPr lang="es-ES" sz="2000">
              <a:solidFill>
                <a:srgbClr val="17375E"/>
              </a:solidFill>
              <a:latin typeface="Calibri" pitchFamily="34" charset="0"/>
              <a:ea typeface="ＭＳ Ｐゴシック"/>
              <a:cs typeface="ＭＳ Ｐゴシック"/>
            </a:endParaRPr>
          </a:p>
          <a:p>
            <a:pPr algn="ctr"/>
            <a:r>
              <a:rPr lang="ca-ES" sz="2000" b="1" u="sng">
                <a:solidFill>
                  <a:srgbClr val="17375E"/>
                </a:solidFill>
                <a:latin typeface="Calibri" pitchFamily="34" charset="0"/>
                <a:ea typeface="ＭＳ Ｐゴシック"/>
                <a:cs typeface="ＭＳ Ｐゴシック"/>
              </a:rPr>
              <a:t>Realització de PI, PII i TFG dins d’un grup de recerca de la Facultat de Biologia (o d’altres Departaments de la UB relacionats amb els Graus de la FB)</a:t>
            </a:r>
            <a:endParaRPr lang="es-ES" sz="2000" b="1">
              <a:solidFill>
                <a:srgbClr val="17375E"/>
              </a:solidFill>
              <a:latin typeface="Calibri" pitchFamily="34" charset="0"/>
              <a:ea typeface="ＭＳ Ｐゴシック"/>
              <a:cs typeface="ＭＳ Ｐゴシック"/>
            </a:endParaRPr>
          </a:p>
          <a:p>
            <a:r>
              <a:rPr lang="ca-ES" sz="2000">
                <a:solidFill>
                  <a:srgbClr val="17375E"/>
                </a:solidFill>
                <a:latin typeface="Calibri" pitchFamily="34" charset="0"/>
                <a:ea typeface="ＭＳ Ｐゴシック"/>
                <a:cs typeface="ＭＳ Ｐゴシック"/>
              </a:rPr>
              <a:t> </a:t>
            </a:r>
            <a:endParaRPr lang="es-ES" sz="2000">
              <a:solidFill>
                <a:srgbClr val="17375E"/>
              </a:solidFill>
              <a:latin typeface="Calibri" pitchFamily="34" charset="0"/>
              <a:ea typeface="ＭＳ Ｐゴシック"/>
              <a:cs typeface="ＭＳ Ｐゴシック"/>
            </a:endParaRPr>
          </a:p>
          <a:p>
            <a:r>
              <a:rPr lang="ca-ES" sz="2000">
                <a:solidFill>
                  <a:srgbClr val="17375E"/>
                </a:solidFill>
                <a:latin typeface="Calibri" pitchFamily="34" charset="0"/>
                <a:ea typeface="ＭＳ Ｐゴシック"/>
                <a:cs typeface="ＭＳ Ｐゴシック"/>
              </a:rPr>
              <a:t> S’assignarà a l’alumne un </a:t>
            </a:r>
            <a:r>
              <a:rPr lang="ca-ES" sz="2000" b="1">
                <a:solidFill>
                  <a:srgbClr val="17375E"/>
                </a:solidFill>
                <a:latin typeface="Calibri" pitchFamily="34" charset="0"/>
                <a:ea typeface="ＭＳ Ｐゴシック"/>
                <a:cs typeface="ＭＳ Ｐゴシック"/>
              </a:rPr>
              <a:t>tutor UB </a:t>
            </a:r>
            <a:r>
              <a:rPr lang="ca-ES" sz="2000">
                <a:solidFill>
                  <a:srgbClr val="17375E"/>
                </a:solidFill>
                <a:latin typeface="Calibri" pitchFamily="34" charset="0"/>
                <a:ea typeface="ＭＳ Ｐゴシック"/>
                <a:cs typeface="ＭＳ Ｐゴシック"/>
              </a:rPr>
              <a:t>que serà un professor pertanyent al grup de recerca.</a:t>
            </a:r>
            <a:endParaRPr lang="es-ES" sz="2000" b="1">
              <a:solidFill>
                <a:srgbClr val="17375E"/>
              </a:solidFill>
              <a:latin typeface="Calibri" pitchFamily="34" charset="0"/>
              <a:ea typeface="ＭＳ Ｐゴシック"/>
              <a:cs typeface="ＭＳ Ｐゴシック"/>
            </a:endParaRPr>
          </a:p>
        </p:txBody>
      </p:sp>
      <p:pic>
        <p:nvPicPr>
          <p:cNvPr id="24578" name="Picture 2" descr="C:\Users\Gustavo\Usumayr\Gustavo\Imágenes\Fotografíes seleccionades per la Facultat\PUZZLE INDIVIDUAL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372"/>
          <a:stretch>
            <a:fillRect/>
          </a:stretch>
        </p:blipFill>
        <p:spPr bwMode="auto">
          <a:xfrm>
            <a:off x="2" y="4149727"/>
            <a:ext cx="2740025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3 CuadroTexto"/>
          <p:cNvSpPr txBox="1">
            <a:spLocks noChangeArrowheads="1"/>
          </p:cNvSpPr>
          <p:nvPr/>
        </p:nvSpPr>
        <p:spPr bwMode="auto">
          <a:xfrm>
            <a:off x="1978025" y="4149727"/>
            <a:ext cx="6985000" cy="1336675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ca-ES" sz="2000">
                <a:solidFill>
                  <a:srgbClr val="17375E"/>
                </a:solidFill>
                <a:latin typeface="Calibri" pitchFamily="34" charset="0"/>
                <a:ea typeface="ＭＳ Ｐゴシック"/>
                <a:cs typeface="ＭＳ Ｐゴシック"/>
              </a:rPr>
              <a:t>El </a:t>
            </a:r>
            <a:r>
              <a:rPr lang="ca-ES" sz="2000" b="1">
                <a:solidFill>
                  <a:srgbClr val="17375E"/>
                </a:solidFill>
                <a:latin typeface="Calibri" pitchFamily="34" charset="0"/>
                <a:ea typeface="ＭＳ Ｐゴシック"/>
                <a:cs typeface="ＭＳ Ｐゴシック"/>
              </a:rPr>
              <a:t>tutor </a:t>
            </a:r>
            <a:r>
              <a:rPr lang="ca-ES" sz="2000">
                <a:solidFill>
                  <a:srgbClr val="17375E"/>
                </a:solidFill>
                <a:latin typeface="Calibri" pitchFamily="34" charset="0"/>
                <a:ea typeface="ＭＳ Ｐゴシック"/>
                <a:cs typeface="ＭＳ Ｐゴシック"/>
              </a:rPr>
              <a:t>dirigirà,</a:t>
            </a:r>
            <a:r>
              <a:rPr lang="ca-ES" sz="2000" b="1">
                <a:solidFill>
                  <a:srgbClr val="17375E"/>
                </a:solidFill>
                <a:latin typeface="Calibri" pitchFamily="34" charset="0"/>
                <a:ea typeface="ＭＳ Ｐゴシック"/>
                <a:cs typeface="ＭＳ Ｐゴシック"/>
              </a:rPr>
              <a:t> </a:t>
            </a:r>
            <a:r>
              <a:rPr lang="ca-ES" sz="2000">
                <a:solidFill>
                  <a:srgbClr val="17375E"/>
                </a:solidFill>
                <a:latin typeface="Calibri" pitchFamily="34" charset="0"/>
                <a:ea typeface="ＭＳ Ｐゴシック"/>
                <a:cs typeface="ＭＳ Ｐゴシック"/>
              </a:rPr>
              <a:t>orientarà i supervisarà l’activitat de l’alumne i vetllarà per a que la feina que desenvolupi sigui adequada als requeriments docents de PI, PII i TGF. També </a:t>
            </a:r>
            <a:r>
              <a:rPr lang="ca-ES" sz="2000" b="1">
                <a:solidFill>
                  <a:srgbClr val="17375E"/>
                </a:solidFill>
                <a:latin typeface="Calibri" pitchFamily="34" charset="0"/>
                <a:ea typeface="ＭＳ Ｐゴシック"/>
                <a:cs typeface="ＭＳ Ｐゴシック"/>
              </a:rPr>
              <a:t>és l’encarregat de la avaluació del PI i PII, així com de la tutorització del TFG.</a:t>
            </a:r>
            <a:endParaRPr lang="es-ES" sz="2000" b="1">
              <a:solidFill>
                <a:srgbClr val="17375E"/>
              </a:solidFill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5" name="Elipse 4"/>
          <p:cNvSpPr/>
          <p:nvPr/>
        </p:nvSpPr>
        <p:spPr>
          <a:xfrm>
            <a:off x="95252" y="260352"/>
            <a:ext cx="2568575" cy="250507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solidFill>
                  <a:schemeClr val="bg1"/>
                </a:solidFill>
              </a:rPr>
              <a:t>MODALITAT 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solidFill>
                  <a:srgbClr val="404040"/>
                </a:solidFill>
              </a:rPr>
              <a:t>En </a:t>
            </a:r>
            <a:r>
              <a:rPr lang="es-ES" sz="1600" b="1" dirty="0" err="1">
                <a:solidFill>
                  <a:srgbClr val="404040"/>
                </a:solidFill>
              </a:rPr>
              <a:t>grups</a:t>
            </a:r>
            <a:r>
              <a:rPr lang="es-ES" sz="1600" b="1" dirty="0">
                <a:solidFill>
                  <a:srgbClr val="404040"/>
                </a:solidFill>
              </a:rPr>
              <a:t> de recerca de la UB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>
            <a:spLocks noChangeArrowheads="1"/>
          </p:cNvSpPr>
          <p:nvPr/>
        </p:nvSpPr>
        <p:spPr bwMode="auto">
          <a:xfrm>
            <a:off x="3284538" y="404813"/>
            <a:ext cx="5535612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2000">
                <a:solidFill>
                  <a:srgbClr val="17375E"/>
                </a:solidFill>
                <a:latin typeface="Calibri" pitchFamily="34" charset="0"/>
                <a:ea typeface="ＭＳ Ｐゴシック"/>
                <a:cs typeface="ＭＳ Ｐゴシック"/>
              </a:rPr>
              <a:t> </a:t>
            </a:r>
            <a:endParaRPr lang="es-ES" sz="2000">
              <a:solidFill>
                <a:srgbClr val="17375E"/>
              </a:solidFill>
              <a:latin typeface="Calibri" pitchFamily="34" charset="0"/>
              <a:ea typeface="ＭＳ Ｐゴシック"/>
              <a:cs typeface="ＭＳ Ｐゴシック"/>
            </a:endParaRPr>
          </a:p>
          <a:p>
            <a:pPr algn="ctr"/>
            <a:r>
              <a:rPr lang="ca-ES" sz="2000" b="1" u="sng">
                <a:solidFill>
                  <a:srgbClr val="17375E"/>
                </a:solidFill>
                <a:latin typeface="Calibri" pitchFamily="34" charset="0"/>
                <a:ea typeface="ＭＳ Ｐゴシック"/>
                <a:cs typeface="ＭＳ Ｐゴシック"/>
              </a:rPr>
              <a:t>Realització de PI, PII i TFG en el decurs d’un programa de mobilitat Erasmus, o d’altres programes de mobilitat internacionals</a:t>
            </a:r>
            <a:endParaRPr lang="es-ES" sz="2000" b="1" u="sng">
              <a:solidFill>
                <a:srgbClr val="17375E"/>
              </a:solidFill>
              <a:latin typeface="Calibri" pitchFamily="34" charset="0"/>
              <a:ea typeface="ＭＳ Ｐゴシック"/>
              <a:cs typeface="ＭＳ Ｐゴシック"/>
            </a:endParaRPr>
          </a:p>
          <a:p>
            <a:pPr algn="ctr"/>
            <a:r>
              <a:rPr lang="ca-ES" sz="2000">
                <a:solidFill>
                  <a:srgbClr val="17375E"/>
                </a:solidFill>
                <a:latin typeface="Calibri" pitchFamily="34" charset="0"/>
                <a:ea typeface="ＭＳ Ｐゴシック"/>
                <a:cs typeface="ＭＳ Ｐゴシック"/>
              </a:rPr>
              <a:t> </a:t>
            </a:r>
            <a:endParaRPr lang="es-ES" sz="2000">
              <a:solidFill>
                <a:srgbClr val="17375E"/>
              </a:solidFill>
              <a:latin typeface="Calibri" pitchFamily="34" charset="0"/>
              <a:ea typeface="ＭＳ Ｐゴシック"/>
              <a:cs typeface="ＭＳ Ｐゴシック"/>
            </a:endParaRPr>
          </a:p>
          <a:p>
            <a:endParaRPr lang="ca-ES" sz="2000">
              <a:solidFill>
                <a:srgbClr val="17375E"/>
              </a:solidFill>
              <a:latin typeface="Calibri" pitchFamily="34" charset="0"/>
              <a:ea typeface="ＭＳ Ｐゴシック"/>
              <a:cs typeface="ＭＳ Ｐゴシック"/>
            </a:endParaRPr>
          </a:p>
          <a:p>
            <a:r>
              <a:rPr lang="ca-ES" sz="2000">
                <a:solidFill>
                  <a:srgbClr val="17375E"/>
                </a:solidFill>
                <a:latin typeface="Calibri" pitchFamily="34" charset="0"/>
                <a:ea typeface="ＭＳ Ｐゴシック"/>
                <a:cs typeface="ＭＳ Ｐゴシック"/>
              </a:rPr>
              <a:t>L’ alumne tindrà un </a:t>
            </a:r>
            <a:r>
              <a:rPr lang="ca-ES" sz="2000" b="1">
                <a:solidFill>
                  <a:srgbClr val="17375E"/>
                </a:solidFill>
                <a:latin typeface="Calibri" pitchFamily="34" charset="0"/>
                <a:ea typeface="ＭＳ Ｐゴシック"/>
                <a:cs typeface="ＭＳ Ｐゴシック"/>
              </a:rPr>
              <a:t>tutor</a:t>
            </a:r>
            <a:r>
              <a:rPr lang="ca-ES" sz="2000">
                <a:solidFill>
                  <a:srgbClr val="17375E"/>
                </a:solidFill>
                <a:latin typeface="Calibri" pitchFamily="34" charset="0"/>
                <a:ea typeface="ＭＳ Ｐゴシック"/>
                <a:cs typeface="ＭＳ Ｐゴシック"/>
              </a:rPr>
              <a:t> </a:t>
            </a:r>
            <a:r>
              <a:rPr lang="ca-ES" sz="2000" b="1">
                <a:solidFill>
                  <a:srgbClr val="17375E"/>
                </a:solidFill>
                <a:latin typeface="Calibri" pitchFamily="34" charset="0"/>
                <a:ea typeface="ＭＳ Ｐゴシック"/>
                <a:cs typeface="ＭＳ Ｐゴシック"/>
              </a:rPr>
              <a:t>extern</a:t>
            </a:r>
            <a:r>
              <a:rPr lang="ca-ES" sz="2000">
                <a:solidFill>
                  <a:srgbClr val="17375E"/>
                </a:solidFill>
                <a:latin typeface="Calibri" pitchFamily="34" charset="0"/>
                <a:ea typeface="ＭＳ Ｐゴシック"/>
                <a:cs typeface="ＭＳ Ｐゴシック"/>
              </a:rPr>
              <a:t> pertanyent a la Universitat de destí i se li assignarà un </a:t>
            </a:r>
            <a:r>
              <a:rPr lang="ca-ES" sz="2000" b="1">
                <a:solidFill>
                  <a:srgbClr val="17375E"/>
                </a:solidFill>
                <a:latin typeface="Calibri" pitchFamily="34" charset="0"/>
                <a:ea typeface="ＭＳ Ｐゴシック"/>
                <a:cs typeface="ＭＳ Ｐゴシック"/>
              </a:rPr>
              <a:t>tutor intern UB </a:t>
            </a:r>
            <a:r>
              <a:rPr lang="ca-ES" sz="2000">
                <a:solidFill>
                  <a:srgbClr val="17375E"/>
                </a:solidFill>
                <a:latin typeface="Calibri" pitchFamily="34" charset="0"/>
                <a:ea typeface="ＭＳ Ｐゴシック"/>
                <a:cs typeface="ＭＳ Ｐゴシック"/>
              </a:rPr>
              <a:t>que serà un professor pertanyent a la plantilla de professors dels diferents Graus de la Facultat de Biologia.</a:t>
            </a:r>
            <a:endParaRPr lang="es-ES" sz="2000">
              <a:solidFill>
                <a:srgbClr val="17375E"/>
              </a:solidFill>
              <a:latin typeface="Calibri" pitchFamily="34" charset="0"/>
              <a:ea typeface="ＭＳ Ｐゴシック"/>
              <a:cs typeface="ＭＳ Ｐゴシック"/>
            </a:endParaRPr>
          </a:p>
        </p:txBody>
      </p:sp>
      <p:pic>
        <p:nvPicPr>
          <p:cNvPr id="25602" name="Picture 2" descr="C:\Users\Gustavo\Usumayr\Gustavo\Imágenes\Fotografíes seleccionades per la Facultat\PUZZLE INDIVIDUAL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372"/>
          <a:stretch>
            <a:fillRect/>
          </a:stretch>
        </p:blipFill>
        <p:spPr bwMode="auto">
          <a:xfrm>
            <a:off x="2" y="4149727"/>
            <a:ext cx="2740025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2033517" y="4476466"/>
            <a:ext cx="7219666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a-ES" sz="2000" b="1" dirty="0">
                <a:solidFill>
                  <a:srgbClr val="17375E"/>
                </a:solidFill>
                <a:latin typeface="Calibri" charset="0"/>
              </a:rPr>
              <a:t>El tutor extern i el tutor intern UB, </a:t>
            </a:r>
            <a:r>
              <a:rPr lang="ca-ES" sz="2000" b="1" dirty="0">
                <a:solidFill>
                  <a:srgbClr val="17375E"/>
                </a:solidFill>
              </a:rPr>
              <a:t>conjuntament</a:t>
            </a:r>
            <a:r>
              <a:rPr lang="ca-ES" sz="2000" b="1" dirty="0">
                <a:solidFill>
                  <a:srgbClr val="17375E"/>
                </a:solidFill>
                <a:latin typeface="Calibri" charset="0"/>
              </a:rPr>
              <a:t>, faran </a:t>
            </a:r>
            <a:r>
              <a:rPr lang="ca-ES" sz="2000" b="1" dirty="0" smtClean="0">
                <a:solidFill>
                  <a:srgbClr val="17375E"/>
                </a:solidFill>
                <a:latin typeface="Calibri" charset="0"/>
              </a:rPr>
              <a:t>la </a:t>
            </a:r>
            <a:r>
              <a:rPr lang="ca-ES" sz="2000" b="1" dirty="0" err="1" smtClean="0">
                <a:solidFill>
                  <a:srgbClr val="17375E"/>
                </a:solidFill>
                <a:latin typeface="Calibri" charset="0"/>
              </a:rPr>
              <a:t>tutorització</a:t>
            </a:r>
            <a:r>
              <a:rPr lang="ca-ES" sz="2000" b="1" dirty="0" smtClean="0">
                <a:solidFill>
                  <a:srgbClr val="17375E"/>
                </a:solidFill>
                <a:latin typeface="Calibri" charset="0"/>
              </a:rPr>
              <a:t> </a:t>
            </a:r>
            <a:r>
              <a:rPr lang="ca-ES" sz="2000" b="1" dirty="0">
                <a:solidFill>
                  <a:srgbClr val="17375E"/>
                </a:solidFill>
                <a:latin typeface="Calibri" charset="0"/>
              </a:rPr>
              <a:t>del </a:t>
            </a:r>
            <a:r>
              <a:rPr lang="ca-ES" sz="2000" b="1" dirty="0" smtClean="0">
                <a:solidFill>
                  <a:srgbClr val="17375E"/>
                </a:solidFill>
                <a:latin typeface="Calibri" charset="0"/>
              </a:rPr>
              <a:t>PI, PII i TFG</a:t>
            </a:r>
            <a:r>
              <a:rPr lang="ca-ES" sz="2000" b="1" dirty="0">
                <a:solidFill>
                  <a:srgbClr val="17375E"/>
                </a:solidFill>
                <a:latin typeface="Calibri" charset="0"/>
              </a:rPr>
              <a:t>. </a:t>
            </a:r>
            <a:endParaRPr lang="es-ES" sz="2000" b="1" dirty="0">
              <a:solidFill>
                <a:srgbClr val="17375E"/>
              </a:solidFill>
              <a:latin typeface="Calibri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a-ES" sz="2000" b="1" dirty="0" smtClean="0">
                <a:solidFill>
                  <a:srgbClr val="17375E"/>
                </a:solidFill>
                <a:latin typeface="Calibri" charset="0"/>
              </a:rPr>
              <a:t>El </a:t>
            </a:r>
            <a:r>
              <a:rPr lang="ca-ES" sz="2000" b="1" dirty="0">
                <a:solidFill>
                  <a:srgbClr val="17375E"/>
                </a:solidFill>
                <a:latin typeface="Calibri" charset="0"/>
              </a:rPr>
              <a:t>tutor extern </a:t>
            </a:r>
            <a:r>
              <a:rPr lang="ca-ES" sz="2000" b="1" dirty="0" smtClean="0">
                <a:solidFill>
                  <a:srgbClr val="17375E"/>
                </a:solidFill>
                <a:latin typeface="Calibri" charset="0"/>
              </a:rPr>
              <a:t>farà el 100% de l’avaluació </a:t>
            </a:r>
            <a:r>
              <a:rPr lang="ca-ES" sz="2000" b="1" dirty="0">
                <a:solidFill>
                  <a:srgbClr val="17375E"/>
                </a:solidFill>
                <a:latin typeface="Calibri" charset="0"/>
              </a:rPr>
              <a:t>del PI i PII de </a:t>
            </a:r>
            <a:r>
              <a:rPr lang="ca-ES" sz="2000" b="1" dirty="0" smtClean="0">
                <a:solidFill>
                  <a:srgbClr val="17375E"/>
                </a:solidFill>
                <a:latin typeface="Calibri" charset="0"/>
              </a:rPr>
              <a:t>l’alumne.</a:t>
            </a:r>
            <a:endParaRPr lang="es-ES" sz="2000" b="1" dirty="0">
              <a:solidFill>
                <a:srgbClr val="17375E"/>
              </a:solidFill>
              <a:latin typeface="Calibri" charset="0"/>
            </a:endParaRPr>
          </a:p>
        </p:txBody>
      </p:sp>
      <p:sp>
        <p:nvSpPr>
          <p:cNvPr id="5" name="Elipse 4"/>
          <p:cNvSpPr/>
          <p:nvPr/>
        </p:nvSpPr>
        <p:spPr>
          <a:xfrm>
            <a:off x="171452" y="301627"/>
            <a:ext cx="2568575" cy="250507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solidFill>
                  <a:srgbClr val="FFFFFF"/>
                </a:solidFill>
              </a:rPr>
              <a:t>MODALITAT 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 err="1">
                <a:solidFill>
                  <a:srgbClr val="404040"/>
                </a:solidFill>
              </a:rPr>
              <a:t>Durant</a:t>
            </a:r>
            <a:r>
              <a:rPr lang="es-ES" sz="1600" b="1" dirty="0">
                <a:solidFill>
                  <a:srgbClr val="404040"/>
                </a:solidFill>
              </a:rPr>
              <a:t> una estada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solidFill>
                  <a:srgbClr val="404040"/>
                </a:solidFill>
              </a:rPr>
              <a:t>De </a:t>
            </a:r>
            <a:r>
              <a:rPr lang="es-ES" sz="1600" b="1" dirty="0" err="1">
                <a:solidFill>
                  <a:srgbClr val="404040"/>
                </a:solidFill>
              </a:rPr>
              <a:t>Mobilitat</a:t>
            </a:r>
            <a:r>
              <a:rPr lang="es-ES" sz="1600" b="1" dirty="0">
                <a:solidFill>
                  <a:srgbClr val="404040"/>
                </a:solidFill>
              </a:rPr>
              <a:t> Internacional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C:\Users\Gustavo\Usumayr\Gustavo\Imágenes\Fotografíes seleccionades per la Facultat\PUZZLE INDIVIDUAL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372"/>
          <a:stretch>
            <a:fillRect/>
          </a:stretch>
        </p:blipFill>
        <p:spPr bwMode="auto">
          <a:xfrm>
            <a:off x="2" y="4149727"/>
            <a:ext cx="2740025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2 CuadroTexto"/>
          <p:cNvSpPr txBox="1">
            <a:spLocks noChangeArrowheads="1"/>
          </p:cNvSpPr>
          <p:nvPr/>
        </p:nvSpPr>
        <p:spPr bwMode="auto">
          <a:xfrm>
            <a:off x="0" y="557215"/>
            <a:ext cx="90360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2000" dirty="0">
                <a:solidFill>
                  <a:srgbClr val="17375E"/>
                </a:solidFill>
                <a:latin typeface="Calibri" pitchFamily="34" charset="0"/>
                <a:ea typeface="ＭＳ Ｐゴシック"/>
                <a:cs typeface="ＭＳ Ｐゴシック"/>
              </a:rPr>
              <a:t>Les diferents ofertes estaran dins d’un </a:t>
            </a:r>
            <a:r>
              <a:rPr lang="ca-ES" sz="2000" b="1" dirty="0" err="1">
                <a:solidFill>
                  <a:srgbClr val="17375E"/>
                </a:solidFill>
                <a:latin typeface="Calibri" pitchFamily="34" charset="0"/>
                <a:ea typeface="ＭＳ Ｐゴシック"/>
                <a:cs typeface="ＭＳ Ｐゴシック"/>
              </a:rPr>
              <a:t>aplicatiu</a:t>
            </a:r>
            <a:r>
              <a:rPr lang="ca-ES" sz="2000" b="1" dirty="0">
                <a:solidFill>
                  <a:srgbClr val="17375E"/>
                </a:solidFill>
                <a:latin typeface="Calibri" pitchFamily="34" charset="0"/>
                <a:ea typeface="ＭＳ Ｐゴシック"/>
                <a:cs typeface="ＭＳ Ｐゴシック"/>
              </a:rPr>
              <a:t> informàtic </a:t>
            </a:r>
            <a:r>
              <a:rPr lang="ca-ES" sz="2000" dirty="0">
                <a:solidFill>
                  <a:srgbClr val="17375E"/>
                </a:solidFill>
                <a:latin typeface="Calibri" pitchFamily="34" charset="0"/>
                <a:ea typeface="ＭＳ Ｐゴシック"/>
                <a:cs typeface="ＭＳ Ｐゴシック"/>
              </a:rPr>
              <a:t>que permetrà visualitzar les ofertes i escollir fins a 10 ordenades per ordre de preferència  (</a:t>
            </a:r>
            <a:r>
              <a:rPr lang="ca-ES" sz="2000">
                <a:solidFill>
                  <a:srgbClr val="17375E"/>
                </a:solidFill>
                <a:latin typeface="Calibri" pitchFamily="34" charset="0"/>
                <a:ea typeface="ＭＳ Ｐゴシック"/>
                <a:cs typeface="ＭＳ Ｐゴシック"/>
              </a:rPr>
              <a:t>Abril </a:t>
            </a:r>
            <a:r>
              <a:rPr lang="ca-ES" sz="2000" smtClean="0">
                <a:solidFill>
                  <a:srgbClr val="17375E"/>
                </a:solidFill>
                <a:latin typeface="Calibri" pitchFamily="34" charset="0"/>
                <a:ea typeface="ＭＳ Ｐゴシック"/>
                <a:cs typeface="ＭＳ Ｐゴシック"/>
              </a:rPr>
              <a:t>2020) </a:t>
            </a:r>
            <a:endParaRPr lang="es-ES" sz="2000" dirty="0">
              <a:solidFill>
                <a:srgbClr val="17375E"/>
              </a:solidFill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50827" y="34925"/>
            <a:ext cx="8785225" cy="5222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a-ES" sz="2800" b="1">
                <a:solidFill>
                  <a:srgbClr val="37609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Mecànica de la selecció de pràcticums (Mod 1 i 2)</a:t>
            </a:r>
            <a:endParaRPr lang="ca-ES" sz="3200" b="1">
              <a:solidFill>
                <a:srgbClr val="37609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50863" y="1409702"/>
            <a:ext cx="7631112" cy="10318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a-ES" sz="2000" b="1">
                <a:solidFill>
                  <a:srgbClr val="17375E"/>
                </a:solidFill>
                <a:latin typeface="Calibri" charset="0"/>
              </a:rPr>
              <a:t>Totes les ofertes tenen una fitxa on es visualitzen les principals característiques del projecte, lloc de realització i altres especificitats. Hi haurà projectes oferts com PI+PII+TFG i com PII+TFG.</a:t>
            </a:r>
            <a:endParaRPr lang="es-ES" sz="2000" b="1">
              <a:solidFill>
                <a:srgbClr val="17375E"/>
              </a:solidFill>
              <a:latin typeface="Calibri" charset="0"/>
            </a:endParaRPr>
          </a:p>
        </p:txBody>
      </p:sp>
      <p:pic>
        <p:nvPicPr>
          <p:cNvPr id="26629" name="Picture 2"/>
          <p:cNvPicPr>
            <a:picLocks noChangeAspect="1" noChangeArrowheads="1"/>
          </p:cNvPicPr>
          <p:nvPr/>
        </p:nvPicPr>
        <p:blipFill>
          <a:blip r:embed="rId3"/>
          <a:srcRect l="21495" t="12370" r="22215" b="28490"/>
          <a:stretch>
            <a:fillRect/>
          </a:stretch>
        </p:blipFill>
        <p:spPr bwMode="auto">
          <a:xfrm>
            <a:off x="2740027" y="2601913"/>
            <a:ext cx="5205413" cy="420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>
            <a:spLocks noChangeArrowheads="1"/>
          </p:cNvSpPr>
          <p:nvPr/>
        </p:nvSpPr>
        <p:spPr bwMode="auto">
          <a:xfrm>
            <a:off x="468313" y="188915"/>
            <a:ext cx="8280400" cy="498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defTabSz="914400"/>
            <a:r>
              <a:rPr lang="ca-ES" sz="2000" b="1" u="sng">
                <a:solidFill>
                  <a:srgbClr val="17375E"/>
                </a:solidFill>
                <a:latin typeface="Calibri" pitchFamily="34" charset="0"/>
                <a:ea typeface="ＭＳ Ｐゴシック"/>
                <a:cs typeface="ＭＳ Ｐゴシック"/>
              </a:rPr>
              <a:t>Procediment per validar Pràcticums gestionats directament pels alumnes</a:t>
            </a:r>
          </a:p>
          <a:p>
            <a:pPr marL="342900" indent="-342900" algn="ctr" defTabSz="914400"/>
            <a:endParaRPr lang="ca-ES" sz="2000" u="sng">
              <a:solidFill>
                <a:srgbClr val="17375E"/>
              </a:solidFill>
              <a:latin typeface="Calibri" pitchFamily="34" charset="0"/>
              <a:ea typeface="ＭＳ Ｐゴシック"/>
              <a:cs typeface="ＭＳ Ｐゴシック"/>
            </a:endParaRPr>
          </a:p>
          <a:p>
            <a:pPr marL="342900" indent="-342900" defTabSz="914400">
              <a:spcBef>
                <a:spcPct val="50000"/>
              </a:spcBef>
              <a:buFontTx/>
              <a:buAutoNum type="arabicParenR"/>
            </a:pPr>
            <a:r>
              <a:rPr lang="ca-ES" sz="2000">
                <a:solidFill>
                  <a:srgbClr val="17375E"/>
                </a:solidFill>
                <a:latin typeface="Calibri" pitchFamily="34" charset="0"/>
                <a:ea typeface="ＭＳ Ｐゴシック"/>
                <a:cs typeface="ＭＳ Ｐゴシック"/>
              </a:rPr>
              <a:t>Posar en coneixement del projecte al Coordinador/a de la modalitat corresponent.</a:t>
            </a:r>
          </a:p>
          <a:p>
            <a:pPr marL="342900" indent="-342900" defTabSz="914400">
              <a:spcBef>
                <a:spcPct val="50000"/>
              </a:spcBef>
              <a:buFontTx/>
              <a:buAutoNum type="arabicParenR"/>
            </a:pPr>
            <a:r>
              <a:rPr lang="ca-ES" sz="2000">
                <a:solidFill>
                  <a:srgbClr val="17375E"/>
                </a:solidFill>
                <a:latin typeface="Calibri" pitchFamily="34" charset="0"/>
                <a:ea typeface="ＭＳ Ｐゴシック"/>
                <a:cs typeface="ＭＳ Ｐゴシック"/>
              </a:rPr>
              <a:t>Un cop el Coordinador/a ho autoritzi, el tutor del projecte haurà de donar-lo d</a:t>
            </a:r>
            <a:r>
              <a:rPr lang="ca-ES" altLang="es-ES" sz="2000">
                <a:solidFill>
                  <a:srgbClr val="17375E"/>
                </a:solidFill>
                <a:latin typeface="Calibri" pitchFamily="34" charset="0"/>
                <a:ea typeface="ＭＳ Ｐゴシック"/>
                <a:cs typeface="ＭＳ Ｐゴシック"/>
              </a:rPr>
              <a:t>’</a:t>
            </a:r>
            <a:r>
              <a:rPr lang="ca-ES" sz="2000">
                <a:solidFill>
                  <a:srgbClr val="17375E"/>
                </a:solidFill>
                <a:latin typeface="Calibri" pitchFamily="34" charset="0"/>
                <a:ea typeface="ＭＳ Ｐゴシック"/>
                <a:cs typeface="ＭＳ Ｐゴシック"/>
              </a:rPr>
              <a:t>alta via web a la base de dades dels projectes (com a mínim dos mesos d</a:t>
            </a:r>
            <a:r>
              <a:rPr lang="ca-ES" altLang="es-ES" sz="2000">
                <a:solidFill>
                  <a:srgbClr val="17375E"/>
                </a:solidFill>
                <a:latin typeface="Calibri" pitchFamily="34" charset="0"/>
                <a:ea typeface="ＭＳ Ｐゴシック"/>
                <a:cs typeface="ＭＳ Ｐゴシック"/>
              </a:rPr>
              <a:t>’</a:t>
            </a:r>
            <a:r>
              <a:rPr lang="ca-ES" sz="2000">
                <a:solidFill>
                  <a:srgbClr val="17375E"/>
                </a:solidFill>
                <a:latin typeface="Calibri" pitchFamily="34" charset="0"/>
                <a:ea typeface="ＭＳ Ｐゴシック"/>
                <a:cs typeface="ＭＳ Ｐゴシック"/>
              </a:rPr>
              <a:t>antelació). Les instruccions es troben a la web de la Facultat de Biologia, a l</a:t>
            </a:r>
            <a:r>
              <a:rPr lang="ca-ES" altLang="es-ES" sz="2000">
                <a:solidFill>
                  <a:srgbClr val="17375E"/>
                </a:solidFill>
                <a:latin typeface="Calibri" pitchFamily="34" charset="0"/>
                <a:ea typeface="ＭＳ Ｐゴシック"/>
                <a:cs typeface="ＭＳ Ｐゴシック"/>
              </a:rPr>
              <a:t>’</a:t>
            </a:r>
            <a:r>
              <a:rPr lang="ca-ES" sz="2000">
                <a:solidFill>
                  <a:srgbClr val="17375E"/>
                </a:solidFill>
                <a:latin typeface="Calibri" pitchFamily="34" charset="0"/>
                <a:ea typeface="ＭＳ Ｐゴシック"/>
                <a:cs typeface="ＭＳ Ｐゴシック"/>
              </a:rPr>
              <a:t>espai de Pràcticums </a:t>
            </a:r>
            <a:r>
              <a:rPr lang="ca-ES">
                <a:ea typeface="ＭＳ Ｐゴシック"/>
                <a:cs typeface="ＭＳ Ｐゴシック"/>
                <a:hlinkClick r:id="rId2"/>
              </a:rPr>
              <a:t>http://www.ub.edu/biologia/practiques/practiques_grau.html</a:t>
            </a:r>
            <a:endParaRPr lang="ca-ES" sz="2000">
              <a:solidFill>
                <a:srgbClr val="17375E"/>
              </a:solidFill>
              <a:latin typeface="Calibri" pitchFamily="34" charset="0"/>
              <a:ea typeface="ＭＳ Ｐゴシック"/>
              <a:cs typeface="ＭＳ Ｐゴシック"/>
            </a:endParaRPr>
          </a:p>
          <a:p>
            <a:pPr marL="342900" indent="-342900" defTabSz="914400">
              <a:spcBef>
                <a:spcPct val="50000"/>
              </a:spcBef>
              <a:buFontTx/>
              <a:buAutoNum type="arabicParenR"/>
            </a:pPr>
            <a:r>
              <a:rPr lang="ca-ES" sz="2000">
                <a:solidFill>
                  <a:srgbClr val="17375E"/>
                </a:solidFill>
                <a:latin typeface="Calibri" pitchFamily="34" charset="0"/>
                <a:ea typeface="ＭＳ Ｐゴシック"/>
                <a:cs typeface="ＭＳ Ｐゴシック"/>
              </a:rPr>
              <a:t>La Comissió Acadèmica avaluarà i, si s</a:t>
            </a:r>
            <a:r>
              <a:rPr lang="ca-ES" altLang="es-ES" sz="2000">
                <a:solidFill>
                  <a:srgbClr val="17375E"/>
                </a:solidFill>
                <a:latin typeface="Calibri" pitchFamily="34" charset="0"/>
                <a:ea typeface="ＭＳ Ｐゴシック"/>
                <a:cs typeface="ＭＳ Ｐゴシック"/>
              </a:rPr>
              <a:t>’</a:t>
            </a:r>
            <a:r>
              <a:rPr lang="ca-ES" sz="2000">
                <a:solidFill>
                  <a:srgbClr val="17375E"/>
                </a:solidFill>
                <a:latin typeface="Calibri" pitchFamily="34" charset="0"/>
                <a:ea typeface="ＭＳ Ｐゴシック"/>
                <a:cs typeface="ＭＳ Ｐゴシック"/>
              </a:rPr>
              <a:t>escau, validarà el projecte.</a:t>
            </a:r>
          </a:p>
          <a:p>
            <a:pPr marL="342900" indent="-342900" defTabSz="914400">
              <a:spcBef>
                <a:spcPct val="50000"/>
              </a:spcBef>
              <a:buFontTx/>
              <a:buAutoNum type="arabicParenR"/>
            </a:pPr>
            <a:r>
              <a:rPr lang="ca-ES" sz="2000">
                <a:solidFill>
                  <a:srgbClr val="17375E"/>
                </a:solidFill>
                <a:latin typeface="Calibri" pitchFamily="34" charset="0"/>
                <a:ea typeface="ＭＳ Ｐゴシック"/>
                <a:cs typeface="ＭＳ Ｐゴシック"/>
              </a:rPr>
              <a:t>De manera immediata, l</a:t>
            </a:r>
            <a:r>
              <a:rPr lang="ca-ES" altLang="es-ES" sz="2000">
                <a:solidFill>
                  <a:srgbClr val="17375E"/>
                </a:solidFill>
                <a:latin typeface="Calibri" pitchFamily="34" charset="0"/>
                <a:ea typeface="ＭＳ Ｐゴシック"/>
                <a:cs typeface="ＭＳ Ｐゴシック"/>
              </a:rPr>
              <a:t>’</a:t>
            </a:r>
            <a:r>
              <a:rPr lang="ca-ES" sz="2000">
                <a:solidFill>
                  <a:srgbClr val="17375E"/>
                </a:solidFill>
                <a:latin typeface="Calibri" pitchFamily="34" charset="0"/>
                <a:ea typeface="ＭＳ Ｐゴシック"/>
                <a:cs typeface="ＭＳ Ｐゴシック"/>
              </a:rPr>
              <a:t>alumne sol·licitant hi serà assignat. </a:t>
            </a:r>
          </a:p>
          <a:p>
            <a:pPr marL="342900" indent="-342900" algn="ctr" defTabSz="914400">
              <a:spcBef>
                <a:spcPct val="50000"/>
              </a:spcBef>
            </a:pPr>
            <a:endParaRPr lang="ca-ES" sz="2000">
              <a:solidFill>
                <a:srgbClr val="17375E"/>
              </a:solidFill>
              <a:latin typeface="Calibri" pitchFamily="34" charset="0"/>
              <a:ea typeface="ＭＳ Ｐゴシック"/>
              <a:cs typeface="ＭＳ Ｐゴシック"/>
            </a:endParaRPr>
          </a:p>
          <a:p>
            <a:pPr marL="342900" indent="-342900" algn="ctr" defTabSz="914400"/>
            <a:endParaRPr lang="ca-ES" sz="2000">
              <a:solidFill>
                <a:srgbClr val="17375E"/>
              </a:solidFill>
              <a:latin typeface="Calibri" pitchFamily="34" charset="0"/>
              <a:ea typeface="ＭＳ Ｐゴシック"/>
              <a:cs typeface="ＭＳ Ｐゴシック"/>
            </a:endParaRPr>
          </a:p>
        </p:txBody>
      </p:sp>
      <p:pic>
        <p:nvPicPr>
          <p:cNvPr id="27650" name="Picture 2" descr="C:\Users\Gustavo\Usumayr\Gustavo\Imágenes\Fotografíes seleccionades per la Facultat\PUZZLE INDIVIDUAL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372"/>
          <a:stretch>
            <a:fillRect/>
          </a:stretch>
        </p:blipFill>
        <p:spPr bwMode="auto">
          <a:xfrm>
            <a:off x="2" y="4149727"/>
            <a:ext cx="2740025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3276602" y="4797425"/>
            <a:ext cx="5040313" cy="666750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ca-ES" b="1">
                <a:ea typeface="ＭＳ Ｐゴシック"/>
                <a:cs typeface="ＭＳ Ｐゴシック"/>
              </a:rPr>
              <a:t>Si un alumne es porta un projecte </a:t>
            </a:r>
            <a:r>
              <a:rPr lang="ca-ES" altLang="es-ES" b="1">
                <a:ea typeface="ＭＳ Ｐゴシック"/>
                <a:cs typeface="ＭＳ Ｐゴシック"/>
              </a:rPr>
              <a:t>“</a:t>
            </a:r>
            <a:r>
              <a:rPr lang="ca-ES" b="1">
                <a:ea typeface="ＭＳ Ｐゴシック"/>
                <a:cs typeface="ＭＳ Ｐゴシック"/>
              </a:rPr>
              <a:t>propi</a:t>
            </a:r>
            <a:r>
              <a:rPr lang="ca-ES" altLang="es-ES" b="1">
                <a:ea typeface="ＭＳ Ｐゴシック"/>
                <a:cs typeface="ＭＳ Ｐゴシック"/>
              </a:rPr>
              <a:t>”</a:t>
            </a:r>
            <a:r>
              <a:rPr lang="ca-ES" b="1">
                <a:ea typeface="ＭＳ Ｐゴシック"/>
                <a:cs typeface="ＭＳ Ｐゴシック"/>
              </a:rPr>
              <a:t> no haurà de fer cap inscripció a l</a:t>
            </a:r>
            <a:r>
              <a:rPr lang="ca-ES" altLang="es-ES" b="1">
                <a:ea typeface="ＭＳ Ｐゴシック"/>
                <a:cs typeface="ＭＳ Ｐゴシック"/>
              </a:rPr>
              <a:t>’</a:t>
            </a:r>
            <a:r>
              <a:rPr lang="ca-ES" b="1">
                <a:ea typeface="ＭＳ Ｐゴシック"/>
                <a:cs typeface="ＭＳ Ｐゴシック"/>
              </a:rPr>
              <a:t>aplicatiu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ext Box 7"/>
          <p:cNvSpPr txBox="1">
            <a:spLocks noChangeArrowheads="1"/>
          </p:cNvSpPr>
          <p:nvPr/>
        </p:nvSpPr>
        <p:spPr bwMode="auto">
          <a:xfrm>
            <a:off x="984057" y="287817"/>
            <a:ext cx="78851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ca-ES" sz="2400" b="1" dirty="0"/>
              <a:t>Organització 4rt curs de </a:t>
            </a:r>
            <a:r>
              <a:rPr lang="ca-ES" sz="2400" b="1" dirty="0" smtClean="0"/>
              <a:t>Biotecnologia </a:t>
            </a:r>
            <a:endParaRPr lang="ca-ES" sz="24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2134" t="13574" r="36155" b="5270"/>
          <a:stretch/>
        </p:blipFill>
        <p:spPr>
          <a:xfrm>
            <a:off x="984057" y="764275"/>
            <a:ext cx="6728347" cy="593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61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www.tplaboratorioquimico.com/wp-content/uploads/2014/12/material_laboratorio-750x410.jp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07"/>
          <a:stretch/>
        </p:blipFill>
        <p:spPr bwMode="auto">
          <a:xfrm>
            <a:off x="0" y="9462"/>
            <a:ext cx="9144000" cy="6857682"/>
          </a:xfrm>
          <a:prstGeom prst="rect">
            <a:avLst/>
          </a:prstGeom>
          <a:noFill/>
          <a:extLst/>
        </p:spPr>
      </p:pic>
      <p:pic>
        <p:nvPicPr>
          <p:cNvPr id="7" name="Picture 2" descr="C:\Users\gustavo\Documents\My Dropbox\Nous documents  Pràcticums i TFG\Documents per enviar\logo Bio-Med.jpg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66" t="3069" r="8081" b="21337"/>
          <a:stretch/>
        </p:blipFill>
        <p:spPr bwMode="auto">
          <a:xfrm>
            <a:off x="4932040" y="4581129"/>
            <a:ext cx="2952328" cy="165618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/>
        </p:spPr>
      </p:pic>
      <p:pic>
        <p:nvPicPr>
          <p:cNvPr id="8" name="Picture 2" descr="C:\Users\gustavo\Documents\My Dropbox\Nous documents  Pràcticums i TFG\Documents per enviar\logo Bio-Med.jpg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" t="2139" r="53792" b="22267"/>
          <a:stretch/>
        </p:blipFill>
        <p:spPr bwMode="auto">
          <a:xfrm>
            <a:off x="1187624" y="4581128"/>
            <a:ext cx="3043212" cy="171712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/>
        </p:spPr>
      </p:pic>
      <p:sp>
        <p:nvSpPr>
          <p:cNvPr id="9" name="3 Rectángulo"/>
          <p:cNvSpPr>
            <a:spLocks noChangeArrowheads="1"/>
          </p:cNvSpPr>
          <p:nvPr/>
        </p:nvSpPr>
        <p:spPr bwMode="auto">
          <a:xfrm>
            <a:off x="0" y="-26988"/>
            <a:ext cx="9288463" cy="6884988"/>
          </a:xfrm>
          <a:prstGeom prst="rect">
            <a:avLst/>
          </a:prstGeom>
          <a:solidFill>
            <a:srgbClr val="B7DEE8">
              <a:alpha val="38823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ca-E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8917" name="2 CuadroTexto"/>
          <p:cNvSpPr txBox="1">
            <a:spLocks noChangeArrowheads="1"/>
          </p:cNvSpPr>
          <p:nvPr/>
        </p:nvSpPr>
        <p:spPr bwMode="auto">
          <a:xfrm>
            <a:off x="1856159" y="70918"/>
            <a:ext cx="5278438" cy="406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ca-ES" altLang="es-ES" sz="3200" b="1" dirty="0">
                <a:solidFill>
                  <a:srgbClr val="10253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Pràcticum I</a:t>
            </a:r>
          </a:p>
          <a:p>
            <a:pPr algn="ctr" eaLnBrk="1" hangingPunct="1"/>
            <a:r>
              <a:rPr lang="ca-ES" altLang="es-ES" sz="3200" b="1" dirty="0">
                <a:solidFill>
                  <a:srgbClr val="10253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Pràcticum II</a:t>
            </a:r>
          </a:p>
          <a:p>
            <a:pPr algn="ctr" eaLnBrk="1" hangingPunct="1"/>
            <a:r>
              <a:rPr lang="ca-ES" altLang="es-ES" sz="3200" b="1" dirty="0">
                <a:solidFill>
                  <a:srgbClr val="10253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</a:t>
            </a:r>
          </a:p>
          <a:p>
            <a:pPr algn="ctr" eaLnBrk="1" hangingPunct="1"/>
            <a:r>
              <a:rPr lang="ca-ES" altLang="es-ES" sz="3200" b="1" dirty="0">
                <a:solidFill>
                  <a:srgbClr val="10253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Treball Final de Grau (TFG)</a:t>
            </a:r>
          </a:p>
          <a:p>
            <a:pPr algn="ctr"/>
            <a:endParaRPr lang="es-ES_tradnl" altLang="es-ES" sz="32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/>
            <a:r>
              <a:rPr lang="es-ES_tradnl" altLang="es-ES" sz="3200" b="1" dirty="0" err="1">
                <a:solidFill>
                  <a:schemeClr val="bg1"/>
                </a:solidFill>
                <a:cs typeface="Arial" panose="020B0604020202020204" pitchFamily="34" charset="0"/>
              </a:rPr>
              <a:t>Curs</a:t>
            </a:r>
            <a:r>
              <a:rPr lang="es-ES_tradnl" altLang="es-ES" sz="32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s-ES_tradnl" altLang="es-ES" sz="32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201</a:t>
            </a:r>
            <a:r>
              <a:rPr lang="ca-ES" altLang="es-ES" sz="32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9-2020</a:t>
            </a:r>
            <a:endParaRPr lang="es-ES_tradnl" altLang="es-ES" sz="32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/>
            <a:r>
              <a:rPr lang="es-ES_tradnl" altLang="ca-ES" b="1" dirty="0" err="1">
                <a:solidFill>
                  <a:srgbClr val="10253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Estudiants</a:t>
            </a:r>
            <a:r>
              <a:rPr lang="es-ES_tradnl" altLang="ca-ES" b="1" dirty="0">
                <a:solidFill>
                  <a:srgbClr val="10253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de 3er </a:t>
            </a:r>
            <a:r>
              <a:rPr lang="es-ES_tradnl" altLang="ca-ES" b="1" dirty="0" err="1">
                <a:solidFill>
                  <a:srgbClr val="10253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curs</a:t>
            </a:r>
            <a:r>
              <a:rPr lang="es-ES_tradnl" altLang="ca-ES" b="1" dirty="0">
                <a:solidFill>
                  <a:srgbClr val="10253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s-ES_tradnl" altLang="ca-ES" b="1" dirty="0" smtClean="0">
                <a:solidFill>
                  <a:srgbClr val="10253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FACULTAT DE BIOLOGIA</a:t>
            </a:r>
            <a:endParaRPr lang="ca-ES" altLang="es-ES" b="1" dirty="0">
              <a:solidFill>
                <a:srgbClr val="10253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 eaLnBrk="1" hangingPunct="1"/>
            <a:endParaRPr lang="es-ES_tradnl" altLang="es-ES" sz="1800" b="1" dirty="0">
              <a:solidFill>
                <a:srgbClr val="10253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36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188538" y="115890"/>
            <a:ext cx="547211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a-E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Adreces Web importants</a:t>
            </a:r>
            <a:endParaRPr lang="ca-ES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4126" y="732334"/>
            <a:ext cx="5872185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a-ES" dirty="0"/>
          </a:p>
          <a:p>
            <a:r>
              <a:rPr lang="ca-ES" dirty="0">
                <a:hlinkClick r:id="rId2"/>
              </a:rPr>
              <a:t>https://</a:t>
            </a:r>
            <a:r>
              <a:rPr lang="ca-ES" dirty="0" smtClean="0">
                <a:hlinkClick r:id="rId2"/>
              </a:rPr>
              <a:t>campusvirtual.ub.edu/course/view.php?id=17665</a:t>
            </a:r>
            <a:endParaRPr lang="ca-ES" dirty="0" smtClean="0"/>
          </a:p>
          <a:p>
            <a:endParaRPr lang="ca-ES" dirty="0"/>
          </a:p>
          <a:p>
            <a:r>
              <a:rPr lang="ca-ES" dirty="0">
                <a:hlinkClick r:id="rId3"/>
              </a:rPr>
              <a:t>http://www.ub.edu/practicumbiologia</a:t>
            </a:r>
            <a:r>
              <a:rPr lang="ca-ES" dirty="0" smtClean="0">
                <a:hlinkClick r:id="rId3"/>
              </a:rPr>
              <a:t>/</a:t>
            </a:r>
            <a:endParaRPr lang="ca-ES" dirty="0" smtClean="0"/>
          </a:p>
          <a:p>
            <a:endParaRPr lang="ca-ES" dirty="0"/>
          </a:p>
          <a:p>
            <a:endParaRPr lang="ca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l="2" t="14319" r="4209" b="8225"/>
          <a:stretch/>
        </p:blipFill>
        <p:spPr>
          <a:xfrm>
            <a:off x="1" y="2131818"/>
            <a:ext cx="8863676" cy="4029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037067" y="-8240"/>
            <a:ext cx="74314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Pràcticums + </a:t>
            </a:r>
            <a:r>
              <a:rPr kumimoji="0" lang="ca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TFG</a:t>
            </a:r>
          </a:p>
        </p:txBody>
      </p:sp>
      <p:sp>
        <p:nvSpPr>
          <p:cNvPr id="2" name="Rectángulo 1"/>
          <p:cNvSpPr/>
          <p:nvPr/>
        </p:nvSpPr>
        <p:spPr>
          <a:xfrm>
            <a:off x="6164265" y="1953998"/>
            <a:ext cx="2816225" cy="18954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TFG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(12 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ECTS)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300 </a:t>
            </a:r>
            <a:r>
              <a:rPr kumimoji="0" lang="es-E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hores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135315" y="1945679"/>
            <a:ext cx="2816225" cy="18954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E46C0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Pràcticum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II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E46C0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(6 ECTS)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150 </a:t>
            </a:r>
            <a:r>
              <a:rPr kumimoji="0" lang="es-E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hores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06365" y="1942508"/>
            <a:ext cx="2816225" cy="18954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46C0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Pràcticum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E46C0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E46C0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(6 ECTS)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150 </a:t>
            </a:r>
            <a:r>
              <a:rPr kumimoji="0" lang="es-E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hores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2706342" y="3947085"/>
            <a:ext cx="3661509" cy="2404072"/>
            <a:chOff x="2706342" y="3947085"/>
            <a:chExt cx="3661509" cy="2404072"/>
          </a:xfrm>
        </p:grpSpPr>
        <p:cxnSp>
          <p:nvCxnSpPr>
            <p:cNvPr id="5" name="Conector recto de flecha 4"/>
            <p:cNvCxnSpPr/>
            <p:nvPr/>
          </p:nvCxnSpPr>
          <p:spPr>
            <a:xfrm>
              <a:off x="2706342" y="3955841"/>
              <a:ext cx="863946" cy="80189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cto de flecha 10"/>
            <p:cNvCxnSpPr/>
            <p:nvPr/>
          </p:nvCxnSpPr>
          <p:spPr>
            <a:xfrm>
              <a:off x="4543425" y="3955841"/>
              <a:ext cx="13602" cy="7749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cto de flecha 12"/>
            <p:cNvCxnSpPr/>
            <p:nvPr/>
          </p:nvCxnSpPr>
          <p:spPr>
            <a:xfrm flipH="1">
              <a:off x="5588600" y="3947085"/>
              <a:ext cx="779251" cy="78366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ángulo 16"/>
            <p:cNvSpPr/>
            <p:nvPr/>
          </p:nvSpPr>
          <p:spPr>
            <a:xfrm>
              <a:off x="3135315" y="4863669"/>
              <a:ext cx="2816225" cy="1487488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53000">
                  <a:srgbClr val="4D8AD5"/>
                </a:gs>
              </a:gsLst>
              <a:lin ang="27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algn="ctr" defTabSz="457200">
                <a:defRPr/>
              </a:pPr>
              <a:r>
                <a:rPr lang="ca-ES" b="1" dirty="0" smtClean="0">
                  <a:solidFill>
                    <a:srgbClr val="4F81BD">
                      <a:lumMod val="7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24 ECTS</a:t>
              </a:r>
              <a:endParaRPr lang="ca-ES" b="1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600 </a:t>
              </a:r>
              <a:r>
                <a:rPr kumimoji="0" lang="es-E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hores</a:t>
              </a:r>
              <a:endPara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500 h </a:t>
              </a:r>
              <a:r>
                <a:rPr kumimoji="0" lang="es-E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presencials</a:t>
              </a: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100 h </a:t>
              </a:r>
              <a:r>
                <a:rPr kumimoji="0" lang="es-E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redacció</a:t>
              </a:r>
              <a:r>
                <a:rPr kumimoji="0" lang="es-E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s-E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memòria</a:t>
              </a: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Flecha a la derecha con bandas 3"/>
          <p:cNvSpPr/>
          <p:nvPr/>
        </p:nvSpPr>
        <p:spPr>
          <a:xfrm>
            <a:off x="139317" y="1268197"/>
            <a:ext cx="2816225" cy="556451"/>
          </a:xfrm>
          <a:prstGeom prst="stripedRightArrow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</a:t>
            </a:r>
          </a:p>
        </p:txBody>
      </p:sp>
      <p:sp>
        <p:nvSpPr>
          <p:cNvPr id="14" name="Flecha a la derecha con bandas 13"/>
          <p:cNvSpPr/>
          <p:nvPr/>
        </p:nvSpPr>
        <p:spPr>
          <a:xfrm>
            <a:off x="3174962" y="1288787"/>
            <a:ext cx="5849590" cy="539032"/>
          </a:xfrm>
          <a:prstGeom prst="stripedRightArrow">
            <a:avLst/>
          </a:prstGeom>
          <a:gradFill flip="none" rotWithShape="1">
            <a:gsLst>
              <a:gs pos="0">
                <a:srgbClr val="6DA1E6"/>
              </a:gs>
              <a:gs pos="5300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PII + TFG</a:t>
            </a:r>
            <a:endParaRPr kumimoji="0" lang="ca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lecha a la derecha con bandas 14"/>
          <p:cNvSpPr/>
          <p:nvPr/>
        </p:nvSpPr>
        <p:spPr>
          <a:xfrm>
            <a:off x="131079" y="728170"/>
            <a:ext cx="8891603" cy="507075"/>
          </a:xfrm>
          <a:prstGeom prst="stripedRightArrow">
            <a:avLst>
              <a:gd name="adj1" fmla="val 57393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63000">
                <a:schemeClr val="tx2">
                  <a:lumMod val="60000"/>
                  <a:lumOff val="40000"/>
                </a:schemeClr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 + PII + TFG (opció habitual)</a:t>
            </a:r>
            <a:endParaRPr kumimoji="0" lang="ca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516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8" name="Rectangle 17"/>
          <p:cNvSpPr>
            <a:spLocks noChangeArrowheads="1"/>
          </p:cNvSpPr>
          <p:nvPr/>
        </p:nvSpPr>
        <p:spPr bwMode="auto">
          <a:xfrm>
            <a:off x="727075" y="260350"/>
            <a:ext cx="7600950" cy="369888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8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MODALITATS DE COM REALITZAR ELS PRÀCTICUMS I TFG</a:t>
            </a:r>
          </a:p>
        </p:txBody>
      </p:sp>
      <p:sp>
        <p:nvSpPr>
          <p:cNvPr id="3" name="Elipse 2"/>
          <p:cNvSpPr/>
          <p:nvPr/>
        </p:nvSpPr>
        <p:spPr>
          <a:xfrm>
            <a:off x="644527" y="1698627"/>
            <a:ext cx="2568575" cy="250507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MODALITAT 1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 </a:t>
            </a:r>
            <a:r>
              <a:rPr kumimoji="0" lang="es-E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entitats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externes (</a:t>
            </a:r>
            <a:r>
              <a:rPr kumimoji="0" lang="es-E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empreses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privades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CSIC, </a:t>
            </a:r>
            <a:r>
              <a:rPr kumimoji="0" lang="es-E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Hospitals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Centres de recerca…</a:t>
            </a:r>
            <a:r>
              <a:rPr kumimoji="0" lang="es-E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dins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del </a:t>
            </a:r>
            <a:r>
              <a:rPr kumimoji="0" lang="es-E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territori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espanyol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</p:txBody>
      </p:sp>
      <p:sp>
        <p:nvSpPr>
          <p:cNvPr id="21" name="Elipse 20"/>
          <p:cNvSpPr/>
          <p:nvPr/>
        </p:nvSpPr>
        <p:spPr>
          <a:xfrm>
            <a:off x="3414715" y="1717677"/>
            <a:ext cx="2568575" cy="250507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MODALITAT 2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 </a:t>
            </a:r>
            <a:r>
              <a:rPr kumimoji="0" lang="es-E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grups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recerca de la UB</a:t>
            </a:r>
          </a:p>
        </p:txBody>
      </p:sp>
      <p:sp>
        <p:nvSpPr>
          <p:cNvPr id="22" name="Elipse 21"/>
          <p:cNvSpPr/>
          <p:nvPr/>
        </p:nvSpPr>
        <p:spPr>
          <a:xfrm>
            <a:off x="6223972" y="1719264"/>
            <a:ext cx="2568575" cy="25034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MODALITAT 3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Durant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una estada  de </a:t>
            </a:r>
            <a:r>
              <a:rPr kumimoji="0" lang="es-E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Mobilitat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Internacional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1498052" y="4674218"/>
            <a:ext cx="6503920" cy="369560"/>
            <a:chOff x="1498052" y="4428051"/>
            <a:chExt cx="6503920" cy="369560"/>
          </a:xfrm>
        </p:grpSpPr>
        <p:sp>
          <p:nvSpPr>
            <p:cNvPr id="6" name="CuadroTexto 5"/>
            <p:cNvSpPr txBox="1"/>
            <p:nvPr/>
          </p:nvSpPr>
          <p:spPr>
            <a:xfrm>
              <a:off x="1498052" y="4428279"/>
              <a:ext cx="792088" cy="369332"/>
            </a:xfrm>
            <a:prstGeom prst="rect">
              <a:avLst/>
            </a:prstGeom>
            <a:solidFill>
              <a:schemeClr val="accent6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40 % </a:t>
              </a: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7" name="CuadroTexto 6"/>
            <p:cNvSpPr txBox="1"/>
            <p:nvPr/>
          </p:nvSpPr>
          <p:spPr>
            <a:xfrm>
              <a:off x="4245676" y="4428051"/>
              <a:ext cx="844620" cy="369332"/>
            </a:xfrm>
            <a:prstGeom prst="rect">
              <a:avLst/>
            </a:prstGeom>
            <a:solidFill>
              <a:schemeClr val="accent6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30 %</a:t>
              </a: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8" name="CuadroTexto 7"/>
            <p:cNvSpPr txBox="1"/>
            <p:nvPr/>
          </p:nvSpPr>
          <p:spPr>
            <a:xfrm>
              <a:off x="7209884" y="4428051"/>
              <a:ext cx="792088" cy="369332"/>
            </a:xfrm>
            <a:prstGeom prst="rect">
              <a:avLst/>
            </a:prstGeom>
            <a:solidFill>
              <a:schemeClr val="accent6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30 </a:t>
              </a: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%</a:t>
              </a:r>
            </a:p>
          </p:txBody>
        </p:sp>
      </p:grpSp>
      <p:sp>
        <p:nvSpPr>
          <p:cNvPr id="2" name="CuadroTexto 1"/>
          <p:cNvSpPr txBox="1"/>
          <p:nvPr/>
        </p:nvSpPr>
        <p:spPr>
          <a:xfrm>
            <a:off x="121658" y="5588619"/>
            <a:ext cx="79175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b="1" dirty="0" smtClean="0">
                <a:solidFill>
                  <a:srgbClr val="0070C0"/>
                </a:solidFill>
              </a:rPr>
              <a:t>Molt ben valorats pels alumnes (Memòria </a:t>
            </a:r>
            <a:r>
              <a:rPr lang="ca-ES" b="1" dirty="0">
                <a:solidFill>
                  <a:srgbClr val="0070C0"/>
                </a:solidFill>
              </a:rPr>
              <a:t>AQU dels </a:t>
            </a:r>
            <a:r>
              <a:rPr lang="ca-ES" b="1" dirty="0" smtClean="0">
                <a:solidFill>
                  <a:srgbClr val="0070C0"/>
                </a:solidFill>
              </a:rPr>
              <a:t>graus) </a:t>
            </a:r>
          </a:p>
          <a:p>
            <a:r>
              <a:rPr lang="ca-ES" b="1" dirty="0" smtClean="0">
                <a:solidFill>
                  <a:srgbClr val="0070C0"/>
                </a:solidFill>
              </a:rPr>
              <a:t>i pels tutors entitats externes, tutors d’Universitats/Centre de Recerca </a:t>
            </a:r>
          </a:p>
          <a:p>
            <a:r>
              <a:rPr lang="ca-ES" b="1" dirty="0" smtClean="0">
                <a:solidFill>
                  <a:srgbClr val="0070C0"/>
                </a:solidFill>
              </a:rPr>
              <a:t>a l’estranger i tutors UB</a:t>
            </a:r>
            <a:endParaRPr lang="ca-ES" b="1" dirty="0">
              <a:solidFill>
                <a:srgbClr val="0070C0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-21528" y="4691234"/>
            <a:ext cx="15960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600" b="1" dirty="0" smtClean="0"/>
              <a:t>Tots els Graus</a:t>
            </a:r>
            <a:endParaRPr lang="ca-ES" sz="1600" b="1" dirty="0"/>
          </a:p>
        </p:txBody>
      </p:sp>
    </p:spTree>
    <p:extLst>
      <p:ext uri="{BB962C8B-B14F-4D97-AF65-F5344CB8AC3E}">
        <p14:creationId xmlns:p14="http://schemas.microsoft.com/office/powerpoint/2010/main" val="2754869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CuadroTexto"/>
          <p:cNvSpPr txBox="1">
            <a:spLocks noChangeArrowheads="1"/>
          </p:cNvSpPr>
          <p:nvPr/>
        </p:nvSpPr>
        <p:spPr bwMode="auto">
          <a:xfrm>
            <a:off x="1092996" y="1559718"/>
            <a:ext cx="7489825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ca-ES" sz="2000" dirty="0">
                <a:solidFill>
                  <a:srgbClr val="17375E"/>
                </a:solidFill>
              </a:rPr>
              <a:t>Per a la </a:t>
            </a:r>
            <a:r>
              <a:rPr lang="ca-ES" altLang="ca-ES" sz="2000" b="1" dirty="0">
                <a:solidFill>
                  <a:srgbClr val="17375E"/>
                </a:solidFill>
              </a:rPr>
              <a:t>matrícula</a:t>
            </a:r>
            <a:r>
              <a:rPr lang="ca-ES" altLang="ca-ES" sz="2000" dirty="0">
                <a:solidFill>
                  <a:srgbClr val="17375E"/>
                </a:solidFill>
              </a:rPr>
              <a:t> </a:t>
            </a:r>
            <a:r>
              <a:rPr lang="ca-ES" altLang="ca-ES" sz="2000" b="1" dirty="0">
                <a:solidFill>
                  <a:srgbClr val="17375E"/>
                </a:solidFill>
              </a:rPr>
              <a:t>de PI i PII</a:t>
            </a:r>
            <a:r>
              <a:rPr lang="ca-ES" altLang="ca-ES" sz="2000" dirty="0">
                <a:solidFill>
                  <a:srgbClr val="17375E"/>
                </a:solidFill>
              </a:rPr>
              <a:t> caldrà que l</a:t>
            </a:r>
            <a:r>
              <a:rPr lang="ca-ES" altLang="es-ES" sz="2000" dirty="0">
                <a:solidFill>
                  <a:srgbClr val="17375E"/>
                </a:solidFill>
              </a:rPr>
              <a:t>’</a:t>
            </a:r>
            <a:r>
              <a:rPr lang="ca-ES" altLang="ca-ES" sz="2000" dirty="0">
                <a:solidFill>
                  <a:srgbClr val="17375E"/>
                </a:solidFill>
              </a:rPr>
              <a:t>alumne:</a:t>
            </a:r>
            <a:endParaRPr lang="es-ES" altLang="ca-ES" sz="2000" dirty="0">
              <a:solidFill>
                <a:srgbClr val="17375E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ca-ES" sz="2000" dirty="0">
                <a:solidFill>
                  <a:srgbClr val="17375E"/>
                </a:solidFill>
              </a:rPr>
              <a:t> </a:t>
            </a:r>
            <a:endParaRPr lang="es-ES" altLang="ca-ES" sz="2000" dirty="0">
              <a:solidFill>
                <a:srgbClr val="17375E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ca-ES" altLang="ca-ES" sz="2000" dirty="0">
                <a:solidFill>
                  <a:srgbClr val="17375E"/>
                </a:solidFill>
              </a:rPr>
              <a:t>tingui tot primer curs aprovat.</a:t>
            </a:r>
          </a:p>
          <a:p>
            <a:pPr eaLnBrk="1" hangingPunct="1">
              <a:spcBef>
                <a:spcPct val="0"/>
              </a:spcBef>
            </a:pPr>
            <a:endParaRPr lang="es-ES" altLang="ca-ES" sz="2000" dirty="0">
              <a:solidFill>
                <a:srgbClr val="17375E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ca-ES" altLang="ca-ES" sz="2000" dirty="0">
                <a:solidFill>
                  <a:srgbClr val="17375E"/>
                </a:solidFill>
              </a:rPr>
              <a:t>no tingui més d</a:t>
            </a:r>
            <a:r>
              <a:rPr lang="ca-ES" altLang="es-ES" sz="2000" dirty="0">
                <a:solidFill>
                  <a:srgbClr val="17375E"/>
                </a:solidFill>
              </a:rPr>
              <a:t>’</a:t>
            </a:r>
            <a:r>
              <a:rPr lang="ca-ES" altLang="ca-ES" sz="2000" dirty="0">
                <a:solidFill>
                  <a:srgbClr val="17375E"/>
                </a:solidFill>
              </a:rPr>
              <a:t>una assignatura suspesa de segon curs</a:t>
            </a:r>
          </a:p>
          <a:p>
            <a:pPr eaLnBrk="1" hangingPunct="1">
              <a:spcBef>
                <a:spcPct val="0"/>
              </a:spcBef>
            </a:pPr>
            <a:endParaRPr lang="es-ES" altLang="ca-ES" sz="2000" dirty="0">
              <a:solidFill>
                <a:srgbClr val="17375E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ca-ES" altLang="ca-ES" sz="2000" dirty="0">
                <a:solidFill>
                  <a:srgbClr val="17375E"/>
                </a:solidFill>
              </a:rPr>
              <a:t>hagi superat un nombre igual o superior a </a:t>
            </a:r>
            <a:r>
              <a:rPr lang="ca-ES" altLang="ca-ES" sz="2000" b="1" dirty="0">
                <a:solidFill>
                  <a:srgbClr val="17375E"/>
                </a:solidFill>
              </a:rPr>
              <a:t>150 crèdits</a:t>
            </a:r>
            <a:r>
              <a:rPr lang="ca-ES" altLang="ca-ES" sz="2000" dirty="0">
                <a:solidFill>
                  <a:srgbClr val="17375E"/>
                </a:solidFill>
              </a:rPr>
              <a:t> a la titulació.</a:t>
            </a:r>
            <a:endParaRPr lang="es-ES" altLang="ca-ES" sz="2000" dirty="0">
              <a:solidFill>
                <a:srgbClr val="17375E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ca-ES" sz="2000" dirty="0">
              <a:solidFill>
                <a:srgbClr val="17375E"/>
              </a:solidFill>
            </a:endParaRPr>
          </a:p>
        </p:txBody>
      </p:sp>
      <p:pic>
        <p:nvPicPr>
          <p:cNvPr id="20483" name="Picture 2" descr="C:\Users\Gustavo\Usumayr\Gustavo\Imágenes\Fotografíes seleccionades per la Facultat\PUZZLE INDIVIDUAL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72"/>
          <a:stretch>
            <a:fillRect/>
          </a:stretch>
        </p:blipFill>
        <p:spPr bwMode="auto">
          <a:xfrm>
            <a:off x="2" y="4149727"/>
            <a:ext cx="2740025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2051050" y="4221165"/>
            <a:ext cx="6624638" cy="10318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ca-ES" altLang="ca-ES" sz="2000" b="1">
                <a:solidFill>
                  <a:srgbClr val="FF0000"/>
                </a:solidFill>
                <a:latin typeface="Calibri" panose="020F0502020204030204" pitchFamily="34" charset="0"/>
              </a:rPr>
              <a:t>El pràcticum s</a:t>
            </a:r>
            <a:r>
              <a:rPr lang="ca-ES" altLang="es-ES" sz="2000" b="1">
                <a:solidFill>
                  <a:srgbClr val="FF0000"/>
                </a:solidFill>
                <a:latin typeface="Calibri" panose="020F0502020204030204" pitchFamily="34" charset="0"/>
              </a:rPr>
              <a:t>’</a:t>
            </a:r>
            <a:r>
              <a:rPr lang="ca-ES" altLang="ca-ES" sz="2000" b="1">
                <a:solidFill>
                  <a:srgbClr val="FF0000"/>
                </a:solidFill>
                <a:latin typeface="Calibri" panose="020F0502020204030204" pitchFamily="34" charset="0"/>
              </a:rPr>
              <a:t>ha de matricular en el semestre que l</a:t>
            </a:r>
            <a:r>
              <a:rPr lang="ca-ES" altLang="es-ES" sz="2000" b="1">
                <a:solidFill>
                  <a:srgbClr val="FF0000"/>
                </a:solidFill>
                <a:latin typeface="Calibri" panose="020F0502020204030204" pitchFamily="34" charset="0"/>
              </a:rPr>
              <a:t>’</a:t>
            </a:r>
            <a:r>
              <a:rPr lang="ca-ES" altLang="ca-ES" sz="2000" b="1">
                <a:solidFill>
                  <a:srgbClr val="FF0000"/>
                </a:solidFill>
                <a:latin typeface="Calibri" panose="020F0502020204030204" pitchFamily="34" charset="0"/>
              </a:rPr>
              <a:t>alumne consideri que l</a:t>
            </a:r>
            <a:r>
              <a:rPr lang="ca-ES" altLang="es-ES" sz="2000" b="1">
                <a:solidFill>
                  <a:srgbClr val="FF0000"/>
                </a:solidFill>
                <a:latin typeface="Calibri" panose="020F0502020204030204" pitchFamily="34" charset="0"/>
              </a:rPr>
              <a:t>’</a:t>
            </a:r>
            <a:r>
              <a:rPr lang="ca-ES" altLang="ca-ES" sz="2000" b="1">
                <a:solidFill>
                  <a:srgbClr val="FF0000"/>
                </a:solidFill>
                <a:latin typeface="Calibri" panose="020F0502020204030204" pitchFamily="34" charset="0"/>
              </a:rPr>
              <a:t>haurà acabat de realitzar i amb marge de temps suficient per ésser avaluat </a:t>
            </a:r>
            <a:endParaRPr lang="es-ES" altLang="ca-ES" sz="2000" b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75419" y="681041"/>
            <a:ext cx="8407400" cy="46037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ca-ES" altLang="ca-ES" b="1" dirty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Pràcticum I </a:t>
            </a:r>
            <a:r>
              <a:rPr lang="ca-ES" altLang="ca-ES" b="1" dirty="0" err="1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i</a:t>
            </a:r>
            <a:r>
              <a:rPr lang="ca-ES" altLang="ca-ES" b="1" dirty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Pràcticum II</a:t>
            </a:r>
          </a:p>
        </p:txBody>
      </p:sp>
      <p:sp>
        <p:nvSpPr>
          <p:cNvPr id="8" name="1 CuadroTexto"/>
          <p:cNvSpPr txBox="1"/>
          <p:nvPr/>
        </p:nvSpPr>
        <p:spPr>
          <a:xfrm>
            <a:off x="1506539" y="41278"/>
            <a:ext cx="547211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a-E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Requisits matrícula</a:t>
            </a:r>
            <a:endParaRPr lang="ca-ES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980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2 CuadroTexto"/>
          <p:cNvSpPr txBox="1">
            <a:spLocks noChangeArrowheads="1"/>
          </p:cNvSpPr>
          <p:nvPr/>
        </p:nvSpPr>
        <p:spPr bwMode="auto">
          <a:xfrm>
            <a:off x="772319" y="1390652"/>
            <a:ext cx="798195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ca-ES" sz="1600" b="1" dirty="0">
                <a:solidFill>
                  <a:srgbClr val="17375E"/>
                </a:solidFill>
              </a:rPr>
              <a:t>Per a la matrícula de TFG </a:t>
            </a:r>
            <a:r>
              <a:rPr lang="ca-ES" altLang="ca-ES" sz="1600" dirty="0">
                <a:solidFill>
                  <a:srgbClr val="17375E"/>
                </a:solidFill>
              </a:rPr>
              <a:t>caldrà que l</a:t>
            </a:r>
            <a:r>
              <a:rPr lang="ca-ES" altLang="es-ES" sz="1600" dirty="0">
                <a:solidFill>
                  <a:srgbClr val="17375E"/>
                </a:solidFill>
              </a:rPr>
              <a:t>’</a:t>
            </a:r>
            <a:r>
              <a:rPr lang="ca-ES" altLang="ca-ES" sz="1600" dirty="0">
                <a:solidFill>
                  <a:srgbClr val="17375E"/>
                </a:solidFill>
              </a:rPr>
              <a:t>alumne: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a-ES" altLang="ca-ES" sz="1600" dirty="0">
              <a:solidFill>
                <a:srgbClr val="17375E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ca-ES" altLang="ca-ES" sz="1600" dirty="0">
                <a:solidFill>
                  <a:srgbClr val="17375E"/>
                </a:solidFill>
              </a:rPr>
              <a:t>hagi superat un nombre igual o superior a </a:t>
            </a:r>
            <a:r>
              <a:rPr lang="ca-ES" altLang="ca-ES" sz="1600" b="1" dirty="0">
                <a:solidFill>
                  <a:srgbClr val="17375E"/>
                </a:solidFill>
              </a:rPr>
              <a:t>210 crèdits </a:t>
            </a:r>
            <a:r>
              <a:rPr lang="ca-ES" altLang="ca-ES" sz="1600" dirty="0">
                <a:solidFill>
                  <a:srgbClr val="17375E"/>
                </a:solidFill>
              </a:rPr>
              <a:t>a la titulació. </a:t>
            </a:r>
          </a:p>
          <a:p>
            <a:pPr eaLnBrk="1" hangingPunct="1">
              <a:spcBef>
                <a:spcPct val="0"/>
              </a:spcBef>
            </a:pPr>
            <a:endParaRPr lang="ca-ES" altLang="ca-ES" sz="1600" dirty="0">
              <a:solidFill>
                <a:srgbClr val="17375E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ca-ES" altLang="ca-ES" sz="1600" dirty="0">
                <a:solidFill>
                  <a:srgbClr val="17375E"/>
                </a:solidFill>
              </a:rPr>
              <a:t>En cas excepcional, si l'alumne ha superat entre 198 i 210 crèdits, podrà fer efectiva la matrícula només amb el vist i plau del Cap d'estudis, que emetrà una autorització.</a:t>
            </a:r>
          </a:p>
          <a:p>
            <a:pPr eaLnBrk="1" hangingPunct="1">
              <a:spcBef>
                <a:spcPct val="0"/>
              </a:spcBef>
            </a:pPr>
            <a:endParaRPr lang="ca-ES" altLang="ca-ES" sz="1600" dirty="0">
              <a:solidFill>
                <a:srgbClr val="17375E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ca-ES" altLang="ca-ES" sz="1600" dirty="0">
                <a:solidFill>
                  <a:srgbClr val="17375E"/>
                </a:solidFill>
              </a:rPr>
              <a:t>tingui superades totes les assignatures que figuren com requeriments en el seu grau (en funció de l'itinerari o menció inclou tot primer i segon aprovat).</a:t>
            </a:r>
          </a:p>
          <a:p>
            <a:pPr eaLnBrk="1" hangingPunct="1">
              <a:spcBef>
                <a:spcPct val="0"/>
              </a:spcBef>
            </a:pPr>
            <a:endParaRPr lang="ca-ES" altLang="ca-ES" sz="1600" dirty="0">
              <a:solidFill>
                <a:srgbClr val="17375E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ca-ES" altLang="ca-ES" sz="1600" dirty="0">
                <a:solidFill>
                  <a:srgbClr val="17375E"/>
                </a:solidFill>
              </a:rPr>
              <a:t>La matrícula és </a:t>
            </a:r>
            <a:r>
              <a:rPr lang="ca-ES" altLang="es-ES" sz="1600" dirty="0">
                <a:solidFill>
                  <a:srgbClr val="17375E"/>
                </a:solidFill>
              </a:rPr>
              <a:t>“</a:t>
            </a:r>
            <a:r>
              <a:rPr lang="ca-ES" altLang="ca-ES" sz="1600" dirty="0">
                <a:solidFill>
                  <a:srgbClr val="17375E"/>
                </a:solidFill>
              </a:rPr>
              <a:t>Finalista</a:t>
            </a:r>
            <a:r>
              <a:rPr lang="ca-ES" altLang="es-ES" sz="1600" dirty="0">
                <a:solidFill>
                  <a:srgbClr val="17375E"/>
                </a:solidFill>
              </a:rPr>
              <a:t>”</a:t>
            </a:r>
            <a:r>
              <a:rPr lang="ca-ES" altLang="ca-ES" sz="1600" dirty="0">
                <a:solidFill>
                  <a:srgbClr val="17375E"/>
                </a:solidFill>
              </a:rPr>
              <a:t>: no pot quedar cap assignatura pendent sense matricular. Els crèdits de reconeixement han d</a:t>
            </a:r>
            <a:r>
              <a:rPr lang="ca-ES" altLang="es-ES" sz="1600" dirty="0">
                <a:solidFill>
                  <a:srgbClr val="17375E"/>
                </a:solidFill>
              </a:rPr>
              <a:t>’</a:t>
            </a:r>
            <a:r>
              <a:rPr lang="ca-ES" altLang="ca-ES" sz="1600" dirty="0">
                <a:solidFill>
                  <a:srgbClr val="17375E"/>
                </a:solidFill>
              </a:rPr>
              <a:t>estar reconeguts abans de matricular el TFG </a:t>
            </a:r>
            <a:endParaRPr lang="es-ES" altLang="ca-ES" sz="1600" dirty="0">
              <a:solidFill>
                <a:srgbClr val="17375E"/>
              </a:solidFill>
            </a:endParaRPr>
          </a:p>
        </p:txBody>
      </p:sp>
      <p:pic>
        <p:nvPicPr>
          <p:cNvPr id="21507" name="Picture 2" descr="C:\Users\Gustavo\Usumayr\Gustavo\Imágenes\Fotografíes seleccionades per la Facultat\PUZZLE INDIVIDUAL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72"/>
          <a:stretch>
            <a:fillRect/>
          </a:stretch>
        </p:blipFill>
        <p:spPr bwMode="auto">
          <a:xfrm>
            <a:off x="-231775" y="4437063"/>
            <a:ext cx="2317750" cy="229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6 CuadroTexto"/>
          <p:cNvSpPr txBox="1"/>
          <p:nvPr/>
        </p:nvSpPr>
        <p:spPr>
          <a:xfrm>
            <a:off x="2003427" y="4718052"/>
            <a:ext cx="6672263" cy="7270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ca-ES" altLang="ca-ES" sz="2000" b="1">
                <a:solidFill>
                  <a:srgbClr val="FF0000"/>
                </a:solidFill>
                <a:latin typeface="Calibri" panose="020F0502020204030204" pitchFamily="34" charset="0"/>
              </a:rPr>
              <a:t>El TFG s</a:t>
            </a:r>
            <a:r>
              <a:rPr lang="ca-ES" altLang="es-ES" sz="2000" b="1">
                <a:solidFill>
                  <a:srgbClr val="FF0000"/>
                </a:solidFill>
                <a:latin typeface="Calibri" panose="020F0502020204030204" pitchFamily="34" charset="0"/>
              </a:rPr>
              <a:t>’</a:t>
            </a:r>
            <a:r>
              <a:rPr lang="ca-ES" altLang="ca-ES" sz="2000" b="1">
                <a:solidFill>
                  <a:srgbClr val="FF0000"/>
                </a:solidFill>
                <a:latin typeface="Calibri" panose="020F0502020204030204" pitchFamily="34" charset="0"/>
              </a:rPr>
              <a:t>ha de matricular quan l</a:t>
            </a:r>
            <a:r>
              <a:rPr lang="ca-ES" altLang="es-ES" sz="2000" b="1">
                <a:solidFill>
                  <a:srgbClr val="FF0000"/>
                </a:solidFill>
                <a:latin typeface="Calibri" panose="020F0502020204030204" pitchFamily="34" charset="0"/>
              </a:rPr>
              <a:t>’</a:t>
            </a:r>
            <a:r>
              <a:rPr lang="ca-ES" altLang="ca-ES" sz="2000" b="1">
                <a:solidFill>
                  <a:srgbClr val="FF0000"/>
                </a:solidFill>
                <a:latin typeface="Calibri" panose="020F0502020204030204" pitchFamily="34" charset="0"/>
              </a:rPr>
              <a:t>alumne consideri que pot complir aquestes condicions </a:t>
            </a:r>
            <a:endParaRPr lang="es-ES" altLang="ca-ES" sz="2000" b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68288" y="702471"/>
            <a:ext cx="8407400" cy="46037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ca-ES" altLang="ca-ES" b="1" dirty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Treball de Final de Grau (TFG)</a:t>
            </a:r>
          </a:p>
        </p:txBody>
      </p:sp>
      <p:sp>
        <p:nvSpPr>
          <p:cNvPr id="6" name="1 CuadroTexto"/>
          <p:cNvSpPr txBox="1"/>
          <p:nvPr/>
        </p:nvSpPr>
        <p:spPr>
          <a:xfrm>
            <a:off x="1735933" y="38102"/>
            <a:ext cx="547211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a-E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Requisits matrícula</a:t>
            </a:r>
            <a:endParaRPr lang="ca-ES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7215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1 CuadroTexto"/>
          <p:cNvSpPr txBox="1">
            <a:spLocks noChangeArrowheads="1"/>
          </p:cNvSpPr>
          <p:nvPr/>
        </p:nvSpPr>
        <p:spPr bwMode="auto">
          <a:xfrm>
            <a:off x="250825" y="898525"/>
            <a:ext cx="8642350" cy="16319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a-ES" sz="2000" b="1" dirty="0">
                <a:solidFill>
                  <a:srgbClr val="254061"/>
                </a:solidFill>
                <a:latin typeface="Calibri" charset="0"/>
              </a:rPr>
              <a:t>El Pràcticum és una matèria amb dues assignatures (</a:t>
            </a:r>
            <a:r>
              <a:rPr lang="ca-ES" sz="2000" b="1" dirty="0">
                <a:solidFill>
                  <a:srgbClr val="E46C0A"/>
                </a:solidFill>
                <a:latin typeface="Calibri" charset="0"/>
              </a:rPr>
              <a:t>Pràcticum I i Pràcticum II</a:t>
            </a:r>
            <a:r>
              <a:rPr lang="ca-ES" sz="2000" b="1" dirty="0">
                <a:solidFill>
                  <a:srgbClr val="254061"/>
                </a:solidFill>
                <a:latin typeface="Calibri" charset="0"/>
              </a:rPr>
              <a:t>):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a-ES" sz="2000" b="1" dirty="0">
              <a:solidFill>
                <a:srgbClr val="254061"/>
              </a:solidFill>
              <a:latin typeface="Calibri" charset="0"/>
            </a:endParaRPr>
          </a:p>
          <a:p>
            <a:pPr marL="342900" indent="-342900" algn="ctr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ca-ES" sz="2000" b="1" dirty="0">
                <a:solidFill>
                  <a:srgbClr val="E46C0A"/>
                </a:solidFill>
                <a:latin typeface="Calibri" charset="0"/>
              </a:rPr>
              <a:t>6 crèdits ECTS </a:t>
            </a:r>
            <a:r>
              <a:rPr lang="ca-ES" sz="2000" dirty="0">
                <a:solidFill>
                  <a:srgbClr val="254061"/>
                </a:solidFill>
                <a:latin typeface="Calibri" charset="0"/>
              </a:rPr>
              <a:t>cadascuna</a:t>
            </a:r>
          </a:p>
          <a:p>
            <a:pPr marL="342900" indent="-342900" algn="ctr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ca-ES" sz="2000" dirty="0">
                <a:solidFill>
                  <a:srgbClr val="17375E"/>
                </a:solidFill>
                <a:latin typeface="Calibri" charset="0"/>
              </a:rPr>
              <a:t>càrrega de treball per l’alumne de </a:t>
            </a:r>
            <a:r>
              <a:rPr lang="ca-ES" sz="2000" b="1" dirty="0">
                <a:solidFill>
                  <a:srgbClr val="E46C0A"/>
                </a:solidFill>
                <a:latin typeface="Calibri" charset="0"/>
              </a:rPr>
              <a:t>150 hores </a:t>
            </a:r>
            <a:r>
              <a:rPr lang="ca-ES" sz="2000" dirty="0">
                <a:solidFill>
                  <a:srgbClr val="254061"/>
                </a:solidFill>
                <a:latin typeface="Calibri" charset="0"/>
              </a:rPr>
              <a:t>cadascuna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2000" b="1" dirty="0">
              <a:solidFill>
                <a:srgbClr val="254061"/>
              </a:solidFill>
              <a:latin typeface="Calibri" charset="0"/>
            </a:endParaRPr>
          </a:p>
        </p:txBody>
      </p:sp>
      <p:sp>
        <p:nvSpPr>
          <p:cNvPr id="3" name="2 CuadroTexto"/>
          <p:cNvSpPr txBox="1">
            <a:spLocks noChangeArrowheads="1"/>
          </p:cNvSpPr>
          <p:nvPr/>
        </p:nvSpPr>
        <p:spPr bwMode="auto">
          <a:xfrm>
            <a:off x="250825" y="2811465"/>
            <a:ext cx="84978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2000">
                <a:solidFill>
                  <a:srgbClr val="254061"/>
                </a:solidFill>
                <a:latin typeface="Calibri" pitchFamily="34" charset="0"/>
                <a:ea typeface="ＭＳ Ｐゴシック"/>
                <a:cs typeface="ＭＳ Ｐゴシック"/>
              </a:rPr>
              <a:t>Els pràcticum han de ser integradors dels coneixements adquirits al llarg del  Grau i una font d’adquisició de noves habilitats.</a:t>
            </a:r>
            <a:endParaRPr lang="es-ES" sz="2000">
              <a:solidFill>
                <a:srgbClr val="254061"/>
              </a:solidFill>
              <a:latin typeface="Calibri" pitchFamily="34" charset="0"/>
              <a:ea typeface="ＭＳ Ｐゴシック"/>
              <a:cs typeface="ＭＳ Ｐゴシック"/>
            </a:endParaRPr>
          </a:p>
        </p:txBody>
      </p:sp>
      <p:pic>
        <p:nvPicPr>
          <p:cNvPr id="18435" name="Picture 2" descr="C:\Users\Gustavo\Usumayr\Gustavo\Imágenes\Fotografíes seleccionades per la Facultat\PUZZLE INDIVIDUAL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372"/>
          <a:stretch>
            <a:fillRect/>
          </a:stretch>
        </p:blipFill>
        <p:spPr bwMode="auto">
          <a:xfrm>
            <a:off x="2" y="4149727"/>
            <a:ext cx="2740025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3 CuadroTexto"/>
          <p:cNvSpPr txBox="1">
            <a:spLocks noChangeArrowheads="1"/>
          </p:cNvSpPr>
          <p:nvPr/>
        </p:nvSpPr>
        <p:spPr bwMode="auto">
          <a:xfrm>
            <a:off x="2470152" y="4154490"/>
            <a:ext cx="6278563" cy="1538287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2000" b="1">
                <a:solidFill>
                  <a:srgbClr val="17375E"/>
                </a:solidFill>
                <a:latin typeface="Calibri" pitchFamily="34" charset="0"/>
                <a:ea typeface="ＭＳ Ｐゴシック"/>
                <a:cs typeface="ＭＳ Ｐゴシック"/>
              </a:rPr>
              <a:t>Pràcticum I - tècniques generals*</a:t>
            </a:r>
          </a:p>
          <a:p>
            <a:endParaRPr lang="ca-ES" sz="2000">
              <a:solidFill>
                <a:srgbClr val="17375E"/>
              </a:solidFill>
              <a:latin typeface="Calibri" pitchFamily="34" charset="0"/>
              <a:ea typeface="ＭＳ Ｐゴシック"/>
              <a:cs typeface="ＭＳ Ｐゴシック"/>
            </a:endParaRPr>
          </a:p>
          <a:p>
            <a:r>
              <a:rPr lang="ca-ES" sz="2000" b="1">
                <a:solidFill>
                  <a:srgbClr val="17375E"/>
                </a:solidFill>
                <a:latin typeface="Calibri" pitchFamily="34" charset="0"/>
                <a:ea typeface="ＭＳ Ｐゴシック"/>
                <a:cs typeface="ＭＳ Ｐゴシック"/>
              </a:rPr>
              <a:t>Pràcticum II</a:t>
            </a:r>
            <a:r>
              <a:rPr lang="ca-ES" sz="2000">
                <a:solidFill>
                  <a:srgbClr val="17375E"/>
                </a:solidFill>
                <a:latin typeface="Calibri" pitchFamily="34" charset="0"/>
                <a:ea typeface="ＭＳ Ｐゴシック"/>
                <a:cs typeface="ＭＳ Ｐゴシック"/>
              </a:rPr>
              <a:t> </a:t>
            </a:r>
            <a:r>
              <a:rPr lang="ca-ES" sz="2000" b="1">
                <a:solidFill>
                  <a:srgbClr val="17375E"/>
                </a:solidFill>
                <a:latin typeface="Calibri" pitchFamily="34" charset="0"/>
                <a:ea typeface="ＭＳ Ｐゴシック"/>
                <a:cs typeface="ＭＳ Ｐゴシック"/>
              </a:rPr>
              <a:t>– tècniques</a:t>
            </a:r>
            <a:r>
              <a:rPr lang="ca-ES" sz="2000">
                <a:solidFill>
                  <a:srgbClr val="17375E"/>
                </a:solidFill>
                <a:latin typeface="Calibri" pitchFamily="34" charset="0"/>
                <a:ea typeface="ＭＳ Ｐゴシック"/>
                <a:cs typeface="ＭＳ Ｐゴシック"/>
              </a:rPr>
              <a:t> </a:t>
            </a:r>
            <a:r>
              <a:rPr lang="ca-ES" sz="2000" b="1">
                <a:solidFill>
                  <a:srgbClr val="17375E"/>
                </a:solidFill>
                <a:latin typeface="Calibri" pitchFamily="34" charset="0"/>
                <a:ea typeface="ＭＳ Ｐゴシック"/>
                <a:cs typeface="ＭＳ Ｐゴシック"/>
              </a:rPr>
              <a:t>específiques*</a:t>
            </a:r>
          </a:p>
          <a:p>
            <a:endParaRPr lang="ca-ES" sz="2000" b="1">
              <a:solidFill>
                <a:srgbClr val="17375E"/>
              </a:solidFill>
              <a:latin typeface="Calibri" pitchFamily="34" charset="0"/>
              <a:ea typeface="ＭＳ Ｐゴシック"/>
              <a:cs typeface="ＭＳ Ｐゴシック"/>
            </a:endParaRPr>
          </a:p>
          <a:p>
            <a:r>
              <a:rPr lang="ca-ES" sz="1400">
                <a:solidFill>
                  <a:srgbClr val="17375E"/>
                </a:solidFill>
                <a:latin typeface="Calibri" pitchFamily="34" charset="0"/>
                <a:ea typeface="ＭＳ Ｐゴシック"/>
                <a:cs typeface="ＭＳ Ｐゴシック"/>
              </a:rPr>
              <a:t>(*en funció del tipus de projecte)</a:t>
            </a:r>
            <a:endParaRPr lang="es-ES" sz="1400">
              <a:solidFill>
                <a:srgbClr val="17375E"/>
              </a:solidFill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41313" y="23815"/>
            <a:ext cx="8407400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a-E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Pràcticum I i Pràcticum II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1740</TotalTime>
  <Words>1023</Words>
  <Application>Microsoft Office PowerPoint</Application>
  <PresentationFormat>Presentación en pantalla (4:3)</PresentationFormat>
  <Paragraphs>157</Paragraphs>
  <Slides>16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MS PGothic</vt:lpstr>
      <vt:lpstr>MS PGothic</vt:lpstr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Universidad de Barcelona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Silvia Busquets Rius</dc:creator>
  <cp:lastModifiedBy>Marta C</cp:lastModifiedBy>
  <cp:revision>106</cp:revision>
  <dcterms:created xsi:type="dcterms:W3CDTF">2013-10-22T10:10:09Z</dcterms:created>
  <dcterms:modified xsi:type="dcterms:W3CDTF">2019-11-05T18:20:38Z</dcterms:modified>
</cp:coreProperties>
</file>