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 per defecte" id="{12540691-45B6-4E4A-BFBB-DA138687EE08}">
          <p14:sldIdLst>
            <p14:sldId id="256"/>
            <p14:sldId id="258"/>
            <p14:sldId id="259"/>
            <p14:sldId id="260"/>
          </p14:sldIdLst>
        </p14:section>
        <p14:section name="Secció sense títol" id="{1F1253AE-0F48-4BDF-A88A-90B5FBE124ED}">
          <p14:sldIdLst>
            <p14:sldId id="261"/>
            <p14:sldId id="262"/>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FCB03-52CD-1E1E-694B-3080B2B79AB0}" v="20" dt="2022-09-07T10:18:09.9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1524000" y="1122363"/>
            <a:ext cx="9144000" cy="2387600"/>
          </a:xfrm>
        </p:spPr>
        <p:txBody>
          <a:bodyPr anchor="b"/>
          <a:lstStyle>
            <a:lvl1pPr algn="ctr">
              <a:defRPr sz="6000"/>
            </a:lvl1pPr>
          </a:lstStyle>
          <a:p>
            <a:r>
              <a:rPr lang="ca-ES"/>
              <a:t>Feu clic aquí per editar l'estil</a:t>
            </a:r>
            <a:endParaRPr lang="es-ES"/>
          </a:p>
        </p:txBody>
      </p:sp>
      <p:sp>
        <p:nvSpPr>
          <p:cNvPr id="3" name="Subtítol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ca-ES"/>
              <a:t>Feu clic aquí per editar l'estil de subtítols del patró.</a:t>
            </a:r>
            <a:endParaRPr lang="es-ES"/>
          </a:p>
        </p:txBody>
      </p:sp>
      <p:sp>
        <p:nvSpPr>
          <p:cNvPr id="4" name="Contenidor de data 3"/>
          <p:cNvSpPr>
            <a:spLocks noGrp="1"/>
          </p:cNvSpPr>
          <p:nvPr>
            <p:ph type="dt" sz="half" idx="10"/>
          </p:nvPr>
        </p:nvSpPr>
        <p:spPr/>
        <p:txBody>
          <a:bodyPr/>
          <a:lstStyle/>
          <a:p>
            <a:fld id="{2BFFBEEA-D9AF-4A71-8E33-D75FE4D2F421}" type="datetimeFigureOut">
              <a:rPr lang="es-ES" smtClean="0"/>
              <a:t>09/09/2022</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2334766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a:t>Feu clic aquí per editar l'estil</a:t>
            </a:r>
            <a:endParaRPr lang="es-ES"/>
          </a:p>
        </p:txBody>
      </p:sp>
      <p:sp>
        <p:nvSpPr>
          <p:cNvPr id="3" name="Contenidor de text vertical 2"/>
          <p:cNvSpPr>
            <a:spLocks noGrp="1"/>
          </p:cNvSpPr>
          <p:nvPr>
            <p:ph type="body" orient="vert" idx="1"/>
          </p:nvPr>
        </p:nvSpPr>
        <p:spPr/>
        <p:txBody>
          <a:bodyPr vert="eaVert"/>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4" name="Contenidor de data 3"/>
          <p:cNvSpPr>
            <a:spLocks noGrp="1"/>
          </p:cNvSpPr>
          <p:nvPr>
            <p:ph type="dt" sz="half" idx="10"/>
          </p:nvPr>
        </p:nvSpPr>
        <p:spPr/>
        <p:txBody>
          <a:bodyPr/>
          <a:lstStyle/>
          <a:p>
            <a:fld id="{2BFFBEEA-D9AF-4A71-8E33-D75FE4D2F421}" type="datetimeFigureOut">
              <a:rPr lang="es-ES" smtClean="0"/>
              <a:t>09/09/2022</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308004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8724901" y="365125"/>
            <a:ext cx="2628900" cy="5811838"/>
          </a:xfrm>
        </p:spPr>
        <p:txBody>
          <a:bodyPr vert="eaVert"/>
          <a:lstStyle/>
          <a:p>
            <a:r>
              <a:rPr lang="ca-ES"/>
              <a:t>Feu clic aquí per editar l'estil</a:t>
            </a:r>
            <a:endParaRPr lang="es-ES"/>
          </a:p>
        </p:txBody>
      </p:sp>
      <p:sp>
        <p:nvSpPr>
          <p:cNvPr id="3" name="Contenidor de text vertical 2"/>
          <p:cNvSpPr>
            <a:spLocks noGrp="1"/>
          </p:cNvSpPr>
          <p:nvPr>
            <p:ph type="body" orient="vert" idx="1"/>
          </p:nvPr>
        </p:nvSpPr>
        <p:spPr>
          <a:xfrm>
            <a:off x="838201" y="365125"/>
            <a:ext cx="7734300" cy="5811838"/>
          </a:xfrm>
        </p:spPr>
        <p:txBody>
          <a:bodyPr vert="eaVert"/>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4" name="Contenidor de data 3"/>
          <p:cNvSpPr>
            <a:spLocks noGrp="1"/>
          </p:cNvSpPr>
          <p:nvPr>
            <p:ph type="dt" sz="half" idx="10"/>
          </p:nvPr>
        </p:nvSpPr>
        <p:spPr/>
        <p:txBody>
          <a:bodyPr/>
          <a:lstStyle/>
          <a:p>
            <a:fld id="{2BFFBEEA-D9AF-4A71-8E33-D75FE4D2F421}" type="datetimeFigureOut">
              <a:rPr lang="es-ES" smtClean="0"/>
              <a:t>09/09/2022</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1535898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a:t>Feu clic aquí per editar l'estil</a:t>
            </a:r>
            <a:endParaRPr lang="es-ES"/>
          </a:p>
        </p:txBody>
      </p:sp>
      <p:sp>
        <p:nvSpPr>
          <p:cNvPr id="3" name="Contenidor de contingut 2"/>
          <p:cNvSpPr>
            <a:spLocks noGrp="1"/>
          </p:cNvSpPr>
          <p:nvPr>
            <p:ph idx="1"/>
          </p:nvPr>
        </p:nvSpPr>
        <p:spPr/>
        <p:txBody>
          <a:body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4" name="Contenidor de data 3"/>
          <p:cNvSpPr>
            <a:spLocks noGrp="1"/>
          </p:cNvSpPr>
          <p:nvPr>
            <p:ph type="dt" sz="half" idx="10"/>
          </p:nvPr>
        </p:nvSpPr>
        <p:spPr/>
        <p:txBody>
          <a:bodyPr/>
          <a:lstStyle/>
          <a:p>
            <a:fld id="{2BFFBEEA-D9AF-4A71-8E33-D75FE4D2F421}" type="datetimeFigureOut">
              <a:rPr lang="es-ES" smtClean="0"/>
              <a:t>09/09/2022</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112044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831851" y="1709740"/>
            <a:ext cx="10515600" cy="2852737"/>
          </a:xfrm>
        </p:spPr>
        <p:txBody>
          <a:bodyPr anchor="b"/>
          <a:lstStyle>
            <a:lvl1pPr>
              <a:defRPr sz="6000"/>
            </a:lvl1pPr>
          </a:lstStyle>
          <a:p>
            <a:r>
              <a:rPr lang="ca-ES"/>
              <a:t>Feu clic aquí per editar l'estil</a:t>
            </a:r>
            <a:endParaRPr lang="es-ES"/>
          </a:p>
        </p:txBody>
      </p:sp>
      <p:sp>
        <p:nvSpPr>
          <p:cNvPr id="3" name="Contenidor de text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ca-ES"/>
              <a:t>Feu clic aquí per editar estils</a:t>
            </a:r>
          </a:p>
        </p:txBody>
      </p:sp>
      <p:sp>
        <p:nvSpPr>
          <p:cNvPr id="4" name="Contenidor de data 3"/>
          <p:cNvSpPr>
            <a:spLocks noGrp="1"/>
          </p:cNvSpPr>
          <p:nvPr>
            <p:ph type="dt" sz="half" idx="10"/>
          </p:nvPr>
        </p:nvSpPr>
        <p:spPr/>
        <p:txBody>
          <a:bodyPr/>
          <a:lstStyle/>
          <a:p>
            <a:fld id="{2BFFBEEA-D9AF-4A71-8E33-D75FE4D2F421}" type="datetimeFigureOut">
              <a:rPr lang="es-ES" smtClean="0"/>
              <a:t>09/09/2022</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3041125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a:t>Feu clic aquí per editar l'estil</a:t>
            </a:r>
            <a:endParaRPr lang="es-ES"/>
          </a:p>
        </p:txBody>
      </p:sp>
      <p:sp>
        <p:nvSpPr>
          <p:cNvPr id="3" name="Contenidor de contingut 2"/>
          <p:cNvSpPr>
            <a:spLocks noGrp="1"/>
          </p:cNvSpPr>
          <p:nvPr>
            <p:ph sz="half" idx="1"/>
          </p:nvPr>
        </p:nvSpPr>
        <p:spPr>
          <a:xfrm>
            <a:off x="838200" y="1825625"/>
            <a:ext cx="5181600" cy="4351338"/>
          </a:xfrm>
        </p:spPr>
        <p:txBody>
          <a:body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4" name="Contenidor de contingut 3"/>
          <p:cNvSpPr>
            <a:spLocks noGrp="1"/>
          </p:cNvSpPr>
          <p:nvPr>
            <p:ph sz="half" idx="2"/>
          </p:nvPr>
        </p:nvSpPr>
        <p:spPr>
          <a:xfrm>
            <a:off x="6172200" y="1825625"/>
            <a:ext cx="5181600" cy="4351338"/>
          </a:xfrm>
        </p:spPr>
        <p:txBody>
          <a:body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5" name="Contenidor de data 4"/>
          <p:cNvSpPr>
            <a:spLocks noGrp="1"/>
          </p:cNvSpPr>
          <p:nvPr>
            <p:ph type="dt" sz="half" idx="10"/>
          </p:nvPr>
        </p:nvSpPr>
        <p:spPr/>
        <p:txBody>
          <a:bodyPr/>
          <a:lstStyle/>
          <a:p>
            <a:fld id="{2BFFBEEA-D9AF-4A71-8E33-D75FE4D2F421}" type="datetimeFigureOut">
              <a:rPr lang="es-ES" smtClean="0"/>
              <a:t>09/09/2022</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11087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a:xfrm>
            <a:off x="839788" y="365127"/>
            <a:ext cx="10515600" cy="1325563"/>
          </a:xfrm>
        </p:spPr>
        <p:txBody>
          <a:bodyPr/>
          <a:lstStyle/>
          <a:p>
            <a:r>
              <a:rPr lang="ca-ES"/>
              <a:t>Feu clic aquí per editar l'estil</a:t>
            </a:r>
            <a:endParaRPr lang="es-ES"/>
          </a:p>
        </p:txBody>
      </p:sp>
      <p:sp>
        <p:nvSpPr>
          <p:cNvPr id="3" name="Contenidor de text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ca-ES"/>
              <a:t>Feu clic aquí per editar estils</a:t>
            </a:r>
          </a:p>
        </p:txBody>
      </p:sp>
      <p:sp>
        <p:nvSpPr>
          <p:cNvPr id="4" name="Contenidor de contingut 3"/>
          <p:cNvSpPr>
            <a:spLocks noGrp="1"/>
          </p:cNvSpPr>
          <p:nvPr>
            <p:ph sz="half" idx="2"/>
          </p:nvPr>
        </p:nvSpPr>
        <p:spPr>
          <a:xfrm>
            <a:off x="839789" y="2505075"/>
            <a:ext cx="5157787" cy="3684588"/>
          </a:xfrm>
        </p:spPr>
        <p:txBody>
          <a:body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5" name="Contenidor de text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ca-ES"/>
              <a:t>Feu clic aquí per editar estils</a:t>
            </a:r>
          </a:p>
        </p:txBody>
      </p:sp>
      <p:sp>
        <p:nvSpPr>
          <p:cNvPr id="6" name="Contenidor de contingut 5"/>
          <p:cNvSpPr>
            <a:spLocks noGrp="1"/>
          </p:cNvSpPr>
          <p:nvPr>
            <p:ph sz="quarter" idx="4"/>
          </p:nvPr>
        </p:nvSpPr>
        <p:spPr>
          <a:xfrm>
            <a:off x="6172201" y="2505075"/>
            <a:ext cx="5183188" cy="3684588"/>
          </a:xfrm>
        </p:spPr>
        <p:txBody>
          <a:body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7" name="Contenidor de data 6"/>
          <p:cNvSpPr>
            <a:spLocks noGrp="1"/>
          </p:cNvSpPr>
          <p:nvPr>
            <p:ph type="dt" sz="half" idx="10"/>
          </p:nvPr>
        </p:nvSpPr>
        <p:spPr/>
        <p:txBody>
          <a:bodyPr/>
          <a:lstStyle/>
          <a:p>
            <a:fld id="{2BFFBEEA-D9AF-4A71-8E33-D75FE4D2F421}" type="datetimeFigureOut">
              <a:rPr lang="es-ES" smtClean="0"/>
              <a:t>09/09/2022</a:t>
            </a:fld>
            <a:endParaRPr lang="es-ES"/>
          </a:p>
        </p:txBody>
      </p:sp>
      <p:sp>
        <p:nvSpPr>
          <p:cNvPr id="8" name="Contenidor de peu de pàgina 7"/>
          <p:cNvSpPr>
            <a:spLocks noGrp="1"/>
          </p:cNvSpPr>
          <p:nvPr>
            <p:ph type="ftr" sz="quarter" idx="11"/>
          </p:nvPr>
        </p:nvSpPr>
        <p:spPr/>
        <p:txBody>
          <a:bodyPr/>
          <a:lstStyle/>
          <a:p>
            <a:endParaRPr lang="es-ES"/>
          </a:p>
        </p:txBody>
      </p:sp>
      <p:sp>
        <p:nvSpPr>
          <p:cNvPr id="9" name="Contenidor de número de diapositiva 8"/>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3846198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a:t>Feu clic aquí per editar l'estil</a:t>
            </a:r>
            <a:endParaRPr lang="es-ES"/>
          </a:p>
        </p:txBody>
      </p:sp>
      <p:sp>
        <p:nvSpPr>
          <p:cNvPr id="3" name="Contenidor de data 2"/>
          <p:cNvSpPr>
            <a:spLocks noGrp="1"/>
          </p:cNvSpPr>
          <p:nvPr>
            <p:ph type="dt" sz="half" idx="10"/>
          </p:nvPr>
        </p:nvSpPr>
        <p:spPr/>
        <p:txBody>
          <a:bodyPr/>
          <a:lstStyle/>
          <a:p>
            <a:fld id="{2BFFBEEA-D9AF-4A71-8E33-D75FE4D2F421}" type="datetimeFigureOut">
              <a:rPr lang="es-ES" smtClean="0"/>
              <a:t>09/09/2022</a:t>
            </a:fld>
            <a:endParaRPr lang="es-ES"/>
          </a:p>
        </p:txBody>
      </p:sp>
      <p:sp>
        <p:nvSpPr>
          <p:cNvPr id="4" name="Contenidor de peu de pàgina 3"/>
          <p:cNvSpPr>
            <a:spLocks noGrp="1"/>
          </p:cNvSpPr>
          <p:nvPr>
            <p:ph type="ftr" sz="quarter" idx="11"/>
          </p:nvPr>
        </p:nvSpPr>
        <p:spPr/>
        <p:txBody>
          <a:bodyPr/>
          <a:lstStyle/>
          <a:p>
            <a:endParaRPr lang="es-ES"/>
          </a:p>
        </p:txBody>
      </p:sp>
      <p:sp>
        <p:nvSpPr>
          <p:cNvPr id="5" name="Contenidor de número de diapositiva 4"/>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188951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2BFFBEEA-D9AF-4A71-8E33-D75FE4D2F421}" type="datetimeFigureOut">
              <a:rPr lang="es-ES" smtClean="0"/>
              <a:t>09/09/2022</a:t>
            </a:fld>
            <a:endParaRPr lang="es-ES"/>
          </a:p>
        </p:txBody>
      </p:sp>
      <p:sp>
        <p:nvSpPr>
          <p:cNvPr id="3" name="Contenidor de peu de pàgina 2"/>
          <p:cNvSpPr>
            <a:spLocks noGrp="1"/>
          </p:cNvSpPr>
          <p:nvPr>
            <p:ph type="ftr" sz="quarter" idx="11"/>
          </p:nvPr>
        </p:nvSpPr>
        <p:spPr/>
        <p:txBody>
          <a:bodyPr/>
          <a:lstStyle/>
          <a:p>
            <a:endParaRPr lang="es-ES"/>
          </a:p>
        </p:txBody>
      </p:sp>
      <p:sp>
        <p:nvSpPr>
          <p:cNvPr id="4" name="Contenidor de número de diapositiva 3"/>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3352831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a:t>Feu clic aquí per editar l'estil</a:t>
            </a:r>
            <a:endParaRPr lang="es-ES"/>
          </a:p>
        </p:txBody>
      </p:sp>
      <p:sp>
        <p:nvSpPr>
          <p:cNvPr id="3" name="Contenidor de contingut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ca-ES"/>
              <a:t>Feu clic aquí per editar estils</a:t>
            </a:r>
          </a:p>
        </p:txBody>
      </p:sp>
      <p:sp>
        <p:nvSpPr>
          <p:cNvPr id="5" name="Contenidor de data 4"/>
          <p:cNvSpPr>
            <a:spLocks noGrp="1"/>
          </p:cNvSpPr>
          <p:nvPr>
            <p:ph type="dt" sz="half" idx="10"/>
          </p:nvPr>
        </p:nvSpPr>
        <p:spPr/>
        <p:txBody>
          <a:bodyPr/>
          <a:lstStyle/>
          <a:p>
            <a:fld id="{2BFFBEEA-D9AF-4A71-8E33-D75FE4D2F421}" type="datetimeFigureOut">
              <a:rPr lang="es-ES" smtClean="0"/>
              <a:t>09/09/2022</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195355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839788" y="457200"/>
            <a:ext cx="3932237" cy="1600200"/>
          </a:xfrm>
        </p:spPr>
        <p:txBody>
          <a:bodyPr anchor="b"/>
          <a:lstStyle>
            <a:lvl1pPr>
              <a:defRPr sz="3200"/>
            </a:lvl1pPr>
          </a:lstStyle>
          <a:p>
            <a:r>
              <a:rPr lang="ca-ES"/>
              <a:t>Feu clic aquí per editar l'estil</a:t>
            </a:r>
            <a:endParaRPr lang="es-ES"/>
          </a:p>
        </p:txBody>
      </p:sp>
      <p:sp>
        <p:nvSpPr>
          <p:cNvPr id="3" name="Contenidor d'imatge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s-ES"/>
          </a:p>
        </p:txBody>
      </p:sp>
      <p:sp>
        <p:nvSpPr>
          <p:cNvPr id="4" name="Contenidor de text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ca-ES"/>
              <a:t>Feu clic aquí per editar estils</a:t>
            </a:r>
          </a:p>
        </p:txBody>
      </p:sp>
      <p:sp>
        <p:nvSpPr>
          <p:cNvPr id="5" name="Contenidor de data 4"/>
          <p:cNvSpPr>
            <a:spLocks noGrp="1"/>
          </p:cNvSpPr>
          <p:nvPr>
            <p:ph type="dt" sz="half" idx="10"/>
          </p:nvPr>
        </p:nvSpPr>
        <p:spPr/>
        <p:txBody>
          <a:bodyPr/>
          <a:lstStyle/>
          <a:p>
            <a:fld id="{2BFFBEEA-D9AF-4A71-8E33-D75FE4D2F421}" type="datetimeFigureOut">
              <a:rPr lang="es-ES" smtClean="0"/>
              <a:t>09/09/2022</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0C5DF149-A2FD-4122-81B8-35381ECC42BF}" type="slidenum">
              <a:rPr lang="es-ES" smtClean="0"/>
              <a:t>‹Nº›</a:t>
            </a:fld>
            <a:endParaRPr lang="es-ES"/>
          </a:p>
        </p:txBody>
      </p:sp>
    </p:spTree>
    <p:extLst>
      <p:ext uri="{BB962C8B-B14F-4D97-AF65-F5344CB8AC3E}">
        <p14:creationId xmlns:p14="http://schemas.microsoft.com/office/powerpoint/2010/main" val="1986411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ca-ES"/>
              <a:t>Feu clic aquí per editar l'estil</a:t>
            </a:r>
            <a:endParaRPr lang="es-ES"/>
          </a:p>
        </p:txBody>
      </p:sp>
      <p:sp>
        <p:nvSpPr>
          <p:cNvPr id="3" name="Contenidor d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a-ES"/>
              <a:t>Feu clic aquí per editar estils</a:t>
            </a:r>
          </a:p>
          <a:p>
            <a:pPr lvl="1"/>
            <a:r>
              <a:rPr lang="ca-ES"/>
              <a:t>Segon nivell</a:t>
            </a:r>
          </a:p>
          <a:p>
            <a:pPr lvl="2"/>
            <a:r>
              <a:rPr lang="ca-ES"/>
              <a:t>Tercer nivell</a:t>
            </a:r>
          </a:p>
          <a:p>
            <a:pPr lvl="3"/>
            <a:r>
              <a:rPr lang="ca-ES"/>
              <a:t>Quart nivell</a:t>
            </a:r>
          </a:p>
          <a:p>
            <a:pPr lvl="4"/>
            <a:r>
              <a:rPr lang="ca-ES"/>
              <a:t>Cinquè nivell</a:t>
            </a:r>
            <a:endParaRPr lang="es-ES"/>
          </a:p>
        </p:txBody>
      </p:sp>
      <p:sp>
        <p:nvSpPr>
          <p:cNvPr id="4" name="Contenidor de data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FBEEA-D9AF-4A71-8E33-D75FE4D2F421}" type="datetimeFigureOut">
              <a:rPr lang="es-ES" smtClean="0"/>
              <a:t>09/09/2022</a:t>
            </a:fld>
            <a:endParaRPr lang="es-ES"/>
          </a:p>
        </p:txBody>
      </p:sp>
      <p:sp>
        <p:nvSpPr>
          <p:cNvPr id="5" name="Contenidor de peu de pàgina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Contenidor de número de diapositiva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DF149-A2FD-4122-81B8-35381ECC42BF}" type="slidenum">
              <a:rPr lang="es-ES" smtClean="0"/>
              <a:t>‹Nº›</a:t>
            </a:fld>
            <a:endParaRPr lang="es-ES"/>
          </a:p>
        </p:txBody>
      </p:sp>
    </p:spTree>
    <p:extLst>
      <p:ext uri="{BB962C8B-B14F-4D97-AF65-F5344CB8AC3E}">
        <p14:creationId xmlns:p14="http://schemas.microsoft.com/office/powerpoint/2010/main" val="1030527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mailto:eh.informacion@ub.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mailto:eh.informacion@ub.ed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4000"/>
            <a:lum/>
          </a:blip>
          <a:srcRect/>
          <a:tile tx="0" ty="6350" sx="100000" sy="100000" flip="none" algn="tl"/>
        </a:blipFill>
        <a:effectLst/>
      </p:bgPr>
    </p:bg>
    <p:spTree>
      <p:nvGrpSpPr>
        <p:cNvPr id="1" name=""/>
        <p:cNvGrpSpPr/>
        <p:nvPr/>
      </p:nvGrpSpPr>
      <p:grpSpPr>
        <a:xfrm>
          <a:off x="0" y="0"/>
          <a:ext cx="0" cy="0"/>
          <a:chOff x="0" y="0"/>
          <a:chExt cx="0" cy="0"/>
        </a:xfrm>
      </p:grpSpPr>
      <p:pic>
        <p:nvPicPr>
          <p:cNvPr id="5" name="Imatge 4" descr="T:\AFC\00 Estudios Hispánicos\Dpt. Comunicacio AFC\Quadriptic\Portada Estudios Hispánicos.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90327" y="310978"/>
            <a:ext cx="5811345" cy="6236043"/>
          </a:xfrm>
          <a:prstGeom prst="rect">
            <a:avLst/>
          </a:prstGeom>
          <a:noFill/>
          <a:ln>
            <a:noFill/>
          </a:ln>
        </p:spPr>
      </p:pic>
    </p:spTree>
    <p:extLst>
      <p:ext uri="{BB962C8B-B14F-4D97-AF65-F5344CB8AC3E}">
        <p14:creationId xmlns:p14="http://schemas.microsoft.com/office/powerpoint/2010/main" val="3915864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t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6657" y="496287"/>
            <a:ext cx="7482145" cy="2782372"/>
          </a:xfrm>
          <a:prstGeom prst="rect">
            <a:avLst/>
          </a:prstGeom>
        </p:spPr>
      </p:pic>
      <p:sp>
        <p:nvSpPr>
          <p:cNvPr id="5" name="Rectangle 4"/>
          <p:cNvSpPr/>
          <p:nvPr/>
        </p:nvSpPr>
        <p:spPr>
          <a:xfrm>
            <a:off x="1966655" y="3579343"/>
            <a:ext cx="7615089" cy="3139321"/>
          </a:xfrm>
          <a:prstGeom prst="rect">
            <a:avLst/>
          </a:prstGeom>
        </p:spPr>
        <p:txBody>
          <a:bodyPr wrap="square">
            <a:spAutoFit/>
          </a:bodyPr>
          <a:lstStyle/>
          <a:p>
            <a:r>
              <a:rPr lang="en-US" dirty="0"/>
              <a:t>Spanish language courses for students of the Erasmus program of the University of Barcelona are offered three times in an academic year. There is a reduced price for University of Barcelona students. Registration takes place in the </a:t>
            </a:r>
            <a:r>
              <a:rPr lang="en-US" dirty="0" err="1"/>
              <a:t>Estudios</a:t>
            </a:r>
            <a:r>
              <a:rPr lang="en-US" dirty="0"/>
              <a:t> </a:t>
            </a:r>
            <a:r>
              <a:rPr lang="en-US" dirty="0" err="1"/>
              <a:t>Hispánicos</a:t>
            </a:r>
            <a:r>
              <a:rPr lang="en-US" dirty="0"/>
              <a:t> offices on designated days after a placement test has been completed.</a:t>
            </a:r>
          </a:p>
          <a:p>
            <a:endParaRPr lang="ca-ES" dirty="0"/>
          </a:p>
          <a:p>
            <a:r>
              <a:rPr lang="en-US" b="1" dirty="0"/>
              <a:t>Erasmus Course Overview</a:t>
            </a:r>
            <a:endParaRPr lang="ca-ES" dirty="0"/>
          </a:p>
          <a:p>
            <a:r>
              <a:rPr lang="en-US" dirty="0"/>
              <a:t>This course is designed specifically for university Erasmus program students. Classes use materials specially developed to cover specific needs and focus on extending the speaking and comprehension skills needed to follow classes at university. The groups are organized by level.</a:t>
            </a:r>
            <a:endParaRPr lang="ca-ES" dirty="0"/>
          </a:p>
        </p:txBody>
      </p:sp>
    </p:spTree>
    <p:extLst>
      <p:ext uri="{BB962C8B-B14F-4D97-AF65-F5344CB8AC3E}">
        <p14:creationId xmlns:p14="http://schemas.microsoft.com/office/powerpoint/2010/main" val="2064292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68877" y="1392195"/>
            <a:ext cx="8614237" cy="4247317"/>
          </a:xfrm>
          <a:prstGeom prst="rect">
            <a:avLst/>
          </a:prstGeom>
        </p:spPr>
        <p:txBody>
          <a:bodyPr wrap="square">
            <a:spAutoFit/>
          </a:bodyPr>
          <a:lstStyle/>
          <a:p>
            <a:r>
              <a:rPr lang="en-US" b="1" dirty="0"/>
              <a:t>Course certificate</a:t>
            </a:r>
            <a:endParaRPr lang="ca-ES" dirty="0"/>
          </a:p>
          <a:p>
            <a:r>
              <a:rPr lang="en-US" dirty="0"/>
              <a:t>The course certificate specifies course dates, the number of contact hours, language level obtained, final grade and ECTS credits. In the case of not passing the exam, an attendance certificate is issued.</a:t>
            </a:r>
          </a:p>
          <a:p>
            <a:endParaRPr lang="ca-ES" dirty="0"/>
          </a:p>
          <a:p>
            <a:r>
              <a:rPr lang="en-US" b="1" dirty="0"/>
              <a:t>Attendance </a:t>
            </a:r>
            <a:r>
              <a:rPr lang="en-US" dirty="0"/>
              <a:t>Students must attend at least 80% of classes; in the case of not fulfilling attendance requirements, up to 10% of the final result can be penalized.</a:t>
            </a:r>
          </a:p>
          <a:p>
            <a:endParaRPr lang="ca-ES" dirty="0"/>
          </a:p>
          <a:p>
            <a:r>
              <a:rPr lang="en-US" b="1" dirty="0"/>
              <a:t>Placement test</a:t>
            </a:r>
          </a:p>
          <a:p>
            <a:endParaRPr lang="ca-ES" dirty="0"/>
          </a:p>
          <a:p>
            <a:r>
              <a:rPr lang="en-US" dirty="0"/>
              <a:t>The placement test has to be done online, before the course begins, through the university virtual campus. To access the campus you will need your NIUB number (this number is assigned in the moment of registration in the Faculty), and ask for the student guide in the following e-mail: </a:t>
            </a:r>
            <a:r>
              <a:rPr lang="en-US" u="sng" dirty="0">
                <a:hlinkClick r:id="rId2"/>
              </a:rPr>
              <a:t>eh.informacion@ub.edu</a:t>
            </a:r>
            <a:r>
              <a:rPr lang="en-US" dirty="0"/>
              <a:t>. If you have not registered in your Faculty yet, contact with us to request day and time to do the test.</a:t>
            </a:r>
            <a:endParaRPr lang="ca-ES" dirty="0"/>
          </a:p>
        </p:txBody>
      </p:sp>
    </p:spTree>
    <p:extLst>
      <p:ext uri="{BB962C8B-B14F-4D97-AF65-F5344CB8AC3E}">
        <p14:creationId xmlns:p14="http://schemas.microsoft.com/office/powerpoint/2010/main" val="3986814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3298" y="1301577"/>
            <a:ext cx="9341708" cy="3416320"/>
          </a:xfrm>
          <a:prstGeom prst="rect">
            <a:avLst/>
          </a:prstGeom>
        </p:spPr>
        <p:txBody>
          <a:bodyPr wrap="square" lIns="91440" tIns="45720" rIns="91440" bIns="45720" anchor="t">
            <a:spAutoFit/>
          </a:bodyPr>
          <a:lstStyle/>
          <a:p>
            <a:r>
              <a:rPr lang="en-US" b="1" u="sng" dirty="0"/>
              <a:t>EXTENSIVE COURSES</a:t>
            </a:r>
            <a:endParaRPr lang="ca-ES" dirty="0"/>
          </a:p>
          <a:p>
            <a:r>
              <a:rPr lang="es-ES" b="1" dirty="0" err="1">
                <a:ea typeface="+mn-lt"/>
                <a:cs typeface="+mn-lt"/>
              </a:rPr>
              <a:t>Courses</a:t>
            </a:r>
            <a:r>
              <a:rPr lang="es-ES" b="1" dirty="0">
                <a:ea typeface="+mn-lt"/>
                <a:cs typeface="+mn-lt"/>
              </a:rPr>
              <a:t> </a:t>
            </a:r>
            <a:r>
              <a:rPr lang="es-ES" b="1" dirty="0" err="1">
                <a:ea typeface="+mn-lt"/>
                <a:cs typeface="+mn-lt"/>
              </a:rPr>
              <a:t>from</a:t>
            </a:r>
            <a:r>
              <a:rPr lang="es-ES" b="1" dirty="0">
                <a:ea typeface="+mn-lt"/>
                <a:cs typeface="+mn-lt"/>
              </a:rPr>
              <a:t> </a:t>
            </a:r>
            <a:r>
              <a:rPr lang="es-ES" b="1" dirty="0" err="1">
                <a:ea typeface="+mn-lt"/>
                <a:cs typeface="+mn-lt"/>
              </a:rPr>
              <a:t>October</a:t>
            </a:r>
            <a:r>
              <a:rPr lang="es-ES" b="1" dirty="0">
                <a:ea typeface="+mn-lt"/>
                <a:cs typeface="+mn-lt"/>
              </a:rPr>
              <a:t> </a:t>
            </a:r>
            <a:r>
              <a:rPr lang="es-ES" b="1" dirty="0" err="1">
                <a:ea typeface="+mn-lt"/>
                <a:cs typeface="+mn-lt"/>
              </a:rPr>
              <a:t>to</a:t>
            </a:r>
            <a:r>
              <a:rPr lang="es-ES" b="1" dirty="0">
                <a:ea typeface="+mn-lt"/>
                <a:cs typeface="+mn-lt"/>
              </a:rPr>
              <a:t> </a:t>
            </a:r>
            <a:r>
              <a:rPr lang="es-ES" b="1" dirty="0" err="1">
                <a:ea typeface="+mn-lt"/>
                <a:cs typeface="+mn-lt"/>
              </a:rPr>
              <a:t>December</a:t>
            </a:r>
            <a:r>
              <a:rPr lang="es-ES" b="1" dirty="0">
                <a:ea typeface="+mn-lt"/>
                <a:cs typeface="+mn-lt"/>
              </a:rPr>
              <a:t> 2022</a:t>
            </a:r>
            <a:endParaRPr lang="es-ES" dirty="0">
              <a:ea typeface="+mn-lt"/>
              <a:cs typeface="+mn-lt"/>
            </a:endParaRPr>
          </a:p>
          <a:p>
            <a:r>
              <a:rPr lang="es-ES" dirty="0">
                <a:ea typeface="+mn-lt"/>
                <a:cs typeface="+mn-lt"/>
              </a:rPr>
              <a:t> </a:t>
            </a:r>
            <a:r>
              <a:rPr lang="es-ES" b="1" dirty="0" err="1">
                <a:ea typeface="+mn-lt"/>
                <a:cs typeface="+mn-lt"/>
              </a:rPr>
              <a:t>Registration</a:t>
            </a:r>
            <a:r>
              <a:rPr lang="es-ES" b="1" dirty="0">
                <a:ea typeface="+mn-lt"/>
                <a:cs typeface="+mn-lt"/>
              </a:rPr>
              <a:t>:</a:t>
            </a:r>
            <a:r>
              <a:rPr lang="es-ES" dirty="0">
                <a:ea typeface="+mn-lt"/>
                <a:cs typeface="+mn-lt"/>
              </a:rPr>
              <a:t> </a:t>
            </a:r>
            <a:r>
              <a:rPr lang="es-ES" dirty="0" err="1">
                <a:ea typeface="+mn-lt"/>
                <a:cs typeface="+mn-lt"/>
              </a:rPr>
              <a:t>September</a:t>
            </a:r>
            <a:r>
              <a:rPr lang="es-ES" dirty="0">
                <a:ea typeface="+mn-lt"/>
                <a:cs typeface="+mn-lt"/>
              </a:rPr>
              <a:t> 2022 29th- </a:t>
            </a:r>
            <a:r>
              <a:rPr lang="es-ES" dirty="0" err="1">
                <a:ea typeface="+mn-lt"/>
                <a:cs typeface="+mn-lt"/>
              </a:rPr>
              <a:t>October</a:t>
            </a:r>
            <a:r>
              <a:rPr lang="es-ES" dirty="0">
                <a:ea typeface="+mn-lt"/>
                <a:cs typeface="+mn-lt"/>
              </a:rPr>
              <a:t> 4th</a:t>
            </a:r>
            <a:endParaRPr lang="es-ES" dirty="0"/>
          </a:p>
          <a:p>
            <a:r>
              <a:rPr lang="es-ES" dirty="0">
                <a:ea typeface="+mn-lt"/>
                <a:cs typeface="+mn-lt"/>
              </a:rPr>
              <a:t> </a:t>
            </a:r>
            <a:r>
              <a:rPr lang="es-ES" b="1" dirty="0" err="1">
                <a:ea typeface="+mn-lt"/>
                <a:cs typeface="+mn-lt"/>
              </a:rPr>
              <a:t>Classes</a:t>
            </a:r>
            <a:r>
              <a:rPr lang="es-ES" b="1" dirty="0">
                <a:ea typeface="+mn-lt"/>
                <a:cs typeface="+mn-lt"/>
              </a:rPr>
              <a:t>:</a:t>
            </a:r>
            <a:r>
              <a:rPr lang="es-ES" dirty="0">
                <a:ea typeface="+mn-lt"/>
                <a:cs typeface="+mn-lt"/>
              </a:rPr>
              <a:t> </a:t>
            </a:r>
            <a:r>
              <a:rPr lang="es-ES" dirty="0" err="1">
                <a:ea typeface="+mn-lt"/>
                <a:cs typeface="+mn-lt"/>
              </a:rPr>
              <a:t>October</a:t>
            </a:r>
            <a:r>
              <a:rPr lang="es-ES" dirty="0">
                <a:ea typeface="+mn-lt"/>
                <a:cs typeface="+mn-lt"/>
              </a:rPr>
              <a:t> 2022 17th – </a:t>
            </a:r>
            <a:r>
              <a:rPr lang="es-ES" dirty="0" err="1">
                <a:ea typeface="+mn-lt"/>
                <a:cs typeface="+mn-lt"/>
              </a:rPr>
              <a:t>December</a:t>
            </a:r>
            <a:r>
              <a:rPr lang="es-ES" dirty="0">
                <a:ea typeface="+mn-lt"/>
                <a:cs typeface="+mn-lt"/>
              </a:rPr>
              <a:t> 15th.</a:t>
            </a:r>
          </a:p>
          <a:p>
            <a:r>
              <a:rPr lang="es-ES" dirty="0">
                <a:ea typeface="+mn-lt"/>
                <a:cs typeface="+mn-lt"/>
              </a:rPr>
              <a:t> </a:t>
            </a:r>
            <a:r>
              <a:rPr lang="es-ES" b="1" dirty="0">
                <a:ea typeface="+mn-lt"/>
                <a:cs typeface="+mn-lt"/>
              </a:rPr>
              <a:t>Final </a:t>
            </a:r>
            <a:r>
              <a:rPr lang="es-ES" b="1" dirty="0" err="1">
                <a:ea typeface="+mn-lt"/>
                <a:cs typeface="+mn-lt"/>
              </a:rPr>
              <a:t>exam</a:t>
            </a:r>
            <a:r>
              <a:rPr lang="es-ES" b="1" dirty="0">
                <a:ea typeface="+mn-lt"/>
                <a:cs typeface="+mn-lt"/>
              </a:rPr>
              <a:t>:</a:t>
            </a:r>
            <a:r>
              <a:rPr lang="es-ES" dirty="0">
                <a:ea typeface="+mn-lt"/>
                <a:cs typeface="+mn-lt"/>
              </a:rPr>
              <a:t> </a:t>
            </a:r>
            <a:r>
              <a:rPr lang="es-ES" dirty="0" err="1">
                <a:ea typeface="+mn-lt"/>
                <a:cs typeface="+mn-lt"/>
              </a:rPr>
              <a:t>The</a:t>
            </a:r>
            <a:r>
              <a:rPr lang="es-ES" dirty="0">
                <a:ea typeface="+mn-lt"/>
                <a:cs typeface="+mn-lt"/>
              </a:rPr>
              <a:t> </a:t>
            </a:r>
            <a:r>
              <a:rPr lang="es-ES" dirty="0" err="1">
                <a:ea typeface="+mn-lt"/>
                <a:cs typeface="+mn-lt"/>
              </a:rPr>
              <a:t>last</a:t>
            </a:r>
            <a:r>
              <a:rPr lang="es-ES" dirty="0">
                <a:ea typeface="+mn-lt"/>
                <a:cs typeface="+mn-lt"/>
              </a:rPr>
              <a:t> </a:t>
            </a:r>
            <a:r>
              <a:rPr lang="es-ES" dirty="0" err="1">
                <a:ea typeface="+mn-lt"/>
                <a:cs typeface="+mn-lt"/>
              </a:rPr>
              <a:t>day</a:t>
            </a:r>
            <a:r>
              <a:rPr lang="es-ES" dirty="0">
                <a:ea typeface="+mn-lt"/>
                <a:cs typeface="+mn-lt"/>
              </a:rPr>
              <a:t> </a:t>
            </a:r>
            <a:r>
              <a:rPr lang="es-ES" dirty="0" err="1">
                <a:ea typeface="+mn-lt"/>
                <a:cs typeface="+mn-lt"/>
              </a:rPr>
              <a:t>of</a:t>
            </a:r>
            <a:r>
              <a:rPr lang="es-ES" dirty="0">
                <a:ea typeface="+mn-lt"/>
                <a:cs typeface="+mn-lt"/>
              </a:rPr>
              <a:t> </a:t>
            </a:r>
            <a:r>
              <a:rPr lang="es-ES" dirty="0" err="1">
                <a:ea typeface="+mn-lt"/>
                <a:cs typeface="+mn-lt"/>
              </a:rPr>
              <a:t>class</a:t>
            </a:r>
            <a:r>
              <a:rPr lang="es-ES" dirty="0">
                <a:ea typeface="+mn-lt"/>
                <a:cs typeface="+mn-lt"/>
              </a:rPr>
              <a:t>. </a:t>
            </a:r>
            <a:r>
              <a:rPr lang="es-ES" dirty="0"/>
              <a:t> </a:t>
            </a:r>
            <a:endParaRPr lang="ca-ES">
              <a:cs typeface="Calibri"/>
            </a:endParaRPr>
          </a:p>
          <a:p>
            <a:r>
              <a:rPr lang="en-US" b="1" dirty="0"/>
              <a:t>Price:</a:t>
            </a:r>
            <a:r>
              <a:rPr lang="en-US" dirty="0"/>
              <a:t> 181€</a:t>
            </a:r>
            <a:endParaRPr lang="ca-ES" dirty="0"/>
          </a:p>
          <a:p>
            <a:r>
              <a:rPr lang="en-US" b="1" dirty="0"/>
              <a:t>ECTS</a:t>
            </a:r>
            <a:r>
              <a:rPr lang="en-US" dirty="0"/>
              <a:t>: 5</a:t>
            </a:r>
          </a:p>
          <a:p>
            <a:endParaRPr lang="ca-ES" dirty="0"/>
          </a:p>
          <a:p>
            <a:r>
              <a:rPr lang="en-US" dirty="0"/>
              <a:t>These 1,5 hours classes are held 4 days a week. Timetables may vary depending on location, levels offered and students’ university timetables.. This information will be published once placement testing has been completed. </a:t>
            </a:r>
            <a:r>
              <a:rPr lang="es-ES" dirty="0" err="1"/>
              <a:t>Classes</a:t>
            </a:r>
            <a:r>
              <a:rPr lang="es-ES" dirty="0"/>
              <a:t> are </a:t>
            </a:r>
            <a:r>
              <a:rPr lang="es-ES" dirty="0" err="1"/>
              <a:t>normally</a:t>
            </a:r>
            <a:r>
              <a:rPr lang="es-ES" dirty="0"/>
              <a:t> </a:t>
            </a:r>
            <a:r>
              <a:rPr lang="es-ES" dirty="0" err="1"/>
              <a:t>held</a:t>
            </a:r>
            <a:r>
              <a:rPr lang="es-ES" dirty="0"/>
              <a:t> in </a:t>
            </a:r>
            <a:r>
              <a:rPr lang="es-ES" dirty="0" err="1"/>
              <a:t>the</a:t>
            </a:r>
            <a:r>
              <a:rPr lang="es-ES" dirty="0"/>
              <a:t> </a:t>
            </a:r>
            <a:r>
              <a:rPr lang="es-ES" dirty="0" err="1"/>
              <a:t>afternoon</a:t>
            </a:r>
            <a:r>
              <a:rPr lang="es-ES" dirty="0"/>
              <a:t> </a:t>
            </a:r>
            <a:r>
              <a:rPr lang="es-ES" dirty="0" err="1"/>
              <a:t>from</a:t>
            </a:r>
            <a:r>
              <a:rPr lang="es-ES" dirty="0"/>
              <a:t> 2pm.</a:t>
            </a:r>
            <a:endParaRPr lang="ca-ES" dirty="0"/>
          </a:p>
          <a:p>
            <a:pPr algn="just"/>
            <a:endParaRPr lang="en-US" dirty="0"/>
          </a:p>
        </p:txBody>
      </p:sp>
    </p:spTree>
    <p:extLst>
      <p:ext uri="{BB962C8B-B14F-4D97-AF65-F5344CB8AC3E}">
        <p14:creationId xmlns:p14="http://schemas.microsoft.com/office/powerpoint/2010/main" val="3547626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tge 2" descr="generic">
            <a:extLst>
              <a:ext uri="{FF2B5EF4-FFF2-40B4-BE49-F238E27FC236}">
                <a16:creationId xmlns:a16="http://schemas.microsoft.com/office/drawing/2014/main" id="{7C531105-88F0-4513-BEC4-A40B4C97BDD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27242" y="320606"/>
            <a:ext cx="8453336" cy="2101581"/>
          </a:xfrm>
          <a:prstGeom prst="rect">
            <a:avLst/>
          </a:prstGeom>
          <a:noFill/>
          <a:ln>
            <a:noFill/>
          </a:ln>
        </p:spPr>
      </p:pic>
      <p:pic>
        <p:nvPicPr>
          <p:cNvPr id="7" name="Imatge 6">
            <a:extLst>
              <a:ext uri="{FF2B5EF4-FFF2-40B4-BE49-F238E27FC236}">
                <a16:creationId xmlns:a16="http://schemas.microsoft.com/office/drawing/2014/main" id="{6BC15CBC-3C21-44AA-B23C-65A32DCEA8FF}"/>
              </a:ext>
            </a:extLst>
          </p:cNvPr>
          <p:cNvPicPr>
            <a:picLocks noChangeAspect="1"/>
          </p:cNvPicPr>
          <p:nvPr/>
        </p:nvPicPr>
        <p:blipFill>
          <a:blip r:embed="rId3"/>
          <a:stretch>
            <a:fillRect/>
          </a:stretch>
        </p:blipFill>
        <p:spPr>
          <a:xfrm>
            <a:off x="1527243" y="2556769"/>
            <a:ext cx="7741044" cy="3980625"/>
          </a:xfrm>
          <a:prstGeom prst="rect">
            <a:avLst/>
          </a:prstGeom>
        </p:spPr>
      </p:pic>
    </p:spTree>
    <p:extLst>
      <p:ext uri="{BB962C8B-B14F-4D97-AF65-F5344CB8AC3E}">
        <p14:creationId xmlns:p14="http://schemas.microsoft.com/office/powerpoint/2010/main" val="1293104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63289" y="1133316"/>
            <a:ext cx="9156750" cy="3693319"/>
          </a:xfrm>
          <a:prstGeom prst="rect">
            <a:avLst/>
          </a:prstGeom>
        </p:spPr>
        <p:txBody>
          <a:bodyPr wrap="square">
            <a:spAutoFit/>
          </a:bodyPr>
          <a:lstStyle/>
          <a:p>
            <a:r>
              <a:rPr lang="es-ES" b="1" dirty="0"/>
              <a:t>Certificado de aprovechamiento</a:t>
            </a:r>
            <a:endParaRPr lang="ca-ES" dirty="0"/>
          </a:p>
          <a:p>
            <a:r>
              <a:rPr lang="es-ES" dirty="0"/>
              <a:t>En él se especifica las fechas del curso y las horas realizadas, el nivel de lengua alcanzado, la calificación y los créditos ECTS obtenidos. En el caso de no superar este examen se expedirá un certificado de asistencia. </a:t>
            </a:r>
          </a:p>
          <a:p>
            <a:endParaRPr lang="ca-ES" dirty="0"/>
          </a:p>
          <a:p>
            <a:r>
              <a:rPr lang="es-ES" b="1" dirty="0"/>
              <a:t>Asistencia </a:t>
            </a:r>
            <a:r>
              <a:rPr lang="es-ES" dirty="0"/>
              <a:t>El estudiante debe asistir como mínimo al 80% de las clases; en caso de no contar con la asistencia exigida, se le penalizará hasta un 10 % en su nota final.</a:t>
            </a:r>
            <a:endParaRPr lang="ca-ES" dirty="0"/>
          </a:p>
          <a:p>
            <a:endParaRPr lang="es-ES" b="1" dirty="0"/>
          </a:p>
          <a:p>
            <a:r>
              <a:rPr lang="es-ES" b="1" dirty="0"/>
              <a:t>Prueba de nivel</a:t>
            </a:r>
            <a:endParaRPr lang="ca-ES" dirty="0"/>
          </a:p>
          <a:p>
            <a:r>
              <a:rPr lang="es-ES" dirty="0"/>
              <a:t>Deberás realizar esta prueba vía on-line, </a:t>
            </a:r>
            <a:r>
              <a:rPr lang="es-ES" b="1" dirty="0"/>
              <a:t>antes del inicio del curso</a:t>
            </a:r>
            <a:r>
              <a:rPr lang="es-ES" dirty="0"/>
              <a:t>, a través del campus virtual de la universidad. Para acceder a este campus necesitarás tu número NIUB (Este número se asigna en el momento de formalizar la matrícula en la Facultad), y solicitar el manual de instrucciones en el siguiente correo electrónico: </a:t>
            </a:r>
            <a:r>
              <a:rPr lang="es-ES" u="sng" dirty="0">
                <a:hlinkClick r:id="rId2"/>
              </a:rPr>
              <a:t>eh.informacion@ub.edu</a:t>
            </a:r>
            <a:r>
              <a:rPr lang="es-ES" dirty="0"/>
              <a:t>.</a:t>
            </a:r>
            <a:endParaRPr lang="ca-ES" dirty="0"/>
          </a:p>
        </p:txBody>
      </p:sp>
    </p:spTree>
    <p:extLst>
      <p:ext uri="{BB962C8B-B14F-4D97-AF65-F5344CB8AC3E}">
        <p14:creationId xmlns:p14="http://schemas.microsoft.com/office/powerpoint/2010/main" val="3909857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4029" y="881150"/>
            <a:ext cx="9527031" cy="3416320"/>
          </a:xfrm>
          <a:prstGeom prst="rect">
            <a:avLst/>
          </a:prstGeom>
        </p:spPr>
        <p:txBody>
          <a:bodyPr wrap="square" lIns="91440" tIns="45720" rIns="91440" bIns="45720" anchor="t">
            <a:spAutoFit/>
          </a:bodyPr>
          <a:lstStyle/>
          <a:p>
            <a:r>
              <a:rPr lang="es-ES" b="1" u="sng" dirty="0"/>
              <a:t>CURSOS EXTENSIVOS</a:t>
            </a:r>
            <a:endParaRPr lang="ca-ES" dirty="0"/>
          </a:p>
          <a:p>
            <a:r>
              <a:rPr lang="en-US" b="1" dirty="0" err="1">
                <a:ea typeface="+mn-lt"/>
                <a:cs typeface="+mn-lt"/>
              </a:rPr>
              <a:t>Curso</a:t>
            </a:r>
            <a:r>
              <a:rPr lang="en-US" b="1" dirty="0">
                <a:ea typeface="+mn-lt"/>
                <a:cs typeface="+mn-lt"/>
              </a:rPr>
              <a:t> de </a:t>
            </a:r>
            <a:r>
              <a:rPr lang="en-US" b="1" dirty="0" err="1">
                <a:ea typeface="+mn-lt"/>
                <a:cs typeface="+mn-lt"/>
              </a:rPr>
              <a:t>octubre-diciembre</a:t>
            </a:r>
            <a:r>
              <a:rPr lang="en-US" b="1" dirty="0">
                <a:ea typeface="+mn-lt"/>
                <a:cs typeface="+mn-lt"/>
              </a:rPr>
              <a:t> de 2022</a:t>
            </a:r>
            <a:endParaRPr lang="en-US" dirty="0">
              <a:ea typeface="+mn-lt"/>
              <a:cs typeface="+mn-lt"/>
            </a:endParaRPr>
          </a:p>
          <a:p>
            <a:r>
              <a:rPr lang="en-US" dirty="0">
                <a:ea typeface="+mn-lt"/>
                <a:cs typeface="+mn-lt"/>
              </a:rPr>
              <a:t> </a:t>
            </a:r>
            <a:r>
              <a:rPr lang="en-US" b="1" dirty="0" err="1">
                <a:ea typeface="+mn-lt"/>
                <a:cs typeface="+mn-lt"/>
              </a:rPr>
              <a:t>Matrícula</a:t>
            </a:r>
            <a:r>
              <a:rPr lang="en-US" b="1" dirty="0">
                <a:ea typeface="+mn-lt"/>
                <a:cs typeface="+mn-lt"/>
              </a:rPr>
              <a:t> del </a:t>
            </a:r>
            <a:r>
              <a:rPr lang="en-US" b="1" dirty="0" err="1">
                <a:ea typeface="+mn-lt"/>
                <a:cs typeface="+mn-lt"/>
              </a:rPr>
              <a:t>curso</a:t>
            </a:r>
            <a:r>
              <a:rPr lang="en-US" b="1" dirty="0">
                <a:ea typeface="+mn-lt"/>
                <a:cs typeface="+mn-lt"/>
              </a:rPr>
              <a:t>:</a:t>
            </a:r>
            <a:r>
              <a:rPr lang="en-US" dirty="0">
                <a:ea typeface="+mn-lt"/>
                <a:cs typeface="+mn-lt"/>
              </a:rPr>
              <a:t> del </a:t>
            </a:r>
            <a:r>
              <a:rPr lang="en-US" dirty="0">
                <a:solidFill>
                  <a:srgbClr val="FF0000"/>
                </a:solidFill>
                <a:ea typeface="+mn-lt"/>
                <a:cs typeface="+mn-lt"/>
              </a:rPr>
              <a:t>29 de </a:t>
            </a:r>
            <a:r>
              <a:rPr lang="en-US" dirty="0" err="1">
                <a:solidFill>
                  <a:srgbClr val="FF0000"/>
                </a:solidFill>
                <a:ea typeface="+mn-lt"/>
                <a:cs typeface="+mn-lt"/>
              </a:rPr>
              <a:t>septiembre</a:t>
            </a:r>
            <a:r>
              <a:rPr lang="en-US" dirty="0">
                <a:solidFill>
                  <a:srgbClr val="FF0000"/>
                </a:solidFill>
                <a:ea typeface="+mn-lt"/>
                <a:cs typeface="+mn-lt"/>
              </a:rPr>
              <a:t> al 4 de </a:t>
            </a:r>
            <a:r>
              <a:rPr lang="en-US" dirty="0" err="1">
                <a:solidFill>
                  <a:srgbClr val="FF0000"/>
                </a:solidFill>
                <a:ea typeface="+mn-lt"/>
                <a:cs typeface="+mn-lt"/>
              </a:rPr>
              <a:t>octubre</a:t>
            </a:r>
            <a:r>
              <a:rPr lang="en-US" dirty="0">
                <a:solidFill>
                  <a:srgbClr val="FF0000"/>
                </a:solidFill>
                <a:ea typeface="+mn-lt"/>
                <a:cs typeface="+mn-lt"/>
              </a:rPr>
              <a:t>.</a:t>
            </a:r>
          </a:p>
          <a:p>
            <a:r>
              <a:rPr lang="en-US" dirty="0">
                <a:ea typeface="+mn-lt"/>
                <a:cs typeface="+mn-lt"/>
              </a:rPr>
              <a:t> </a:t>
            </a:r>
            <a:r>
              <a:rPr lang="en-US" b="1" dirty="0" err="1">
                <a:ea typeface="+mn-lt"/>
                <a:cs typeface="+mn-lt"/>
              </a:rPr>
              <a:t>Clases</a:t>
            </a:r>
            <a:r>
              <a:rPr lang="en-US" b="1" dirty="0">
                <a:ea typeface="+mn-lt"/>
                <a:cs typeface="+mn-lt"/>
              </a:rPr>
              <a:t>:</a:t>
            </a:r>
            <a:r>
              <a:rPr lang="en-US" dirty="0">
                <a:ea typeface="+mn-lt"/>
                <a:cs typeface="+mn-lt"/>
              </a:rPr>
              <a:t> Del </a:t>
            </a:r>
            <a:r>
              <a:rPr lang="en-US" dirty="0">
                <a:solidFill>
                  <a:srgbClr val="FF0000"/>
                </a:solidFill>
                <a:ea typeface="+mn-lt"/>
                <a:cs typeface="+mn-lt"/>
              </a:rPr>
              <a:t>17 de </a:t>
            </a:r>
            <a:r>
              <a:rPr lang="en-US" dirty="0" err="1">
                <a:solidFill>
                  <a:srgbClr val="FF0000"/>
                </a:solidFill>
                <a:ea typeface="+mn-lt"/>
                <a:cs typeface="+mn-lt"/>
              </a:rPr>
              <a:t>octubre</a:t>
            </a:r>
            <a:r>
              <a:rPr lang="en-US" dirty="0">
                <a:solidFill>
                  <a:srgbClr val="FF0000"/>
                </a:solidFill>
                <a:ea typeface="+mn-lt"/>
                <a:cs typeface="+mn-lt"/>
              </a:rPr>
              <a:t> al 15 de </a:t>
            </a:r>
            <a:r>
              <a:rPr lang="en-US" dirty="0" err="1">
                <a:solidFill>
                  <a:srgbClr val="FF0000"/>
                </a:solidFill>
                <a:ea typeface="+mn-lt"/>
                <a:cs typeface="+mn-lt"/>
              </a:rPr>
              <a:t>diciembre</a:t>
            </a:r>
            <a:r>
              <a:rPr lang="en-US" dirty="0">
                <a:solidFill>
                  <a:srgbClr val="FF0000"/>
                </a:solidFill>
                <a:ea typeface="+mn-lt"/>
                <a:cs typeface="+mn-lt"/>
              </a:rPr>
              <a:t> de </a:t>
            </a:r>
            <a:r>
              <a:rPr lang="en-US" dirty="0">
                <a:ea typeface="+mn-lt"/>
                <a:cs typeface="+mn-lt"/>
              </a:rPr>
              <a:t>2022.</a:t>
            </a:r>
          </a:p>
          <a:p>
            <a:r>
              <a:rPr lang="en-US" dirty="0">
                <a:ea typeface="+mn-lt"/>
                <a:cs typeface="+mn-lt"/>
              </a:rPr>
              <a:t> </a:t>
            </a:r>
            <a:r>
              <a:rPr lang="en-US" b="1" dirty="0">
                <a:ea typeface="+mn-lt"/>
                <a:cs typeface="+mn-lt"/>
              </a:rPr>
              <a:t>Examen final:</a:t>
            </a:r>
            <a:r>
              <a:rPr lang="en-US" dirty="0">
                <a:ea typeface="+mn-lt"/>
                <a:cs typeface="+mn-lt"/>
              </a:rPr>
              <a:t> El </a:t>
            </a:r>
            <a:r>
              <a:rPr lang="en-US" dirty="0" err="1">
                <a:ea typeface="+mn-lt"/>
                <a:cs typeface="+mn-lt"/>
              </a:rPr>
              <a:t>último</a:t>
            </a:r>
            <a:r>
              <a:rPr lang="en-US" dirty="0">
                <a:ea typeface="+mn-lt"/>
                <a:cs typeface="+mn-lt"/>
              </a:rPr>
              <a:t> día de </a:t>
            </a:r>
            <a:r>
              <a:rPr lang="en-US" dirty="0" err="1">
                <a:ea typeface="+mn-lt"/>
                <a:cs typeface="+mn-lt"/>
              </a:rPr>
              <a:t>clase</a:t>
            </a:r>
            <a:r>
              <a:rPr lang="en-US" dirty="0">
                <a:ea typeface="+mn-lt"/>
                <a:cs typeface="+mn-lt"/>
              </a:rPr>
              <a:t>. </a:t>
            </a:r>
            <a:endParaRPr lang="ca-ES" dirty="0"/>
          </a:p>
          <a:p>
            <a:r>
              <a:rPr lang="es-ES" b="1" dirty="0"/>
              <a:t>Precio:</a:t>
            </a:r>
            <a:r>
              <a:rPr lang="es-ES" dirty="0"/>
              <a:t> </a:t>
            </a:r>
            <a:r>
              <a:rPr lang="es-ES" dirty="0">
                <a:solidFill>
                  <a:srgbClr val="FF0000"/>
                </a:solidFill>
              </a:rPr>
              <a:t>181€</a:t>
            </a:r>
            <a:endParaRPr lang="ca-ES" dirty="0">
              <a:solidFill>
                <a:srgbClr val="FF0000"/>
              </a:solidFill>
            </a:endParaRPr>
          </a:p>
          <a:p>
            <a:r>
              <a:rPr lang="es-ES" b="1" dirty="0"/>
              <a:t>ECTS</a:t>
            </a:r>
            <a:r>
              <a:rPr lang="es-ES" dirty="0"/>
              <a:t>: </a:t>
            </a:r>
            <a:r>
              <a:rPr lang="es-ES" dirty="0">
                <a:solidFill>
                  <a:srgbClr val="FF0000"/>
                </a:solidFill>
              </a:rPr>
              <a:t>5</a:t>
            </a:r>
            <a:endParaRPr lang="ca-ES" dirty="0">
              <a:solidFill>
                <a:srgbClr val="FF0000"/>
              </a:solidFill>
            </a:endParaRPr>
          </a:p>
          <a:p>
            <a:endParaRPr lang="ca-ES" dirty="0"/>
          </a:p>
          <a:p>
            <a:r>
              <a:rPr lang="es-ES" dirty="0"/>
              <a:t>Las clases se imparten </a:t>
            </a:r>
            <a:r>
              <a:rPr lang="es-ES" dirty="0" err="1"/>
              <a:t>cautro</a:t>
            </a:r>
            <a:r>
              <a:rPr lang="es-ES" dirty="0"/>
              <a:t> días por semana, en sesiones de 1,5 horas. Los horarios varían en función del lugar de realización de los cursos, de los niveles que se ofrecen y de la disponibilidad del estudiante de acuerdo con sus clases de grado. Esta información se conocerá después de la prueba de nivel. Las clases se imparten normalmente por la tarde, a partir de las 14:00h.</a:t>
            </a:r>
            <a:endParaRPr lang="ca-ES" dirty="0"/>
          </a:p>
        </p:txBody>
      </p:sp>
    </p:spTree>
    <p:extLst>
      <p:ext uri="{BB962C8B-B14F-4D97-AF65-F5344CB8AC3E}">
        <p14:creationId xmlns:p14="http://schemas.microsoft.com/office/powerpoint/2010/main" val="2974465384"/>
      </p:ext>
    </p:extLst>
  </p:cSld>
  <p:clrMapOvr>
    <a:masterClrMapping/>
  </p:clrMapOvr>
</p:sld>
</file>

<file path=ppt/theme/theme1.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TotalTime>
  <Words>627</Words>
  <Application>Microsoft Office PowerPoint</Application>
  <PresentationFormat>Panorámica</PresentationFormat>
  <Paragraphs>37</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Calibri Light</vt:lpstr>
      <vt:lpstr>Tema de l'Office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Universitat de Barcelona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 del PowerPoint</dc:title>
  <dc:creator>Mari Carmen Ruiz Alvarez</dc:creator>
  <cp:lastModifiedBy>Damaris Alvarez Ramos</cp:lastModifiedBy>
  <cp:revision>21</cp:revision>
  <dcterms:created xsi:type="dcterms:W3CDTF">2019-01-29T13:25:21Z</dcterms:created>
  <dcterms:modified xsi:type="dcterms:W3CDTF">2022-09-09T07:09:13Z</dcterms:modified>
</cp:coreProperties>
</file>