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73" r:id="rId6"/>
    <p:sldId id="275" r:id="rId7"/>
    <p:sldId id="261" r:id="rId8"/>
    <p:sldId id="264" r:id="rId9"/>
    <p:sldId id="267" r:id="rId10"/>
    <p:sldId id="268" r:id="rId11"/>
    <p:sldId id="269" r:id="rId12"/>
    <p:sldId id="270" r:id="rId13"/>
    <p:sldId id="262" r:id="rId14"/>
    <p:sldId id="272"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pic>
        <p:nvPicPr>
          <p:cNvPr id="7" name="4 Imagen" descr="xintercomp3.jpg"/>
          <p:cNvPicPr/>
          <p:nvPr userDrawn="1"/>
        </p:nvPicPr>
        <p:blipFill>
          <a:blip r:embed="rId2" cstate="print"/>
          <a:stretch>
            <a:fillRect/>
          </a:stretch>
        </p:blipFill>
        <p:spPr>
          <a:xfrm>
            <a:off x="8028384" y="188640"/>
            <a:ext cx="895350" cy="1168400"/>
          </a:xfrm>
          <a:prstGeom prst="rect">
            <a:avLst/>
          </a:prstGeom>
        </p:spPr>
      </p:pic>
      <p:pic>
        <p:nvPicPr>
          <p:cNvPr id="8" name="7 Imagen" descr="ice.png"/>
          <p:cNvPicPr/>
          <p:nvPr userDrawn="1"/>
        </p:nvPicPr>
        <p:blipFill>
          <a:blip r:embed="rId3" cstate="print"/>
          <a:srcRect/>
          <a:stretch>
            <a:fillRect/>
          </a:stretch>
        </p:blipFill>
        <p:spPr bwMode="auto">
          <a:xfrm>
            <a:off x="6876256" y="404664"/>
            <a:ext cx="1095375" cy="574128"/>
          </a:xfrm>
          <a:prstGeom prst="rect">
            <a:avLst/>
          </a:prstGeom>
          <a:noFill/>
          <a:ln w="9525">
            <a:noFill/>
            <a:miter lim="800000"/>
            <a:headEnd/>
            <a:tailEnd/>
          </a:ln>
        </p:spPr>
      </p:pic>
      <p:pic>
        <p:nvPicPr>
          <p:cNvPr id="9" name="8 Imagen" descr="http://www.ub.edu/ice/sites/default/files/logoub.jpg"/>
          <p:cNvPicPr/>
          <p:nvPr userDrawn="1"/>
        </p:nvPicPr>
        <p:blipFill>
          <a:blip r:embed="rId4" cstate="print"/>
          <a:srcRect/>
          <a:stretch>
            <a:fillRect/>
          </a:stretch>
        </p:blipFill>
        <p:spPr bwMode="auto">
          <a:xfrm>
            <a:off x="323528" y="6093296"/>
            <a:ext cx="1440160" cy="577568"/>
          </a:xfrm>
          <a:prstGeom prst="rect">
            <a:avLst/>
          </a:prstGeom>
          <a:noFill/>
          <a:ln w="9525">
            <a:noFill/>
            <a:miter lim="800000"/>
            <a:headEnd/>
            <a:tailEnd/>
          </a:ln>
        </p:spPr>
      </p:pic>
      <p:pic>
        <p:nvPicPr>
          <p:cNvPr id="10" name="shield" descr="Inicio"/>
          <p:cNvPicPr/>
          <p:nvPr userDrawn="1"/>
        </p:nvPicPr>
        <p:blipFill>
          <a:blip r:embed="rId5" cstate="print"/>
          <a:srcRect/>
          <a:stretch>
            <a:fillRect/>
          </a:stretch>
        </p:blipFill>
        <p:spPr bwMode="auto">
          <a:xfrm>
            <a:off x="1907704" y="6021288"/>
            <a:ext cx="504056" cy="643003"/>
          </a:xfrm>
          <a:prstGeom prst="rect">
            <a:avLst/>
          </a:prstGeom>
          <a:noFill/>
          <a:ln w="9525">
            <a:noFill/>
            <a:miter lim="800000"/>
            <a:headEnd/>
            <a:tailEnd/>
          </a:ln>
        </p:spPr>
      </p:pic>
      <p:pic>
        <p:nvPicPr>
          <p:cNvPr id="11" name="10 Imagen" descr="https://lh4.googleusercontent.com/-cKtgRyJ1MMo/AAAAAAAAAAI/AAAAAAAAADk/qd4gpKJKmaI/s120-c/photo.jpg"/>
          <p:cNvPicPr/>
          <p:nvPr userDrawn="1"/>
        </p:nvPicPr>
        <p:blipFill>
          <a:blip r:embed="rId6" cstate="print"/>
          <a:srcRect/>
          <a:stretch>
            <a:fillRect/>
          </a:stretch>
        </p:blipFill>
        <p:spPr bwMode="auto">
          <a:xfrm>
            <a:off x="2483768" y="6021288"/>
            <a:ext cx="647700" cy="647700"/>
          </a:xfrm>
          <a:prstGeom prst="rect">
            <a:avLst/>
          </a:prstGeom>
          <a:noFill/>
          <a:ln w="9525">
            <a:noFill/>
            <a:miter lim="800000"/>
            <a:headEnd/>
            <a:tailEnd/>
          </a:ln>
        </p:spPr>
      </p:pic>
      <p:pic>
        <p:nvPicPr>
          <p:cNvPr id="13" name="12 Imagen" descr="http://www.uv.es/formatos/logos/Escudo03.GIF"/>
          <p:cNvPicPr/>
          <p:nvPr userDrawn="1"/>
        </p:nvPicPr>
        <p:blipFill>
          <a:blip r:embed="rId7" cstate="print"/>
          <a:srcRect/>
          <a:stretch>
            <a:fillRect/>
          </a:stretch>
        </p:blipFill>
        <p:spPr bwMode="auto">
          <a:xfrm>
            <a:off x="3275856" y="5949280"/>
            <a:ext cx="476250" cy="62889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619D34-44BC-4558-B867-81D3DAD3E0F5}" type="datetimeFigureOut">
              <a:rPr lang="es-ES" smtClean="0"/>
              <a:t>02/02/2015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277257-1D1C-4C2E-BD23-BFB459D51AD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19D34-44BC-4558-B867-81D3DAD3E0F5}" type="datetimeFigureOut">
              <a:rPr lang="es-ES" smtClean="0"/>
              <a:t>02/02/2015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7257-1D1C-4C2E-BD23-BFB459D51AD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o_de_Word_2007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b="1" dirty="0"/>
              <a:t>RED INTERUNIVERSITARIA SOBRE COMPETENCIAS EN EL PRACTICUM: XINTERCOMP</a:t>
            </a:r>
            <a:r>
              <a:rPr lang="es-ES_tradnl" b="1" dirty="0"/>
              <a:t> </a:t>
            </a:r>
            <a:endParaRPr lang="es-ES" dirty="0"/>
          </a:p>
        </p:txBody>
      </p:sp>
      <p:sp>
        <p:nvSpPr>
          <p:cNvPr id="3" name="2 Subtítulo"/>
          <p:cNvSpPr>
            <a:spLocks noGrp="1"/>
          </p:cNvSpPr>
          <p:nvPr>
            <p:ph type="subTitle" idx="1"/>
          </p:nvPr>
        </p:nvSpPr>
        <p:spPr/>
        <p:txBody>
          <a:bodyPr>
            <a:normAutofit fontScale="85000" lnSpcReduction="20000"/>
          </a:bodyPr>
          <a:lstStyle/>
          <a:p>
            <a:r>
              <a:rPr lang="es-ES_tradnl" dirty="0" smtClean="0"/>
              <a:t>Nº </a:t>
            </a:r>
            <a:r>
              <a:rPr lang="es-ES_tradnl" dirty="0"/>
              <a:t>PROYECTO REDICE: 14-1274</a:t>
            </a:r>
            <a:r>
              <a:rPr lang="es-ES_tradnl" i="1" dirty="0"/>
              <a:t> </a:t>
            </a:r>
            <a:endParaRPr lang="es-ES" dirty="0"/>
          </a:p>
          <a:p>
            <a:r>
              <a:rPr lang="es-ES_tradnl" b="1" dirty="0"/>
              <a:t> </a:t>
            </a:r>
            <a:endParaRPr lang="es-ES" dirty="0"/>
          </a:p>
          <a:p>
            <a:r>
              <a:rPr lang="es-ES_tradnl" b="1" dirty="0"/>
              <a:t> </a:t>
            </a:r>
            <a:endParaRPr lang="es-ES" dirty="0"/>
          </a:p>
          <a:p>
            <a:r>
              <a:rPr lang="es-ES_tradnl" b="1" dirty="0"/>
              <a:t> </a:t>
            </a:r>
            <a:endParaRPr lang="es-ES" dirty="0"/>
          </a:p>
          <a:p>
            <a:endParaRPr lang="es-ES" dirty="0"/>
          </a:p>
        </p:txBody>
      </p:sp>
      <p:sp>
        <p:nvSpPr>
          <p:cNvPr id="13" name="12 Rectángulo"/>
          <p:cNvSpPr/>
          <p:nvPr/>
        </p:nvSpPr>
        <p:spPr>
          <a:xfrm>
            <a:off x="323528" y="260648"/>
            <a:ext cx="4572000" cy="646331"/>
          </a:xfrm>
          <a:prstGeom prst="rect">
            <a:avLst/>
          </a:prstGeom>
        </p:spPr>
        <p:txBody>
          <a:bodyPr>
            <a:spAutoFit/>
          </a:bodyPr>
          <a:lstStyle/>
          <a:p>
            <a:r>
              <a:rPr lang="es-ES" baseline="0" dirty="0" smtClean="0">
                <a:solidFill>
                  <a:srgbClr val="155D9C"/>
                </a:solidFill>
                <a:latin typeface="DTLAlbertinaTMedium" pitchFamily="2" charset="0"/>
              </a:rPr>
              <a:t>III Jornada de Recerca en</a:t>
            </a:r>
          </a:p>
          <a:p>
            <a:r>
              <a:rPr lang="es-ES" baseline="0" dirty="0" err="1" smtClean="0">
                <a:solidFill>
                  <a:srgbClr val="155D9C"/>
                </a:solidFill>
                <a:latin typeface="DTLAlbertinaTMedium" pitchFamily="2" charset="0"/>
              </a:rPr>
              <a:t>Docència</a:t>
            </a:r>
            <a:r>
              <a:rPr lang="es-ES" baseline="0" dirty="0" smtClean="0">
                <a:solidFill>
                  <a:srgbClr val="155D9C"/>
                </a:solidFill>
                <a:latin typeface="DTLAlbertinaTMedium" pitchFamily="2" charset="0"/>
              </a:rPr>
              <a:t> </a:t>
            </a:r>
            <a:r>
              <a:rPr lang="es-ES" baseline="0" dirty="0" err="1" smtClean="0">
                <a:solidFill>
                  <a:srgbClr val="155D9C"/>
                </a:solidFill>
                <a:latin typeface="DTLAlbertinaTMedium" pitchFamily="2" charset="0"/>
              </a:rPr>
              <a:t>Universitària</a:t>
            </a:r>
            <a:endParaRPr lang="es-ES" dirty="0">
              <a:latin typeface="DTLAlbertinaTMedium"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2808312"/>
          </a:xfrm>
        </p:spPr>
        <p:txBody>
          <a:bodyPr>
            <a:normAutofit fontScale="62500" lnSpcReduction="20000"/>
          </a:bodyPr>
          <a:lstStyle/>
          <a:p>
            <a:pPr>
              <a:buNone/>
            </a:pPr>
            <a:r>
              <a:rPr lang="es-ES" b="1" dirty="0" smtClean="0"/>
              <a:t>Concordancia entre los tres agentes evaluadores</a:t>
            </a:r>
            <a:endParaRPr lang="es-ES" dirty="0"/>
          </a:p>
          <a:p>
            <a:pPr>
              <a:buNone/>
            </a:pPr>
            <a:endParaRPr lang="es-ES_tradnl" dirty="0" smtClean="0"/>
          </a:p>
          <a:p>
            <a:pPr marL="0" indent="0">
              <a:buNone/>
            </a:pPr>
            <a:r>
              <a:rPr lang="es-ES_tradnl" sz="2900" dirty="0"/>
              <a:t>Tal y como se ha dicho, el alumnado emite una auto evaluación y el tutor de centro de prácticas recomiendan también su calificación. Al interrogante sobre si hay concordancia entre las tres calificaciones cabe responder que si. Hecho que se considera muy positivo y se valora como evidencia del grado de coordinación a la hora de conocer los criterios evaluativos.</a:t>
            </a:r>
            <a:endParaRPr lang="es-ES" sz="2900" dirty="0"/>
          </a:p>
          <a:p>
            <a:pPr marL="0" indent="0">
              <a:buNone/>
            </a:pPr>
            <a:endParaRPr lang="es-ES" sz="2900" dirty="0"/>
          </a:p>
          <a:p>
            <a:pPr marL="0" indent="0">
              <a:buNone/>
            </a:pPr>
            <a:r>
              <a:rPr lang="es-ES_tradnl" sz="2900" dirty="0"/>
              <a:t>Distribución de las calificaciones emitidas por los tres agentes evaluadores: alumnado, tutor de universidad y tutor de centro de prácticas.</a:t>
            </a:r>
            <a:endParaRPr lang="es-ES" sz="2900" dirty="0"/>
          </a:p>
          <a:p>
            <a:endParaRPr lang="es-ES" dirty="0"/>
          </a:p>
          <a:p>
            <a:pPr>
              <a:buNone/>
            </a:pPr>
            <a:endParaRPr lang="es-ES" dirty="0"/>
          </a:p>
        </p:txBody>
      </p:sp>
      <p:pic>
        <p:nvPicPr>
          <p:cNvPr id="6146" name="Picture 2"/>
          <p:cNvPicPr>
            <a:picLocks noChangeAspect="1" noChangeArrowheads="1"/>
          </p:cNvPicPr>
          <p:nvPr/>
        </p:nvPicPr>
        <p:blipFill>
          <a:blip r:embed="rId2" cstate="print"/>
          <a:srcRect/>
          <a:stretch>
            <a:fillRect/>
          </a:stretch>
        </p:blipFill>
        <p:spPr bwMode="auto">
          <a:xfrm>
            <a:off x="1403648" y="3429000"/>
            <a:ext cx="6878802" cy="2844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3600400"/>
          </a:xfrm>
        </p:spPr>
        <p:txBody>
          <a:bodyPr>
            <a:normAutofit fontScale="47500" lnSpcReduction="20000"/>
          </a:bodyPr>
          <a:lstStyle/>
          <a:p>
            <a:pPr marL="0" indent="0">
              <a:buNone/>
            </a:pPr>
            <a:r>
              <a:rPr lang="es-ES_tradnl" sz="3800" b="1" dirty="0"/>
              <a:t>Competencias aplicadas en el Prácticum. </a:t>
            </a:r>
            <a:endParaRPr lang="es-ES_tradnl" sz="3800" b="1" dirty="0" smtClean="0"/>
          </a:p>
          <a:p>
            <a:pPr marL="0" indent="0">
              <a:buNone/>
            </a:pPr>
            <a:endParaRPr lang="es-ES" sz="3400" dirty="0"/>
          </a:p>
          <a:p>
            <a:pPr marL="0" indent="0">
              <a:buNone/>
            </a:pPr>
            <a:r>
              <a:rPr lang="es-ES_tradnl" sz="4200" dirty="0"/>
              <a:t>101 Alumnos cumplimentaron esta parte del cuestionario. 40 tutores de centro cumplimentaron sus valoraciones del desempeño de competencias relativos a 45 alumnos. Con los promedios de los resultados de ambos cuestionarios, se ha procedido a contrastarlos. En el gráfico 4 se presentan los resultados. Respecto a las competencias transversales (1 a De los que destaca 12) destaca una gran concordancia en las valoraciones. Aspecto valorable de manera muy positiva. Así como el alto nivel de cualificación. Las valoraciones de las competencias específicas no concuerdan tanto entre los tutores de centro y el alumnado. Pero destaca el hecho de las altas valoraciones de los tutores. Que valoran como muy cualificado el desempeño del alumnado de Pedagogía de la Universidad de Barcelona en sus prácticas externas</a:t>
            </a:r>
            <a:endParaRPr lang="es-ES" sz="4200" dirty="0"/>
          </a:p>
          <a:p>
            <a:pPr>
              <a:buNone/>
            </a:pPr>
            <a:endParaRPr lang="es-ES" sz="3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2808312"/>
          </a:xfrm>
        </p:spPr>
        <p:txBody>
          <a:bodyPr>
            <a:normAutofit/>
          </a:bodyPr>
          <a:lstStyle/>
          <a:p>
            <a:endParaRPr lang="es-ES" dirty="0"/>
          </a:p>
          <a:p>
            <a:pPr>
              <a:buNone/>
            </a:pPr>
            <a:endParaRPr lang="es-ES" dirty="0"/>
          </a:p>
        </p:txBody>
      </p:sp>
      <p:pic>
        <p:nvPicPr>
          <p:cNvPr id="7170" name="Picture 2"/>
          <p:cNvPicPr>
            <a:picLocks noChangeAspect="1" noChangeArrowheads="1"/>
          </p:cNvPicPr>
          <p:nvPr/>
        </p:nvPicPr>
        <p:blipFill>
          <a:blip r:embed="rId2" cstate="print"/>
          <a:srcRect/>
          <a:stretch>
            <a:fillRect/>
          </a:stretch>
        </p:blipFill>
        <p:spPr bwMode="auto">
          <a:xfrm>
            <a:off x="-324544" y="404664"/>
            <a:ext cx="9557444" cy="5353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60648"/>
            <a:ext cx="5612160" cy="764703"/>
          </a:xfrm>
        </p:spPr>
        <p:txBody>
          <a:bodyPr>
            <a:normAutofit/>
          </a:bodyPr>
          <a:lstStyle/>
          <a:p>
            <a:r>
              <a:rPr lang="es-ES" b="1" dirty="0" smtClean="0"/>
              <a:t>IV </a:t>
            </a:r>
            <a:r>
              <a:rPr lang="es-ES" b="1" dirty="0" err="1" smtClean="0"/>
              <a:t>Conclusions</a:t>
            </a:r>
            <a:endParaRPr lang="es-ES" dirty="0"/>
          </a:p>
        </p:txBody>
      </p:sp>
      <p:sp>
        <p:nvSpPr>
          <p:cNvPr id="5" name="4 Subtítulo"/>
          <p:cNvSpPr>
            <a:spLocks noGrp="1"/>
          </p:cNvSpPr>
          <p:nvPr>
            <p:ph type="subTitle" idx="1"/>
          </p:nvPr>
        </p:nvSpPr>
        <p:spPr>
          <a:xfrm>
            <a:off x="323528" y="980728"/>
            <a:ext cx="8424936" cy="5112568"/>
          </a:xfrm>
        </p:spPr>
        <p:txBody>
          <a:bodyPr>
            <a:noAutofit/>
          </a:bodyPr>
          <a:lstStyle/>
          <a:p>
            <a:pPr algn="just" fontAlgn="b"/>
            <a:endParaRPr lang="es-ES" sz="1800" dirty="0" smtClean="0">
              <a:solidFill>
                <a:schemeClr val="tx1"/>
              </a:solidFill>
            </a:endParaRPr>
          </a:p>
          <a:p>
            <a:pPr algn="just"/>
            <a:r>
              <a:rPr lang="es-ES" sz="2400" dirty="0" smtClean="0">
                <a:solidFill>
                  <a:schemeClr val="tx1"/>
                </a:solidFill>
              </a:rPr>
              <a:t> A) </a:t>
            </a:r>
            <a:r>
              <a:rPr lang="es-ES" sz="2400" dirty="0" err="1" smtClean="0">
                <a:solidFill>
                  <a:schemeClr val="tx1"/>
                </a:solidFill>
              </a:rPr>
              <a:t>Comunicació</a:t>
            </a:r>
            <a:endParaRPr lang="es-ES" sz="2400" dirty="0" smtClean="0">
              <a:solidFill>
                <a:schemeClr val="tx1"/>
              </a:solidFill>
            </a:endParaRPr>
          </a:p>
          <a:p>
            <a:pPr algn="just"/>
            <a:r>
              <a:rPr lang="es-ES" sz="2400" dirty="0" smtClean="0">
                <a:solidFill>
                  <a:schemeClr val="tx1"/>
                </a:solidFill>
              </a:rPr>
              <a:t/>
            </a:r>
            <a:br>
              <a:rPr lang="es-ES" sz="2400" dirty="0" smtClean="0">
                <a:solidFill>
                  <a:schemeClr val="tx1"/>
                </a:solidFill>
              </a:rPr>
            </a:br>
            <a:r>
              <a:rPr lang="es-ES" sz="2400" dirty="0" smtClean="0">
                <a:solidFill>
                  <a:schemeClr val="tx1"/>
                </a:solidFill>
              </a:rPr>
              <a:t>B)  </a:t>
            </a:r>
            <a:r>
              <a:rPr lang="es-ES" sz="2400" dirty="0" err="1" smtClean="0">
                <a:solidFill>
                  <a:schemeClr val="tx1"/>
                </a:solidFill>
              </a:rPr>
              <a:t>Comunicació</a:t>
            </a:r>
            <a:endParaRPr lang="es-ES" sz="2400" dirty="0" smtClean="0">
              <a:solidFill>
                <a:schemeClr val="tx1"/>
              </a:solidFill>
            </a:endParaRPr>
          </a:p>
          <a:p>
            <a:pPr algn="just"/>
            <a:endParaRPr lang="es-ES" sz="2400" dirty="0">
              <a:solidFill>
                <a:schemeClr val="tx1"/>
              </a:solidFill>
            </a:endParaRPr>
          </a:p>
          <a:p>
            <a:pPr algn="just"/>
            <a:r>
              <a:rPr lang="es-ES" sz="2400" dirty="0" smtClean="0">
                <a:solidFill>
                  <a:schemeClr val="tx1"/>
                </a:solidFill>
              </a:rPr>
              <a:t>c) </a:t>
            </a:r>
            <a:r>
              <a:rPr lang="es-ES" sz="2400" dirty="0" err="1" smtClean="0">
                <a:solidFill>
                  <a:schemeClr val="tx1"/>
                </a:solidFill>
              </a:rPr>
              <a:t>Aprenentatges</a:t>
            </a:r>
            <a:r>
              <a:rPr lang="es-ES" sz="2400" dirty="0" smtClean="0">
                <a:solidFill>
                  <a:schemeClr val="tx1"/>
                </a:solidFill>
              </a:rPr>
              <a:t> </a:t>
            </a:r>
            <a:r>
              <a:rPr lang="es-ES" sz="2400" dirty="0" err="1" smtClean="0">
                <a:solidFill>
                  <a:schemeClr val="tx1"/>
                </a:solidFill>
              </a:rPr>
              <a:t>conjunts</a:t>
            </a:r>
            <a:endParaRPr lang="es-ES" sz="2400" dirty="0" smtClean="0">
              <a:solidFill>
                <a:schemeClr val="tx1"/>
              </a:solidFill>
            </a:endParaRPr>
          </a:p>
          <a:p>
            <a:pPr algn="just"/>
            <a:endParaRPr lang="es-ES" sz="2400" dirty="0">
              <a:solidFill>
                <a:schemeClr val="tx1"/>
              </a:solidFill>
            </a:endParaRPr>
          </a:p>
          <a:p>
            <a:pPr algn="just"/>
            <a:r>
              <a:rPr lang="es-ES" sz="2400" dirty="0">
                <a:solidFill>
                  <a:schemeClr val="tx1"/>
                </a:solidFill>
              </a:rPr>
              <a:t>d</a:t>
            </a:r>
            <a:r>
              <a:rPr lang="es-ES" sz="2400" dirty="0" smtClean="0">
                <a:solidFill>
                  <a:schemeClr val="tx1"/>
                </a:solidFill>
              </a:rPr>
              <a:t>) </a:t>
            </a:r>
            <a:r>
              <a:rPr lang="es-ES" sz="2400" dirty="0" err="1" smtClean="0">
                <a:solidFill>
                  <a:schemeClr val="tx1"/>
                </a:solidFill>
              </a:rPr>
              <a:t>Motivació</a:t>
            </a:r>
            <a:r>
              <a:rPr lang="es-ES" sz="2400" dirty="0" smtClean="0">
                <a:solidFill>
                  <a:schemeClr val="tx1"/>
                </a:solidFill>
              </a:rPr>
              <a:t>. </a:t>
            </a:r>
            <a:endParaRPr lang="es-ES" sz="2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60648"/>
            <a:ext cx="6408712" cy="764703"/>
          </a:xfrm>
        </p:spPr>
        <p:txBody>
          <a:bodyPr>
            <a:noAutofit/>
          </a:bodyPr>
          <a:lstStyle/>
          <a:p>
            <a:r>
              <a:rPr lang="da-DK" sz="3600" b="1" dirty="0"/>
              <a:t>Aportacions pel debat en grup</a:t>
            </a:r>
            <a:endParaRPr lang="es-ES" sz="3600" b="1" dirty="0"/>
          </a:p>
        </p:txBody>
      </p:sp>
      <p:sp>
        <p:nvSpPr>
          <p:cNvPr id="5" name="4 Subtítulo"/>
          <p:cNvSpPr>
            <a:spLocks noGrp="1"/>
          </p:cNvSpPr>
          <p:nvPr>
            <p:ph type="subTitle" idx="1"/>
          </p:nvPr>
        </p:nvSpPr>
        <p:spPr>
          <a:xfrm>
            <a:off x="323528" y="980728"/>
            <a:ext cx="8424936" cy="5112568"/>
          </a:xfrm>
        </p:spPr>
        <p:txBody>
          <a:bodyPr>
            <a:noAutofit/>
          </a:bodyPr>
          <a:lstStyle/>
          <a:p>
            <a:pPr algn="just" fontAlgn="b"/>
            <a:endParaRPr lang="es-ES" sz="1800" dirty="0" smtClean="0">
              <a:solidFill>
                <a:schemeClr val="tx1"/>
              </a:solidFill>
            </a:endParaRPr>
          </a:p>
          <a:p>
            <a:pPr algn="l">
              <a:buFont typeface="Arial" pitchFamily="34" charset="0"/>
              <a:buChar char="•"/>
            </a:pPr>
            <a:r>
              <a:rPr lang="es-ES" sz="2400" dirty="0" smtClean="0">
                <a:solidFill>
                  <a:schemeClr val="tx1"/>
                </a:solidFill>
              </a:rPr>
              <a:t> </a:t>
            </a:r>
            <a:r>
              <a:rPr lang="ca-ES" sz="2400" dirty="0" smtClean="0">
                <a:solidFill>
                  <a:schemeClr val="tx1"/>
                </a:solidFill>
              </a:rPr>
              <a:t>Perspectives des de les quals s'han abordat les recerques: Descriptives y comprensives.  Enfocament </a:t>
            </a:r>
            <a:r>
              <a:rPr lang="ca-ES" sz="2400" dirty="0" err="1" smtClean="0">
                <a:solidFill>
                  <a:schemeClr val="tx1"/>
                </a:solidFill>
              </a:rPr>
              <a:t>col.laboratiu</a:t>
            </a:r>
            <a:endParaRPr lang="ca-ES" sz="2400" dirty="0" smtClean="0">
              <a:solidFill>
                <a:schemeClr val="tx1"/>
              </a:solidFill>
            </a:endParaRPr>
          </a:p>
          <a:p>
            <a:pPr algn="l">
              <a:buFont typeface="Arial" pitchFamily="34" charset="0"/>
              <a:buChar char="•"/>
            </a:pPr>
            <a:r>
              <a:rPr lang="ca-ES" sz="2400" dirty="0" smtClean="0">
                <a:solidFill>
                  <a:schemeClr val="tx1"/>
                </a:solidFill>
              </a:rPr>
              <a:t> Instruments, mètodes utilitzats: Diversitat metodològica: Anàlisi documental, enquesta.</a:t>
            </a:r>
          </a:p>
          <a:p>
            <a:pPr algn="l">
              <a:buFont typeface="Arial" pitchFamily="34" charset="0"/>
              <a:buChar char="•"/>
            </a:pPr>
            <a:r>
              <a:rPr lang="ca-ES" sz="2400" dirty="0" smtClean="0">
                <a:solidFill>
                  <a:schemeClr val="tx1"/>
                </a:solidFill>
              </a:rPr>
              <a:t> Aplicació dels resultats: Millora de processos, compartir recursos i estratègies. Millores curriculars i organitzatives. Aprenentatges</a:t>
            </a:r>
          </a:p>
          <a:p>
            <a:pPr algn="l">
              <a:buFont typeface="Arial" pitchFamily="34" charset="0"/>
              <a:buChar char="•"/>
            </a:pPr>
            <a:r>
              <a:rPr lang="ca-ES" sz="2400" dirty="0" smtClean="0">
                <a:solidFill>
                  <a:schemeClr val="tx1"/>
                </a:solidFill>
              </a:rPr>
              <a:t> Límits trobats: Dificultats en la gestió de la xarxa. Equilibri entre la eficiència y la participació</a:t>
            </a:r>
          </a:p>
          <a:p>
            <a:pPr algn="l">
              <a:buFont typeface="Arial" pitchFamily="34" charset="0"/>
              <a:buChar char="•"/>
            </a:pPr>
            <a:r>
              <a:rPr lang="ca-ES" sz="2400" dirty="0" smtClean="0">
                <a:solidFill>
                  <a:schemeClr val="tx1"/>
                </a:solidFill>
              </a:rPr>
              <a:t> Línies de treball futures, convergència de projectes, temàtiques: Avaluació de competències, recursos d’inserció </a:t>
            </a:r>
            <a:endParaRPr lang="es-ES"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5734" y="1124744"/>
            <a:ext cx="8680762" cy="4176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b="1" dirty="0" smtClean="0"/>
              <a:t>II. </a:t>
            </a:r>
            <a:r>
              <a:rPr lang="es-ES" b="1" dirty="0" err="1" smtClean="0"/>
              <a:t>Objectius</a:t>
            </a:r>
            <a:r>
              <a:rPr lang="es-ES" b="1" dirty="0" smtClean="0"/>
              <a:t> del </a:t>
            </a:r>
            <a:r>
              <a:rPr lang="es-ES" b="1" dirty="0" err="1" smtClean="0"/>
              <a:t>projecte</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p:spPr>
        <p:txBody>
          <a:bodyPr>
            <a:normAutofit fontScale="40000" lnSpcReduction="20000"/>
          </a:bodyPr>
          <a:lstStyle/>
          <a:p>
            <a:pPr lvl="0">
              <a:buNone/>
            </a:pPr>
            <a:r>
              <a:rPr lang="ca-ES" sz="4000" dirty="0" smtClean="0"/>
              <a:t>1. </a:t>
            </a:r>
            <a:r>
              <a:rPr lang="ca-ES" sz="4000" b="1" dirty="0" smtClean="0"/>
              <a:t>	Elaborar </a:t>
            </a:r>
            <a:r>
              <a:rPr lang="ca-ES" sz="4000" b="1" dirty="0"/>
              <a:t>un test per avaluar competències transversals orientades al treball amb altres professionals, entorns i cultures </a:t>
            </a:r>
            <a:endParaRPr lang="es-ES" sz="4000" b="1" dirty="0"/>
          </a:p>
          <a:p>
            <a:pPr marL="342900" lvl="1" indent="-342900">
              <a:buNone/>
            </a:pPr>
            <a:r>
              <a:rPr lang="ca-ES" sz="4000" dirty="0" smtClean="0"/>
              <a:t>1.1. Construir </a:t>
            </a:r>
            <a:r>
              <a:rPr lang="ca-ES" sz="4000" dirty="0"/>
              <a:t>i validar </a:t>
            </a:r>
            <a:r>
              <a:rPr lang="ca-ES" sz="4000" dirty="0" err="1"/>
              <a:t>l’instrument</a:t>
            </a:r>
            <a:r>
              <a:rPr lang="ca-ES" sz="4000" dirty="0"/>
              <a:t> en una mostra extensa que comprengui una mostra dels estudiants de pràctiques externes de tots els graus i </a:t>
            </a:r>
            <a:r>
              <a:rPr lang="ca-ES" sz="4000" dirty="0" err="1"/>
              <a:t>masters</a:t>
            </a:r>
            <a:r>
              <a:rPr lang="ca-ES" sz="4000" dirty="0"/>
              <a:t> implicats</a:t>
            </a:r>
            <a:endParaRPr lang="es-ES" sz="4000" dirty="0"/>
          </a:p>
          <a:p>
            <a:pPr marL="342900" lvl="1" indent="-342900">
              <a:buNone/>
            </a:pPr>
            <a:r>
              <a:rPr lang="ca-ES" sz="4000" dirty="0" smtClean="0"/>
              <a:t>1.2.	Avaluar </a:t>
            </a:r>
            <a:r>
              <a:rPr lang="ca-ES" sz="4000" dirty="0"/>
              <a:t>aquestes competències en tota la població d’alumnat, professorat- tutor d’universitat i tutors </a:t>
            </a:r>
            <a:r>
              <a:rPr lang="ca-ES" sz="4000" dirty="0" err="1"/>
              <a:t>d’organtizacions</a:t>
            </a:r>
            <a:r>
              <a:rPr lang="ca-ES" sz="4000" dirty="0"/>
              <a:t> de les pràctiques externes de tots els graus i </a:t>
            </a:r>
            <a:r>
              <a:rPr lang="ca-ES" sz="4000" dirty="0" err="1"/>
              <a:t>masters</a:t>
            </a:r>
            <a:r>
              <a:rPr lang="ca-ES" sz="4000" dirty="0"/>
              <a:t> implicats</a:t>
            </a:r>
            <a:endParaRPr lang="es-ES" sz="4000" dirty="0"/>
          </a:p>
          <a:p>
            <a:pPr marL="342900" lvl="1" indent="-342900">
              <a:buNone/>
            </a:pPr>
            <a:r>
              <a:rPr lang="ca-ES" sz="4000" dirty="0" smtClean="0"/>
              <a:t>1.3.	Formular </a:t>
            </a:r>
            <a:r>
              <a:rPr lang="ca-ES" sz="4000" dirty="0"/>
              <a:t>una proposta de desenvolupament de les mateixes en funció dels resultats obtinguts.</a:t>
            </a:r>
            <a:endParaRPr lang="es-ES" sz="4000" dirty="0"/>
          </a:p>
          <a:p>
            <a:pPr>
              <a:buNone/>
            </a:pPr>
            <a:r>
              <a:rPr lang="ca-ES" sz="4000" dirty="0"/>
              <a:t> </a:t>
            </a:r>
            <a:endParaRPr lang="es-ES" sz="4000" dirty="0"/>
          </a:p>
          <a:p>
            <a:pPr lvl="0">
              <a:buNone/>
            </a:pPr>
            <a:r>
              <a:rPr lang="ca-ES" sz="4000" b="1" dirty="0" smtClean="0"/>
              <a:t>2.	Analitzar </a:t>
            </a:r>
            <a:r>
              <a:rPr lang="ca-ES" sz="4000" b="1" dirty="0"/>
              <a:t>les estratègies </a:t>
            </a:r>
            <a:r>
              <a:rPr lang="ca-ES" sz="4000" b="1" i="1" dirty="0"/>
              <a:t>d’avaluació dels resultats d’aprenentatges</a:t>
            </a:r>
            <a:r>
              <a:rPr lang="ca-ES" sz="4000" b="1" dirty="0"/>
              <a:t> aplicats en les Pràctiques Externes dels graus i </a:t>
            </a:r>
            <a:r>
              <a:rPr lang="ca-ES" sz="4000" b="1" dirty="0" err="1"/>
              <a:t>masters</a:t>
            </a:r>
            <a:r>
              <a:rPr lang="ca-ES" sz="4000" b="1" dirty="0"/>
              <a:t> presents</a:t>
            </a:r>
            <a:endParaRPr lang="es-ES" sz="4000" b="1" dirty="0"/>
          </a:p>
          <a:p>
            <a:pPr>
              <a:buNone/>
            </a:pPr>
            <a:r>
              <a:rPr lang="ca-ES" sz="4000" dirty="0"/>
              <a:t>2.1. Crear un registre d’anàlisi comparatiu amb les dimensions, indicadors i criteris</a:t>
            </a:r>
            <a:endParaRPr lang="es-ES" sz="4000" dirty="0"/>
          </a:p>
          <a:p>
            <a:pPr>
              <a:buNone/>
            </a:pPr>
            <a:r>
              <a:rPr lang="ca-ES" sz="4000" dirty="0"/>
              <a:t>2.2. Recopilar la informació per part dels graus i </a:t>
            </a:r>
            <a:r>
              <a:rPr lang="ca-ES" sz="4000" dirty="0" err="1"/>
              <a:t>masters</a:t>
            </a:r>
            <a:r>
              <a:rPr lang="ca-ES" sz="4000" dirty="0"/>
              <a:t> implicats</a:t>
            </a:r>
            <a:endParaRPr lang="es-ES" sz="4000" dirty="0"/>
          </a:p>
          <a:p>
            <a:pPr>
              <a:buNone/>
            </a:pPr>
            <a:r>
              <a:rPr lang="ca-ES" sz="4000" dirty="0"/>
              <a:t>2.3. Realitzar un anàlisi de contingut sintetitzant elements comuns, factors de risc i bones pràctiques</a:t>
            </a:r>
            <a:endParaRPr lang="es-ES" sz="4000" dirty="0"/>
          </a:p>
          <a:p>
            <a:pPr>
              <a:buNone/>
            </a:pPr>
            <a:r>
              <a:rPr lang="ca-ES" sz="4000" dirty="0"/>
              <a:t> </a:t>
            </a:r>
            <a:endParaRPr lang="es-ES" sz="4000" dirty="0"/>
          </a:p>
          <a:p>
            <a:pPr lvl="0">
              <a:buNone/>
            </a:pPr>
            <a:r>
              <a:rPr lang="ca-ES" sz="4000" b="1" dirty="0" smtClean="0"/>
              <a:t>3.	Analitzar </a:t>
            </a:r>
            <a:r>
              <a:rPr lang="ca-ES" sz="4000" b="1" dirty="0"/>
              <a:t>la relació de les </a:t>
            </a:r>
            <a:r>
              <a:rPr lang="ca-ES" sz="4000" b="1" i="1" dirty="0"/>
              <a:t>Pràctiques Externes amb el Treball Final de Grau</a:t>
            </a:r>
            <a:endParaRPr lang="es-ES" sz="4000" b="1" dirty="0"/>
          </a:p>
          <a:p>
            <a:pPr>
              <a:buNone/>
            </a:pPr>
            <a:r>
              <a:rPr lang="ca-ES" sz="4000" dirty="0"/>
              <a:t>3.1. Crear un registre d’anàlisi comparatiu amb les dimensions, indicadors i criteris</a:t>
            </a:r>
            <a:endParaRPr lang="es-ES" sz="4000" dirty="0"/>
          </a:p>
          <a:p>
            <a:pPr>
              <a:buNone/>
            </a:pPr>
            <a:r>
              <a:rPr lang="ca-ES" sz="4000" dirty="0"/>
              <a:t>3.2. Recopilar la informació per part dels graus i </a:t>
            </a:r>
            <a:r>
              <a:rPr lang="ca-ES" sz="4000" dirty="0" err="1"/>
              <a:t>masters</a:t>
            </a:r>
            <a:r>
              <a:rPr lang="ca-ES" sz="4000" dirty="0"/>
              <a:t> implicats</a:t>
            </a:r>
            <a:endParaRPr lang="es-ES" sz="4000" dirty="0"/>
          </a:p>
          <a:p>
            <a:pPr>
              <a:buNone/>
            </a:pPr>
            <a:r>
              <a:rPr lang="ca-ES" sz="4000" dirty="0"/>
              <a:t>3.3. Realitzar un anàlisi de contingut sintetitzant elements comuns, factors de risc i bones pràctiques</a:t>
            </a:r>
            <a:endParaRPr lang="es-ES" sz="4000" dirty="0"/>
          </a:p>
          <a:p>
            <a:pPr>
              <a:buNone/>
            </a:pPr>
            <a:r>
              <a:rPr lang="ca-ES" sz="4000" dirty="0"/>
              <a:t> </a:t>
            </a:r>
            <a:endParaRPr lang="es-ES" sz="4000" dirty="0"/>
          </a:p>
          <a:p>
            <a:pPr lvl="0">
              <a:buNone/>
            </a:pPr>
            <a:r>
              <a:rPr lang="ca-ES" sz="4000" b="1" dirty="0" smtClean="0"/>
              <a:t>4.	Analitzar </a:t>
            </a:r>
            <a:r>
              <a:rPr lang="ca-ES" sz="4000" b="1" dirty="0"/>
              <a:t>els </a:t>
            </a:r>
            <a:r>
              <a:rPr lang="ca-ES" sz="4000" b="1" i="1" dirty="0"/>
              <a:t>recursos i estratègies per </a:t>
            </a:r>
            <a:r>
              <a:rPr lang="ca-ES" sz="4000" b="1" i="1" dirty="0" err="1"/>
              <a:t>l’inserció</a:t>
            </a:r>
            <a:r>
              <a:rPr lang="ca-ES" sz="4000" b="1" i="1" dirty="0"/>
              <a:t> dels estudiants</a:t>
            </a:r>
            <a:r>
              <a:rPr lang="ca-ES" sz="4000" b="1" dirty="0"/>
              <a:t>.</a:t>
            </a:r>
            <a:endParaRPr lang="es-ES" sz="4000" b="1" dirty="0"/>
          </a:p>
          <a:p>
            <a:pPr>
              <a:buNone/>
            </a:pPr>
            <a:r>
              <a:rPr lang="ca-ES" sz="4000" dirty="0"/>
              <a:t>4.1. Crear un registre d’anàlisi comparatiu amb les dimensions, indicadors i criteris</a:t>
            </a:r>
            <a:endParaRPr lang="es-ES" sz="4000" dirty="0"/>
          </a:p>
          <a:p>
            <a:pPr>
              <a:buNone/>
            </a:pPr>
            <a:r>
              <a:rPr lang="ca-ES" sz="4000" dirty="0"/>
              <a:t>4.2.  Recopilar la informació per part dels graus i </a:t>
            </a:r>
            <a:r>
              <a:rPr lang="ca-ES" sz="4000" dirty="0" err="1"/>
              <a:t>masters</a:t>
            </a:r>
            <a:r>
              <a:rPr lang="ca-ES" sz="4000" dirty="0"/>
              <a:t> implicats</a:t>
            </a:r>
            <a:endParaRPr lang="es-ES" sz="4000" dirty="0"/>
          </a:p>
          <a:p>
            <a:pPr>
              <a:buNone/>
            </a:pPr>
            <a:r>
              <a:rPr lang="ca-ES" sz="4000" dirty="0"/>
              <a:t>4.3. Realitzar un anàlisi de contingut sintetitzant elements comuns, factors de risc i bones pràctiques</a:t>
            </a:r>
            <a:endParaRPr lang="es-ES" sz="4000" dirty="0"/>
          </a:p>
          <a:p>
            <a:pPr>
              <a:buNone/>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b="1" dirty="0" smtClean="0"/>
              <a:t>III. Programes </a:t>
            </a:r>
            <a:r>
              <a:rPr lang="es-ES" b="1" dirty="0" err="1" smtClean="0"/>
              <a:t>objecte</a:t>
            </a:r>
            <a:r>
              <a:rPr lang="es-ES" b="1" dirty="0" smtClean="0"/>
              <a:t> </a:t>
            </a:r>
            <a:r>
              <a:rPr lang="es-ES" b="1" dirty="0" err="1" smtClean="0"/>
              <a:t>d’estudi</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467544" y="690562"/>
          <a:ext cx="8676456" cy="5762773"/>
        </p:xfrm>
        <a:graphic>
          <a:graphicData uri="http://schemas.openxmlformats.org/presentationml/2006/ole">
            <p:oleObj spid="_x0000_s8194" name="Documento" r:id="rId3" imgW="6179722" imgH="5478530"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492896"/>
            <a:ext cx="6192688" cy="1800200"/>
          </a:xfrm>
        </p:spPr>
        <p:txBody>
          <a:bodyPr>
            <a:normAutofit fontScale="90000"/>
          </a:bodyPr>
          <a:lstStyle/>
          <a:p>
            <a:r>
              <a:rPr lang="es-ES" b="1" dirty="0" smtClean="0"/>
              <a:t>III. </a:t>
            </a:r>
            <a:r>
              <a:rPr lang="es-ES" b="1" dirty="0" err="1" smtClean="0"/>
              <a:t>Alguns</a:t>
            </a:r>
            <a:r>
              <a:rPr lang="es-ES" b="1" dirty="0" smtClean="0"/>
              <a:t> </a:t>
            </a:r>
            <a:r>
              <a:rPr lang="es-ES" b="1" dirty="0" err="1" smtClean="0"/>
              <a:t>resultats</a:t>
            </a:r>
            <a:r>
              <a:rPr lang="es-ES" b="1" dirty="0" smtClean="0"/>
              <a:t>. </a:t>
            </a:r>
            <a:r>
              <a:rPr lang="es-ES" sz="3600" b="1" dirty="0" smtClean="0"/>
              <a:t>El cas del Prácticum de </a:t>
            </a:r>
            <a:r>
              <a:rPr lang="es-ES" sz="3600" b="1" dirty="0" err="1" smtClean="0"/>
              <a:t>Pedagogia</a:t>
            </a:r>
            <a:r>
              <a:rPr lang="es-ES" sz="3600" b="1" dirty="0" smtClean="0"/>
              <a:t> de la UB</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2808312"/>
          </a:xfrm>
        </p:spPr>
        <p:txBody>
          <a:bodyPr>
            <a:normAutofit fontScale="77500" lnSpcReduction="20000"/>
          </a:bodyPr>
          <a:lstStyle/>
          <a:p>
            <a:pPr>
              <a:buNone/>
            </a:pPr>
            <a:r>
              <a:rPr lang="es-ES_tradnl" b="1" dirty="0"/>
              <a:t>Valoraciones sobre la evaluación mediante el Portafolio</a:t>
            </a:r>
            <a:endParaRPr lang="es-ES" dirty="0"/>
          </a:p>
          <a:p>
            <a:pPr>
              <a:buNone/>
            </a:pPr>
            <a:endParaRPr lang="es-ES_tradnl" dirty="0" smtClean="0"/>
          </a:p>
          <a:p>
            <a:pPr marL="0" indent="0">
              <a:buNone/>
            </a:pPr>
            <a:r>
              <a:rPr lang="es-ES_tradnl" sz="2900" dirty="0" smtClean="0"/>
              <a:t>El </a:t>
            </a:r>
            <a:r>
              <a:rPr lang="es-ES_tradnl" sz="2900" dirty="0"/>
              <a:t>alumnado muestra valoraciones muy positivas respecto a los resultados de aprendizaje de su prácticum (valoración promedio: 4). También es positiva su valoración respecto al portafolio como herramienta evaluativa de las Prácticas Externas (valoración promedio: 3.6).  Le encuentran sentido a este tipo de evaluación en el contexto de la asignatura y valora la reflexión que supone el apartado de la memoria de aprendizajes.</a:t>
            </a:r>
            <a:endParaRPr lang="es-ES" sz="2900" dirty="0"/>
          </a:p>
          <a:p>
            <a:endParaRPr lang="es-ES" dirty="0"/>
          </a:p>
          <a:p>
            <a:pPr>
              <a:buNone/>
            </a:pP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1547664" y="3429000"/>
            <a:ext cx="5822069" cy="3030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2808312"/>
          </a:xfrm>
        </p:spPr>
        <p:txBody>
          <a:bodyPr>
            <a:normAutofit fontScale="77500" lnSpcReduction="20000"/>
          </a:bodyPr>
          <a:lstStyle/>
          <a:p>
            <a:pPr>
              <a:buNone/>
            </a:pPr>
            <a:r>
              <a:rPr lang="es-ES_tradnl" b="1" dirty="0"/>
              <a:t>Rendimiento. Cualificaciones del alumnado</a:t>
            </a:r>
            <a:r>
              <a:rPr lang="es-ES_tradnl" b="1" dirty="0" smtClean="0"/>
              <a:t>.</a:t>
            </a:r>
          </a:p>
          <a:p>
            <a:pPr>
              <a:buNone/>
            </a:pPr>
            <a:endParaRPr lang="es-ES" dirty="0"/>
          </a:p>
          <a:p>
            <a:pPr marL="0" indent="0">
              <a:buNone/>
            </a:pPr>
            <a:r>
              <a:rPr lang="es-ES_tradnl" sz="2600" dirty="0"/>
              <a:t>De los 200 alumnos matriculados, han habido 40 no presentados. El resto de los 160 alumnos y alumnas han aprobado la asignatura. Las calificaciones se han distribuido en la siguiente distribución: 3% con la calificación final de 5, 3% con la calificación final de 6, 7% con la calificación final de 7, 19% con la calificación final de 8, 41% con la calificación final de 9, 8% con la calificación final de 10 y 20% con la calificación final de No Presentado</a:t>
            </a:r>
            <a:r>
              <a:rPr lang="es-ES_tradnl" dirty="0"/>
              <a:t>.</a:t>
            </a:r>
            <a:endParaRPr lang="es-ES" dirty="0"/>
          </a:p>
          <a:p>
            <a:endParaRPr lang="es-ES" dirty="0"/>
          </a:p>
          <a:p>
            <a:pPr>
              <a:buNone/>
            </a:pPr>
            <a:endParaRPr lang="es-ES" dirty="0"/>
          </a:p>
        </p:txBody>
      </p:sp>
      <p:pic>
        <p:nvPicPr>
          <p:cNvPr id="5122" name="Picture 2"/>
          <p:cNvPicPr>
            <a:picLocks noChangeAspect="1" noChangeArrowheads="1"/>
          </p:cNvPicPr>
          <p:nvPr/>
        </p:nvPicPr>
        <p:blipFill>
          <a:blip r:embed="rId2" cstate="print"/>
          <a:srcRect/>
          <a:stretch>
            <a:fillRect/>
          </a:stretch>
        </p:blipFill>
        <p:spPr bwMode="auto">
          <a:xfrm>
            <a:off x="1331640" y="3573016"/>
            <a:ext cx="6233592" cy="2520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563</Words>
  <Application>Microsoft Office PowerPoint</Application>
  <PresentationFormat>Presentación en pantalla (4:3)</PresentationFormat>
  <Paragraphs>58</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Tema de Office</vt:lpstr>
      <vt:lpstr>Documento de Word 2007</vt:lpstr>
      <vt:lpstr>RED INTERUNIVERSITARIA SOBRE COMPETENCIAS EN EL PRACTICUM: XINTERCOMP </vt:lpstr>
      <vt:lpstr>Diapositiva 2</vt:lpstr>
      <vt:lpstr>II. Objectius del projecte</vt:lpstr>
      <vt:lpstr>Diapositiva 4</vt:lpstr>
      <vt:lpstr>III. Programes objecte d’estudi</vt:lpstr>
      <vt:lpstr>Diapositiva 6</vt:lpstr>
      <vt:lpstr>III. Alguns resultats. El cas del Prácticum de Pedagogia de la UB</vt:lpstr>
      <vt:lpstr>Diapositiva 8</vt:lpstr>
      <vt:lpstr>Diapositiva 9</vt:lpstr>
      <vt:lpstr>Diapositiva 10</vt:lpstr>
      <vt:lpstr>Diapositiva 11</vt:lpstr>
      <vt:lpstr>Diapositiva 12</vt:lpstr>
      <vt:lpstr>IV Conclusions</vt:lpstr>
      <vt:lpstr>Aportacions pel debat en grup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INTERUNIVERSITARIA SOBRE COMPETENCIAS EN EL PRACTICUM: XINTERCOMP </dc:title>
  <dc:creator>Assumpta Aneas</dc:creator>
  <cp:lastModifiedBy>Assumpta Aneas</cp:lastModifiedBy>
  <cp:revision>9</cp:revision>
  <dcterms:created xsi:type="dcterms:W3CDTF">2015-02-02T07:25:15Z</dcterms:created>
  <dcterms:modified xsi:type="dcterms:W3CDTF">2015-02-02T08:19:10Z</dcterms:modified>
</cp:coreProperties>
</file>