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handoutMasterIdLst>
    <p:handoutMasterId r:id="rId41"/>
  </p:handoutMasterIdLst>
  <p:sldIdLst>
    <p:sldId id="263" r:id="rId2"/>
    <p:sldId id="261" r:id="rId3"/>
    <p:sldId id="381" r:id="rId4"/>
    <p:sldId id="384" r:id="rId5"/>
    <p:sldId id="382" r:id="rId6"/>
    <p:sldId id="378" r:id="rId7"/>
    <p:sldId id="272" r:id="rId8"/>
    <p:sldId id="329" r:id="rId9"/>
    <p:sldId id="343" r:id="rId10"/>
    <p:sldId id="276" r:id="rId11"/>
    <p:sldId id="379" r:id="rId12"/>
    <p:sldId id="375" r:id="rId13"/>
    <p:sldId id="365" r:id="rId14"/>
    <p:sldId id="330" r:id="rId15"/>
    <p:sldId id="404" r:id="rId16"/>
    <p:sldId id="260" r:id="rId17"/>
    <p:sldId id="406" r:id="rId18"/>
    <p:sldId id="348" r:id="rId19"/>
    <p:sldId id="371" r:id="rId20"/>
    <p:sldId id="370" r:id="rId21"/>
    <p:sldId id="369" r:id="rId22"/>
    <p:sldId id="407" r:id="rId23"/>
    <p:sldId id="408" r:id="rId24"/>
    <p:sldId id="409" r:id="rId25"/>
    <p:sldId id="372" r:id="rId26"/>
    <p:sldId id="359" r:id="rId27"/>
    <p:sldId id="318" r:id="rId28"/>
    <p:sldId id="398" r:id="rId29"/>
    <p:sldId id="323" r:id="rId30"/>
    <p:sldId id="324" r:id="rId31"/>
    <p:sldId id="402" r:id="rId32"/>
    <p:sldId id="399" r:id="rId33"/>
    <p:sldId id="400" r:id="rId34"/>
    <p:sldId id="401" r:id="rId35"/>
    <p:sldId id="395" r:id="rId36"/>
    <p:sldId id="397" r:id="rId37"/>
    <p:sldId id="396" r:id="rId38"/>
    <p:sldId id="403" r:id="rId39"/>
  </p:sldIdLst>
  <p:sldSz cx="9144000" cy="6858000" type="screen4x3"/>
  <p:notesSz cx="9996488" cy="6864350"/>
  <p:custDataLst>
    <p:tags r:id="rId42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62363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 smtClean="0"/>
            </a:lvl1pPr>
          </a:lstStyle>
          <a:p>
            <a:pPr>
              <a:defRPr/>
            </a:pPr>
            <a:fld id="{064EDD69-7BDD-4A94-AAC5-F51D8CEBBC20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62363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1F06EA5D-F6AA-42DB-9A0E-40824435B6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622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62363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A0C7FBF-D16E-4B4C-8387-355C69D5618E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62363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452D24F-F637-489F-86F9-2AE79507E4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682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31BB2-B88A-48FA-80D9-F6CB148A8EF0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AA5C6D-4424-438B-83CB-36A0039A4396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772" indent="-301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265" indent="-2408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5971" indent="-2408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7677" indent="-2408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00BFE49-45ED-45C4-A6A6-C030D712333A}" type="slidenum">
              <a:rPr lang="en-GB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mtClean="0">
              <a:latin typeface="Calibri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82950" y="514350"/>
            <a:ext cx="3432175" cy="2574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2865" y="3260566"/>
            <a:ext cx="7330758" cy="308895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772" indent="-301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265" indent="-2408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5971" indent="-2408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7677" indent="-2408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00BFE49-45ED-45C4-A6A6-C030D712333A}" type="slidenum">
              <a:rPr lang="en-GB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mtClean="0">
              <a:latin typeface="Calibri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82950" y="514350"/>
            <a:ext cx="3432175" cy="2574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2865" y="3260566"/>
            <a:ext cx="7330758" cy="308895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11141C-0EC6-447D-BF93-4C698EC2CF0F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377A5-6F30-44A3-92BA-7937A258BA1E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2FF03C-A38F-4E6A-B452-3F322D4F7E6D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772" indent="-301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265" indent="-2408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5971" indent="-2408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7677" indent="-2408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326314-45D4-4473-80DF-10A8E9F3133A}" type="slidenum">
              <a:rPr lang="en-GB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smtClean="0">
              <a:latin typeface="Calibri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912" y="457623"/>
            <a:ext cx="2832338" cy="572029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772" indent="-301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265" indent="-2408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5971" indent="-2408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7677" indent="-2408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61ED01-0D47-4FE5-B493-4CDE48DD25F3}" type="slidenum">
              <a:rPr lang="en-GB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smtClean="0">
              <a:latin typeface="Calibri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82950" y="514350"/>
            <a:ext cx="3432175" cy="2574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2865" y="3260566"/>
            <a:ext cx="7330758" cy="308895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BA42F-198E-4731-8F34-55B1ABD83F81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32E9D-D157-481E-B22A-0A226F2440CA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B2ABB-8F8D-4346-BDB0-7A7105FA13C7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32E9D-D157-481E-B22A-0A226F2440CA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13F564-0ABB-473F-9AE4-9CF6825CCAB2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C8463-C66F-440A-B03E-D2CAC344929F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4148C-5962-43FB-A977-9A89A0E0EE33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86BB6-17C0-45E1-98C8-65675FE2C597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86BB6-17C0-45E1-98C8-65675FE2C597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4A408E-B86F-46ED-B4BF-8CA550C0DEF3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5067AA-63B1-4D05-8BB5-DC92D3FE9886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10 Rectángulo redondeado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11 Rectángulo redondeado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Rectángulo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7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D204-4396-49DA-B44B-C4CEBAD41203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18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BC0372-83F6-467B-8AF3-B965BD126B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24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908C-5829-4819-90B4-EAE14DB1CA44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A143-A24E-489D-B461-6FEA3223BB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23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1699-94B1-455A-9A9A-F0B401D2B84D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600F-EAB4-4777-8237-9B410E8095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7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01327-7CE0-4364-9450-03633A1E65BA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157C-7D7D-453B-A984-C13BEE3AB1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11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289B-0B94-452F-928D-EDE59D6E716B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2142-7156-4066-80E3-13509575D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5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49F68-6026-40F4-87C6-197A77E260D6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A8E04-8BD3-4372-B267-591C4E6283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90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7AC27F-BE8B-48B7-8F64-6DB6E7F34DBD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18BCE5-D31B-4521-9DC0-53179E6881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35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3C6B-E3A0-41BD-BE37-708A1384951E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3FC0-A15B-4B4A-93F7-F463C86D06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21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4FB9-B13C-4A6D-A5A3-C33D88082B44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1471-CB2E-4458-92F6-45FE4F9053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54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EDC3-AEEC-4558-A232-0EEFD699CABA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CF7C7-2EDC-4A11-ABDF-A3CFA78E40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63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516E2-53DF-4972-BD0E-006D31082546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D9759-E106-4983-A5D7-A17441DE1E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41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28 Rectángulo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u="none"/>
          </a:p>
        </p:txBody>
      </p:sp>
      <p:sp>
        <p:nvSpPr>
          <p:cNvPr id="30" name="29 Rectángulo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4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5F66F459-33CA-4190-9747-D87D0EE4AF3A}" type="datetimeFigureOut">
              <a:rPr lang="es-ES"/>
              <a:pPr>
                <a:defRPr/>
              </a:pPr>
              <a:t>30/03/2014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192B689-AB38-46F1-BFEF-7431A4BAE3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9" r:id="rId2"/>
    <p:sldLayoutId id="2147483850" r:id="rId3"/>
    <p:sldLayoutId id="2147483851" r:id="rId4"/>
    <p:sldLayoutId id="2147483858" r:id="rId5"/>
    <p:sldLayoutId id="2147483859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q=http://depositphotos.com/2478156/stock-photo-Tick-Boxes-and-Marker-Pen.html&amp;sa=U&amp;ei=Umg1U-7lOuiL0AXBsoCQCA&amp;ved=0CC4Q9QEwADhQ&amp;usg=AFQjCNF5CT6LSNxxGnFqpfgoGJiXfLUR2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nvironment/chemicals/lab_animals/pdf/example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Practica_Tabla%20evaluacion%20Severidad.xls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Título"/>
          <p:cNvSpPr>
            <a:spLocks noGrp="1"/>
          </p:cNvSpPr>
          <p:nvPr>
            <p:ph type="ctrTitle"/>
          </p:nvPr>
        </p:nvSpPr>
        <p:spPr>
          <a:xfrm>
            <a:off x="457200" y="2204864"/>
            <a:ext cx="8458200" cy="1470025"/>
          </a:xfrm>
        </p:spPr>
        <p:txBody>
          <a:bodyPr/>
          <a:lstStyle/>
          <a:p>
            <a:pPr eaLnBrk="1" hangingPunct="1"/>
            <a:r>
              <a:rPr lang="es-ES_tradnl" dirty="0" smtClean="0"/>
              <a:t>La Evaluación Retrospectiva </a:t>
            </a:r>
            <a:br>
              <a:rPr lang="es-ES_tradnl" dirty="0" smtClean="0"/>
            </a:br>
            <a:r>
              <a:rPr lang="es-ES_tradnl" dirty="0" smtClean="0"/>
              <a:t>¿En </a:t>
            </a:r>
            <a:r>
              <a:rPr lang="es-ES_tradnl" dirty="0"/>
              <a:t>qué consiste?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Criterios </a:t>
            </a:r>
            <a:r>
              <a:rPr lang="es-ES_tradnl" dirty="0"/>
              <a:t>para su </a:t>
            </a:r>
            <a:r>
              <a:rPr lang="es-ES_tradnl" dirty="0" smtClean="0"/>
              <a:t>aplicación</a:t>
            </a:r>
            <a:endParaRPr lang="es-ES" dirty="0" smtClean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50824" y="4260404"/>
            <a:ext cx="5761336" cy="240895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s-ES" sz="2800" dirty="0" smtClean="0"/>
              <a:t>José Mª Orellana Muriana</a:t>
            </a:r>
            <a:r>
              <a:rPr lang="es-ES" dirty="0" smtClean="0"/>
              <a:t>	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s-ES" dirty="0" smtClean="0"/>
              <a:t>Universidad de Alcalá de Henares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s-ES" dirty="0" smtClean="0"/>
              <a:t>Instituto Cajal  (CSIC)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Coordinador del Grupo de Trabajo sobre evaluación retrospectiva de la severidad FELASA/ESLAV/ECLAM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5877272"/>
            <a:ext cx="2410690" cy="76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" y="1138064"/>
            <a:ext cx="89281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Prospectivamente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1656"/>
            <a:ext cx="8362950" cy="3095576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" dirty="0" smtClean="0"/>
              <a:t>Antes de iniciar el </a:t>
            </a:r>
            <a:r>
              <a:rPr lang="es-ES" dirty="0" smtClean="0"/>
              <a:t>proyecto </a:t>
            </a:r>
            <a:endParaRPr lang="es-ES" dirty="0" smtClean="0"/>
          </a:p>
          <a:p>
            <a:pPr marL="658368" lvl="1" indent="-246888" eaLnBrk="1" fontAlgn="auto" hangingPunct="1">
              <a:lnSpc>
                <a:spcPct val="12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s-ES" dirty="0"/>
              <a:t>Es la que se incluye en la solicitud de </a:t>
            </a:r>
            <a:r>
              <a:rPr lang="es-ES" dirty="0" smtClean="0"/>
              <a:t>aprobación</a:t>
            </a:r>
          </a:p>
          <a:p>
            <a:pPr marL="658368" lvl="1" indent="-246888" eaLnBrk="1" fontAlgn="auto" hangingPunct="1">
              <a:lnSpc>
                <a:spcPct val="12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s-ES" dirty="0" smtClean="0"/>
              <a:t>Puede </a:t>
            </a:r>
            <a:r>
              <a:rPr lang="es-ES" dirty="0" smtClean="0"/>
              <a:t>no ser real porque no incluye los sucesos imprevistos durante el experimento que afecten negativamente al animal.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Art. 54 </a:t>
            </a:r>
            <a:r>
              <a:rPr lang="es-ES" sz="3600" dirty="0" smtClean="0"/>
              <a:t>Comunicación de información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sz="3200" dirty="0"/>
              <a:t>Los Estados </a:t>
            </a:r>
            <a:r>
              <a:rPr lang="es-ES" sz="3200" dirty="0" smtClean="0"/>
              <a:t>miembros recopilarán </a:t>
            </a:r>
            <a:r>
              <a:rPr lang="es-ES" sz="3200" dirty="0"/>
              <a:t>y publicarán cada año </a:t>
            </a:r>
            <a:r>
              <a:rPr lang="es-ES" sz="3200" dirty="0" smtClean="0"/>
              <a:t>información </a:t>
            </a:r>
            <a:r>
              <a:rPr lang="es-ES" sz="3200" dirty="0" smtClean="0"/>
              <a:t>sobre </a:t>
            </a:r>
            <a:r>
              <a:rPr lang="es-ES" sz="3200" dirty="0"/>
              <a:t>la utilización de animales en procedimientos, </a:t>
            </a:r>
            <a:r>
              <a:rPr lang="es-ES" sz="3200" u="sng" dirty="0" err="1" smtClean="0"/>
              <a:t>incluiyendo</a:t>
            </a:r>
            <a:r>
              <a:rPr lang="es-ES" sz="3200" u="sng" dirty="0" smtClean="0"/>
              <a:t> </a:t>
            </a:r>
            <a:r>
              <a:rPr lang="es-ES" sz="3200" u="sng" dirty="0"/>
              <a:t>datos sobre la </a:t>
            </a:r>
            <a:r>
              <a:rPr lang="es-ES" sz="3200" u="sng" dirty="0" smtClean="0"/>
              <a:t>SEVERIDAD REAL </a:t>
            </a:r>
            <a:r>
              <a:rPr lang="es-ES" sz="3200" dirty="0"/>
              <a:t>de los </a:t>
            </a:r>
            <a:r>
              <a:rPr lang="es-ES" sz="3200" dirty="0" smtClean="0"/>
              <a:t>procedimientos… </a:t>
            </a:r>
          </a:p>
          <a:p>
            <a:pPr>
              <a:lnSpc>
                <a:spcPct val="15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68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Preámbulo Directiva</a:t>
            </a:r>
            <a:endParaRPr lang="es-ES" dirty="0"/>
          </a:p>
        </p:txBody>
      </p:sp>
      <p:sp>
        <p:nvSpPr>
          <p:cNvPr id="7" name="4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1957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3200" dirty="0"/>
              <a:t>Para </a:t>
            </a:r>
            <a:r>
              <a:rPr lang="es-ES" sz="3200" dirty="0" smtClean="0"/>
              <a:t>dichos informes debe </a:t>
            </a:r>
            <a:r>
              <a:rPr lang="es-ES" sz="3200" dirty="0"/>
              <a:t>tenerse en cuenta la </a:t>
            </a:r>
            <a:r>
              <a:rPr lang="es-ES" sz="3200" u="sng" dirty="0"/>
              <a:t>severidad </a:t>
            </a:r>
            <a:r>
              <a:rPr lang="es-ES" sz="3200" u="sng" dirty="0" smtClean="0"/>
              <a:t>realmente </a:t>
            </a:r>
            <a:r>
              <a:rPr lang="es-ES" sz="3200" u="sng" dirty="0"/>
              <a:t>experimentada</a:t>
            </a:r>
            <a:r>
              <a:rPr lang="es-ES" sz="3200" dirty="0"/>
              <a:t> por el </a:t>
            </a:r>
            <a:r>
              <a:rPr lang="es-ES" sz="3200" dirty="0" smtClean="0"/>
              <a:t>animal, </a:t>
            </a:r>
            <a:r>
              <a:rPr lang="es-ES" sz="3200" dirty="0"/>
              <a:t>más que la severidad prevista en la evaluación del proyecto. </a:t>
            </a:r>
          </a:p>
        </p:txBody>
      </p:sp>
    </p:spTree>
    <p:extLst>
      <p:ext uri="{BB962C8B-B14F-4D97-AF65-F5344CB8AC3E}">
        <p14:creationId xmlns:p14="http://schemas.microsoft.com/office/powerpoint/2010/main" val="4682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" y="1210072"/>
            <a:ext cx="89281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Evaluación </a:t>
            </a:r>
            <a:r>
              <a:rPr lang="es-ES" dirty="0" smtClean="0"/>
              <a:t>Retrospectiva de la severidad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48880"/>
            <a:ext cx="8579296" cy="3456384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" dirty="0" smtClean="0"/>
              <a:t>Indica la severidad </a:t>
            </a:r>
            <a:r>
              <a:rPr lang="es-ES" u="sng" dirty="0" smtClean="0"/>
              <a:t>real</a:t>
            </a:r>
            <a:r>
              <a:rPr lang="es-ES" dirty="0" smtClean="0"/>
              <a:t> del experimento.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s-ES" sz="2400" dirty="0" smtClean="0"/>
              <a:t>Para las estadísticas anuales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s-ES" sz="2400" dirty="0" smtClean="0"/>
              <a:t>Para </a:t>
            </a:r>
            <a:r>
              <a:rPr lang="es-ES" sz="2400" dirty="0" smtClean="0"/>
              <a:t>decidir si se reutilizan los </a:t>
            </a:r>
            <a:r>
              <a:rPr lang="es-ES" sz="2400" dirty="0" smtClean="0"/>
              <a:t>animales (Art 16)</a:t>
            </a:r>
            <a:endParaRPr lang="es-ES" sz="2400" dirty="0" smtClean="0"/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s-ES" sz="2400" dirty="0" smtClean="0"/>
              <a:t>Para la evaluación retrospectiva de los proyectos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s-ES" sz="2400" dirty="0" smtClean="0"/>
              <a:t>Para </a:t>
            </a:r>
            <a:r>
              <a:rPr lang="es-ES" sz="2400" dirty="0"/>
              <a:t>decidir si se </a:t>
            </a:r>
            <a:r>
              <a:rPr lang="es-ES" sz="2400" dirty="0" smtClean="0"/>
              <a:t>podrá repetir el </a:t>
            </a:r>
            <a:r>
              <a:rPr lang="es-ES" sz="2400" dirty="0" smtClean="0"/>
              <a:t>proyecto</a:t>
            </a:r>
            <a:endParaRPr lang="es-ES" sz="2400" dirty="0"/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12724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22313" y="3939133"/>
            <a:ext cx="7772400" cy="1362075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smtClean="0"/>
              <a:t>¿Cómo asignar el nivel real de severidad a un procedimiento?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Criterio de atribución de la severidad</a:t>
            </a:r>
            <a:endParaRPr lang="es-E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Punto de partida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3113584"/>
            <a:ext cx="8229600" cy="1683568"/>
          </a:xfrm>
        </p:spPr>
        <p:txBody>
          <a:bodyPr/>
          <a:lstStyle/>
          <a:p>
            <a:pPr marL="623887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se </a:t>
            </a:r>
            <a:r>
              <a:rPr lang="en-GB" dirty="0" err="1" smtClean="0"/>
              <a:t>hizo</a:t>
            </a:r>
            <a:r>
              <a:rPr lang="en-GB" dirty="0" smtClean="0"/>
              <a:t> </a:t>
            </a:r>
            <a:r>
              <a:rPr lang="en-GB" dirty="0"/>
              <a:t>a los </a:t>
            </a:r>
            <a:r>
              <a:rPr lang="en-GB" dirty="0" err="1"/>
              <a:t>animales</a:t>
            </a:r>
            <a:r>
              <a:rPr lang="en-GB" dirty="0"/>
              <a:t>?</a:t>
            </a:r>
          </a:p>
          <a:p>
            <a:pPr marL="623887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efecto</a:t>
            </a:r>
            <a:r>
              <a:rPr lang="en-GB" dirty="0"/>
              <a:t> </a:t>
            </a:r>
            <a:r>
              <a:rPr lang="en-GB" dirty="0" err="1" smtClean="0"/>
              <a:t>tuvo</a:t>
            </a:r>
            <a:r>
              <a:rPr lang="en-GB" dirty="0" smtClean="0"/>
              <a:t> </a:t>
            </a:r>
            <a:r>
              <a:rPr lang="en-GB" dirty="0" err="1"/>
              <a:t>sobre</a:t>
            </a:r>
            <a:r>
              <a:rPr lang="en-GB" dirty="0"/>
              <a:t> los </a:t>
            </a:r>
            <a:r>
              <a:rPr lang="en-GB" dirty="0" err="1"/>
              <a:t>animales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4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107950" y="692696"/>
            <a:ext cx="8928100" cy="1066800"/>
          </a:xfrm>
        </p:spPr>
        <p:txBody>
          <a:bodyPr/>
          <a:lstStyle/>
          <a:p>
            <a:pPr algn="ctr" eaLnBrk="1" hangingPunct="1"/>
            <a:r>
              <a:rPr lang="es-ES" dirty="0" smtClean="0"/>
              <a:t>Criterio de atribución (Anexo VIII)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457200" y="1889943"/>
            <a:ext cx="8435975" cy="2403153"/>
          </a:xfrm>
        </p:spPr>
        <p:txBody>
          <a:bodyPr/>
          <a:lstStyle/>
          <a:p>
            <a:pPr marL="566737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/>
              <a:t>Se tendrá </a:t>
            </a:r>
            <a:r>
              <a:rPr lang="es-ES" sz="2400" dirty="0"/>
              <a:t>en cuenta toda acción / procedimiento (técnica) que se </a:t>
            </a:r>
            <a:r>
              <a:rPr lang="es-ES" sz="2400" dirty="0" smtClean="0"/>
              <a:t>haya </a:t>
            </a:r>
            <a:r>
              <a:rPr lang="es-ES" sz="2400" dirty="0"/>
              <a:t>realizado sobre el animal. </a:t>
            </a:r>
          </a:p>
          <a:p>
            <a:pPr marL="566737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/>
              <a:t>Se </a:t>
            </a:r>
            <a:r>
              <a:rPr lang="es-ES" sz="2400" dirty="0"/>
              <a:t>basará en los efectos más severos </a:t>
            </a:r>
            <a:r>
              <a:rPr lang="es-ES" sz="2400" dirty="0" smtClean="0"/>
              <a:t>que pudo </a:t>
            </a:r>
            <a:r>
              <a:rPr lang="es-ES" sz="2400" dirty="0"/>
              <a:t>experimentar </a:t>
            </a:r>
            <a:r>
              <a:rPr lang="es-ES" sz="2400" u="sng" dirty="0"/>
              <a:t>un </a:t>
            </a:r>
            <a:r>
              <a:rPr lang="es-ES" sz="2400" u="sng" dirty="0" smtClean="0"/>
              <a:t>individuo </a:t>
            </a:r>
            <a:r>
              <a:rPr lang="es-ES" sz="2400" dirty="0" smtClean="0"/>
              <a:t>después de que se hubieran  aplicado </a:t>
            </a:r>
            <a:r>
              <a:rPr lang="es-ES" sz="2400" dirty="0"/>
              <a:t>todas las técnicas </a:t>
            </a:r>
            <a:r>
              <a:rPr lang="es-ES" sz="2400" dirty="0" smtClean="0"/>
              <a:t> </a:t>
            </a:r>
            <a:r>
              <a:rPr lang="es-ES" sz="2400" dirty="0"/>
              <a:t>de refinamiento. </a:t>
            </a:r>
            <a:r>
              <a:rPr lang="es-ES" sz="2400" dirty="0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s-ES" sz="2400" dirty="0" smtClean="0"/>
              <a:t>Lo </a:t>
            </a:r>
            <a:r>
              <a:rPr lang="es-ES" sz="2400" dirty="0"/>
              <a:t>peor que le haya </a:t>
            </a:r>
            <a:r>
              <a:rPr lang="es-ES" sz="2400" dirty="0" smtClean="0"/>
              <a:t>sufrido un </a:t>
            </a:r>
            <a:r>
              <a:rPr lang="es-ES" sz="2400" dirty="0"/>
              <a:t>animal del </a:t>
            </a:r>
            <a:r>
              <a:rPr lang="es-ES" sz="2400" dirty="0" smtClean="0"/>
              <a:t>grupo, </a:t>
            </a:r>
            <a:r>
              <a:rPr lang="es-ES" sz="2400" dirty="0"/>
              <a:t>marcará el nivel de severidad de todo el </a:t>
            </a:r>
            <a:r>
              <a:rPr lang="es-ES" sz="2400" dirty="0" smtClean="0"/>
              <a:t>experimento.</a:t>
            </a:r>
            <a:endParaRPr lang="es-ES" sz="2400" dirty="0"/>
          </a:p>
          <a:p>
            <a:pPr eaLnBrk="1" hangingPunct="1">
              <a:lnSpc>
                <a:spcPct val="150000"/>
              </a:lnSpc>
            </a:pPr>
            <a:endParaRPr lang="es-ES" dirty="0" smtClean="0"/>
          </a:p>
          <a:p>
            <a:pPr eaLnBrk="1" hangingPunct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Punto de partida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88"/>
            <a:ext cx="8363272" cy="4324350"/>
          </a:xfrm>
        </p:spPr>
        <p:txBody>
          <a:bodyPr/>
          <a:lstStyle/>
          <a:p>
            <a:pPr marL="623887" indent="-514350" eaLnBrk="1" hangingPunct="1">
              <a:lnSpc>
                <a:spcPct val="150000"/>
              </a:lnSpc>
              <a:buFont typeface="+mj-lt"/>
              <a:buAutoNum type="arabicPeriod" startAt="3"/>
            </a:pPr>
            <a:r>
              <a:rPr lang="en-GB" dirty="0"/>
              <a:t>¿</a:t>
            </a:r>
            <a:r>
              <a:rPr lang="en-GB" dirty="0" err="1"/>
              <a:t>Cuánto</a:t>
            </a:r>
            <a:r>
              <a:rPr lang="en-GB" dirty="0"/>
              <a:t> </a:t>
            </a:r>
            <a:r>
              <a:rPr lang="en-GB" dirty="0" err="1" smtClean="0"/>
              <a:t>sufrimiento</a:t>
            </a:r>
            <a:r>
              <a:rPr lang="en-GB" dirty="0" smtClean="0"/>
              <a:t> se </a:t>
            </a:r>
            <a:r>
              <a:rPr lang="en-GB" dirty="0" err="1" smtClean="0"/>
              <a:t>causó</a:t>
            </a:r>
            <a:r>
              <a:rPr lang="en-GB" dirty="0" smtClean="0"/>
              <a:t>?</a:t>
            </a:r>
            <a:endParaRPr lang="en-GB" dirty="0"/>
          </a:p>
          <a:p>
            <a:pPr lvl="1" eaLnBrk="1" hangingPunct="1">
              <a:lnSpc>
                <a:spcPct val="150000"/>
              </a:lnSpc>
            </a:pPr>
            <a:r>
              <a:rPr lang="en-GB" sz="2400" dirty="0" err="1" smtClean="0"/>
              <a:t>Factores</a:t>
            </a:r>
            <a:r>
              <a:rPr lang="en-GB" sz="2400" dirty="0" smtClean="0"/>
              <a:t> a </a:t>
            </a:r>
            <a:r>
              <a:rPr lang="en-GB" sz="2400" dirty="0" err="1" smtClean="0"/>
              <a:t>tener</a:t>
            </a:r>
            <a:r>
              <a:rPr lang="en-GB" sz="2400" dirty="0" smtClean="0"/>
              <a:t> en </a:t>
            </a:r>
            <a:r>
              <a:rPr lang="en-GB" sz="2400" dirty="0" err="1" smtClean="0"/>
              <a:t>cuenta</a:t>
            </a:r>
            <a:endParaRPr lang="en-GB" sz="2400" dirty="0"/>
          </a:p>
          <a:p>
            <a:pPr marL="623887" indent="-514350" eaLnBrk="1" hangingPunct="1">
              <a:lnSpc>
                <a:spcPct val="150000"/>
              </a:lnSpc>
              <a:buFont typeface="+mj-lt"/>
              <a:buAutoNum type="arabicPeriod" startAt="4"/>
            </a:pPr>
            <a:r>
              <a:rPr lang="en-GB" dirty="0" smtClean="0"/>
              <a:t>¿</a:t>
            </a:r>
            <a:r>
              <a:rPr lang="en-GB" dirty="0" err="1"/>
              <a:t>Medidas</a:t>
            </a:r>
            <a:r>
              <a:rPr lang="en-GB" dirty="0"/>
              <a:t> </a:t>
            </a:r>
            <a:r>
              <a:rPr lang="en-GB" dirty="0" err="1" smtClean="0"/>
              <a:t>tomadas</a:t>
            </a:r>
            <a:r>
              <a:rPr lang="en-GB" dirty="0" smtClean="0"/>
              <a:t> para </a:t>
            </a:r>
            <a:r>
              <a:rPr lang="en-GB" dirty="0" err="1" smtClean="0"/>
              <a:t>reducir</a:t>
            </a:r>
            <a:r>
              <a:rPr lang="en-GB" dirty="0" smtClean="0"/>
              <a:t> el </a:t>
            </a:r>
            <a:r>
              <a:rPr lang="en-GB" dirty="0" err="1" smtClean="0"/>
              <a:t>impacto</a:t>
            </a:r>
            <a:r>
              <a:rPr lang="en-GB" dirty="0" smtClean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smtClean="0"/>
              <a:t>el animal?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 err="1" smtClean="0"/>
              <a:t>Tres</a:t>
            </a:r>
            <a:r>
              <a:rPr lang="en-GB" sz="2400" dirty="0" smtClean="0"/>
              <a:t> </a:t>
            </a:r>
            <a:r>
              <a:rPr lang="en-GB" sz="2400" dirty="0" err="1" smtClean="0"/>
              <a:t>Erres</a:t>
            </a:r>
            <a:r>
              <a:rPr lang="en-GB" sz="2400" dirty="0" smtClean="0"/>
              <a:t>, </a:t>
            </a:r>
            <a:r>
              <a:rPr lang="en-GB" sz="2400" dirty="0" err="1" smtClean="0"/>
              <a:t>punto</a:t>
            </a:r>
            <a:r>
              <a:rPr lang="en-GB" sz="2400" dirty="0" smtClean="0"/>
              <a:t> final.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799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22313" y="3003029"/>
            <a:ext cx="7772400" cy="1362075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800" dirty="0" smtClean="0"/>
              <a:t>¿Factores a tener en cuenta para asignar el nivel de severidad a un experimento?</a:t>
            </a:r>
            <a:br>
              <a:rPr lang="es-ES" sz="3800" dirty="0" smtClean="0"/>
            </a:br>
            <a:r>
              <a:rPr lang="es-ES" dirty="0"/>
              <a:t/>
            </a:r>
            <a:br>
              <a:rPr lang="es-ES" dirty="0"/>
            </a:br>
            <a:endParaRPr lang="es-E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http://1.bp.blogspot.com/-T6_C4jeDEXI/TxdAz9Xi1dI/AAAAAAAABNs/-C4qqci3prc/s1600/observ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85571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640763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Conocimientos</a:t>
            </a:r>
            <a:r>
              <a:rPr lang="en-US" sz="3200" dirty="0" smtClean="0"/>
              <a:t> </a:t>
            </a:r>
            <a:r>
              <a:rPr lang="en-US" sz="3200" dirty="0" err="1" smtClean="0"/>
              <a:t>previos</a:t>
            </a:r>
            <a:r>
              <a:rPr lang="en-US" sz="3200" dirty="0" smtClean="0"/>
              <a:t> del </a:t>
            </a:r>
            <a:r>
              <a:rPr lang="en-US" sz="3200" dirty="0" err="1" smtClean="0"/>
              <a:t>observador</a:t>
            </a:r>
            <a:endParaRPr lang="en-U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11" y="1628800"/>
            <a:ext cx="5441093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6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00939"/>
            <a:ext cx="7848872" cy="329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Rectángulo"/>
          <p:cNvSpPr/>
          <p:nvPr/>
        </p:nvSpPr>
        <p:spPr>
          <a:xfrm>
            <a:off x="611560" y="4574738"/>
            <a:ext cx="784887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s-ES" sz="16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National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Competent Authorities for the implementation of Directive 2010/63/EU on the protection of animals used for scientific purposes 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640763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Conocer</a:t>
            </a:r>
            <a:r>
              <a:rPr lang="en-US" sz="3200" dirty="0" smtClean="0"/>
              <a:t> </a:t>
            </a:r>
            <a:r>
              <a:rPr lang="en-US" sz="3200" dirty="0" err="1" smtClean="0"/>
              <a:t>qué</a:t>
            </a:r>
            <a:r>
              <a:rPr lang="en-US" sz="3200" dirty="0" smtClean="0"/>
              <a:t> es “lo normal”</a:t>
            </a:r>
            <a:endParaRPr lang="en-US" dirty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569325" cy="4321175"/>
          </a:xfr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s-ES" dirty="0" smtClean="0"/>
              <a:t>Conocer lo que es “normal” del animal y su especie.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s-ES" dirty="0" smtClean="0"/>
              <a:t>Aunque no siempre lo normal sea lo “óptimo”: </a:t>
            </a:r>
            <a:r>
              <a:rPr lang="es-ES" dirty="0"/>
              <a:t>Mordeduras, peleas, etc.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s-ES" dirty="0" smtClean="0"/>
              <a:t>Conocer los indicadores de bienestar animal.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s-ES" dirty="0" smtClean="0"/>
              <a:t>Reconocer los potenciales efectos adversos del experimento sobre los “normales”.</a:t>
            </a:r>
          </a:p>
        </p:txBody>
      </p:sp>
    </p:spTree>
    <p:extLst>
      <p:ext uri="{BB962C8B-B14F-4D97-AF65-F5344CB8AC3E}">
        <p14:creationId xmlns:p14="http://schemas.microsoft.com/office/powerpoint/2010/main" val="8336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pPr algn="ctr" eaLnBrk="1" hangingPunct="1"/>
            <a:r>
              <a:rPr lang="es-ES" dirty="0" smtClean="0"/>
              <a:t>F</a:t>
            </a:r>
            <a:r>
              <a:rPr lang="es-ES" dirty="0" smtClean="0"/>
              <a:t>actores </a:t>
            </a:r>
            <a:r>
              <a:rPr lang="es-ES" dirty="0" smtClean="0"/>
              <a:t>principales de la severidad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457200" y="2417018"/>
            <a:ext cx="8229600" cy="4324350"/>
          </a:xfrm>
        </p:spPr>
        <p:txBody>
          <a:bodyPr/>
          <a:lstStyle/>
          <a:p>
            <a:pPr marL="623888" indent="-514350" eaLnBrk="1" hangingPunct="1">
              <a:lnSpc>
                <a:spcPct val="150000"/>
              </a:lnSpc>
            </a:pPr>
            <a:r>
              <a:rPr lang="es-ES" sz="3200" dirty="0" smtClean="0"/>
              <a:t>Naturaleza y número de efectos adversos e inesperados durante el proyecto.</a:t>
            </a:r>
          </a:p>
          <a:p>
            <a:pPr marL="623888" indent="-514350" eaLnBrk="1" hangingPunct="1">
              <a:lnSpc>
                <a:spcPct val="150000"/>
              </a:lnSpc>
            </a:pPr>
            <a:r>
              <a:rPr lang="es-ES" sz="3200" dirty="0" smtClean="0"/>
              <a:t>Intensidad</a:t>
            </a:r>
            <a:endParaRPr lang="es-ES" sz="3200" dirty="0" smtClean="0"/>
          </a:p>
          <a:p>
            <a:pPr marL="623888" indent="-514350" eaLnBrk="1" hangingPunct="1">
              <a:lnSpc>
                <a:spcPct val="150000"/>
              </a:lnSpc>
            </a:pPr>
            <a:r>
              <a:rPr lang="es-ES" sz="3200" dirty="0" smtClean="0"/>
              <a:t>Duración</a:t>
            </a:r>
          </a:p>
        </p:txBody>
      </p:sp>
    </p:spTree>
    <p:extLst>
      <p:ext uri="{BB962C8B-B14F-4D97-AF65-F5344CB8AC3E}">
        <p14:creationId xmlns:p14="http://schemas.microsoft.com/office/powerpoint/2010/main" val="353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Lista de factores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000" dirty="0"/>
              <a:t>La duración del proyecto / </a:t>
            </a:r>
            <a:r>
              <a:rPr lang="es-ES" sz="2000" dirty="0" smtClean="0"/>
              <a:t>proceso</a:t>
            </a:r>
          </a:p>
          <a:p>
            <a:pPr lvl="0"/>
            <a:r>
              <a:rPr lang="es-ES" sz="2000" dirty="0" smtClean="0"/>
              <a:t>La </a:t>
            </a:r>
            <a:r>
              <a:rPr lang="es-ES" sz="2000" dirty="0"/>
              <a:t>duración de cualquier efecto </a:t>
            </a:r>
            <a:r>
              <a:rPr lang="es-ES" sz="2000" dirty="0" smtClean="0"/>
              <a:t>adverso</a:t>
            </a:r>
          </a:p>
          <a:p>
            <a:pPr lvl="0"/>
            <a:r>
              <a:rPr lang="es-ES" sz="2000" dirty="0" smtClean="0"/>
              <a:t>El </a:t>
            </a:r>
            <a:r>
              <a:rPr lang="es-ES" sz="2000" dirty="0"/>
              <a:t>número de procedimientos que se llevaron a cabo en el </a:t>
            </a:r>
            <a:r>
              <a:rPr lang="es-ES" sz="2000" dirty="0" smtClean="0"/>
              <a:t>animal</a:t>
            </a:r>
          </a:p>
          <a:p>
            <a:pPr lvl="0"/>
            <a:r>
              <a:rPr lang="es-ES" sz="2000" dirty="0" smtClean="0"/>
              <a:t>La </a:t>
            </a:r>
            <a:r>
              <a:rPr lang="es-ES" sz="2000" dirty="0"/>
              <a:t>frecuencia de la realización de los </a:t>
            </a:r>
            <a:r>
              <a:rPr lang="es-ES" sz="2000" dirty="0" smtClean="0"/>
              <a:t>procedimientos y si se deja recuperar al animal</a:t>
            </a:r>
          </a:p>
          <a:p>
            <a:pPr lvl="0"/>
            <a:r>
              <a:rPr lang="es-ES" sz="2000" dirty="0" smtClean="0"/>
              <a:t>Información </a:t>
            </a:r>
            <a:r>
              <a:rPr lang="es-ES" sz="2000" dirty="0"/>
              <a:t>sobre si el animal </a:t>
            </a:r>
            <a:r>
              <a:rPr lang="es-ES" sz="2000" dirty="0" smtClean="0"/>
              <a:t>era reutilizado</a:t>
            </a:r>
          </a:p>
          <a:p>
            <a:pPr lvl="0"/>
            <a:r>
              <a:rPr lang="es-ES" sz="2000" dirty="0" smtClean="0"/>
              <a:t>Las condiciones físicas y clínicas del animal </a:t>
            </a:r>
            <a:r>
              <a:rPr lang="es-ES" sz="2000" dirty="0"/>
              <a:t>al final del </a:t>
            </a:r>
            <a:r>
              <a:rPr lang="es-ES" sz="2000" dirty="0" smtClean="0"/>
              <a:t>procedimiento (peso, condición corporal, signos clínicos en AMG). </a:t>
            </a:r>
          </a:p>
          <a:p>
            <a:pPr lvl="0"/>
            <a:r>
              <a:rPr lang="es-ES" sz="2000" dirty="0" smtClean="0"/>
              <a:t>Evaluación </a:t>
            </a:r>
            <a:r>
              <a:rPr lang="es-ES" sz="2000" dirty="0"/>
              <a:t>del impacto en el comportamiento </a:t>
            </a:r>
            <a:r>
              <a:rPr lang="es-ES" sz="2000" dirty="0" smtClean="0"/>
              <a:t>y bienestar psíquico del </a:t>
            </a:r>
            <a:r>
              <a:rPr lang="es-ES" sz="2000" dirty="0"/>
              <a:t>animal </a:t>
            </a:r>
            <a:r>
              <a:rPr lang="es-ES" sz="2000" dirty="0" smtClean="0"/>
              <a:t>(comportamientos </a:t>
            </a:r>
            <a:r>
              <a:rPr lang="es-ES" sz="2000" dirty="0"/>
              <a:t>anormales, estereotipados o </a:t>
            </a:r>
            <a:r>
              <a:rPr lang="es-ES" sz="2000" dirty="0" smtClean="0"/>
              <a:t>agresivos).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8419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Lista de factores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El nº </a:t>
            </a:r>
            <a:r>
              <a:rPr lang="es-ES" sz="2000" dirty="0"/>
              <a:t>de intervenciones quirúrgicas o lesiones traumáticas que se </a:t>
            </a:r>
            <a:r>
              <a:rPr lang="es-ES" sz="2000" dirty="0" smtClean="0"/>
              <a:t>hayan realizado</a:t>
            </a:r>
          </a:p>
          <a:p>
            <a:r>
              <a:rPr lang="es-ES" sz="2000" dirty="0" smtClean="0"/>
              <a:t>Vías, volúmenes </a:t>
            </a:r>
            <a:r>
              <a:rPr lang="es-ES" sz="2000" dirty="0"/>
              <a:t>y frecuencias </a:t>
            </a:r>
            <a:r>
              <a:rPr lang="es-ES" sz="2000" dirty="0" smtClean="0"/>
              <a:t>del </a:t>
            </a:r>
            <a:r>
              <a:rPr lang="es-ES" sz="2000" dirty="0"/>
              <a:t>compuesto y la administración del </a:t>
            </a:r>
            <a:r>
              <a:rPr lang="es-ES" sz="2000" dirty="0" smtClean="0"/>
              <a:t>fármaco</a:t>
            </a:r>
          </a:p>
          <a:p>
            <a:r>
              <a:rPr lang="es-ES" sz="2000" dirty="0" smtClean="0"/>
              <a:t>Características </a:t>
            </a:r>
            <a:r>
              <a:rPr lang="es-ES" sz="2000" dirty="0"/>
              <a:t>físicas y químicas de la sustancia </a:t>
            </a:r>
            <a:r>
              <a:rPr lang="es-ES" sz="2000" dirty="0" smtClean="0"/>
              <a:t>administrada</a:t>
            </a:r>
            <a:r>
              <a:rPr lang="es-ES" sz="2000" dirty="0"/>
              <a:t>. </a:t>
            </a:r>
            <a:r>
              <a:rPr lang="es-ES" sz="2000" dirty="0" smtClean="0"/>
              <a:t>      </a:t>
            </a:r>
            <a:r>
              <a:rPr lang="es-ES" sz="2000" dirty="0" err="1" smtClean="0"/>
              <a:t>Ej</a:t>
            </a:r>
            <a:r>
              <a:rPr lang="es-ES" sz="2000" dirty="0" smtClean="0"/>
              <a:t>: ¿Las </a:t>
            </a:r>
            <a:r>
              <a:rPr lang="es-ES" sz="2000" dirty="0"/>
              <a:t>inyecciones repetidas o las inyecciones de sustancias ácidas o básicas </a:t>
            </a:r>
            <a:r>
              <a:rPr lang="es-ES" sz="2000" dirty="0" smtClean="0"/>
              <a:t>indujeron </a:t>
            </a:r>
            <a:r>
              <a:rPr lang="es-ES" sz="2000" dirty="0"/>
              <a:t>la irritación local y </a:t>
            </a:r>
            <a:r>
              <a:rPr lang="es-ES" sz="2000" dirty="0" smtClean="0"/>
              <a:t>necrosis?</a:t>
            </a:r>
          </a:p>
          <a:p>
            <a:r>
              <a:rPr lang="es-ES" sz="2000" dirty="0" smtClean="0"/>
              <a:t>Vías, </a:t>
            </a:r>
            <a:r>
              <a:rPr lang="es-ES" sz="2000" dirty="0"/>
              <a:t>frecuencia y volumen </a:t>
            </a:r>
            <a:r>
              <a:rPr lang="es-ES" sz="2000" dirty="0" smtClean="0"/>
              <a:t>de las extracciones sanguíneas</a:t>
            </a:r>
          </a:p>
          <a:p>
            <a:r>
              <a:rPr lang="es-ES" sz="2000" dirty="0" smtClean="0"/>
              <a:t>Método </a:t>
            </a:r>
            <a:r>
              <a:rPr lang="es-ES" sz="2000" dirty="0"/>
              <a:t>y </a:t>
            </a:r>
            <a:r>
              <a:rPr lang="es-ES" sz="2000" dirty="0" smtClean="0"/>
              <a:t>frecuencia </a:t>
            </a:r>
            <a:r>
              <a:rPr lang="es-ES" sz="2000" dirty="0"/>
              <a:t>de la </a:t>
            </a:r>
            <a:r>
              <a:rPr lang="es-ES" sz="2000" dirty="0" smtClean="0"/>
              <a:t>sujeción / inmovilización</a:t>
            </a:r>
          </a:p>
          <a:p>
            <a:r>
              <a:rPr lang="es-ES" sz="2000" dirty="0" smtClean="0"/>
              <a:t>Cambios </a:t>
            </a:r>
            <a:r>
              <a:rPr lang="es-ES" sz="2000" dirty="0"/>
              <a:t>en la estructura social / separación y </a:t>
            </a:r>
            <a:r>
              <a:rPr lang="es-ES" sz="2000" dirty="0" smtClean="0"/>
              <a:t>aislamiento </a:t>
            </a:r>
          </a:p>
          <a:p>
            <a:r>
              <a:rPr lang="es-ES" sz="2000" dirty="0" smtClean="0"/>
              <a:t>Especie, tamaño </a:t>
            </a:r>
            <a:r>
              <a:rPr lang="es-ES" sz="2000" dirty="0"/>
              <a:t>y </a:t>
            </a:r>
            <a:r>
              <a:rPr lang="es-ES" sz="2000" dirty="0" smtClean="0"/>
              <a:t>edad </a:t>
            </a:r>
            <a:r>
              <a:rPr lang="es-ES" sz="2000" dirty="0"/>
              <a:t>del </a:t>
            </a:r>
            <a:r>
              <a:rPr lang="es-ES" sz="2000" dirty="0" smtClean="0"/>
              <a:t>animal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4233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 tener en cuenta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sz="2400" dirty="0"/>
              <a:t>La severidad real </a:t>
            </a:r>
            <a:r>
              <a:rPr lang="es-ES" sz="2400" dirty="0" smtClean="0"/>
              <a:t>informada debe </a:t>
            </a:r>
            <a:r>
              <a:rPr lang="es-ES" sz="2400" dirty="0"/>
              <a:t>basarse en el nivel más alto </a:t>
            </a:r>
            <a:r>
              <a:rPr lang="es-ES" sz="2400" dirty="0" smtClean="0"/>
              <a:t>experimentado </a:t>
            </a:r>
            <a:r>
              <a:rPr lang="es-ES" sz="2400" dirty="0"/>
              <a:t>durante el curso del </a:t>
            </a:r>
            <a:r>
              <a:rPr lang="es-ES" sz="2400" dirty="0" smtClean="0"/>
              <a:t>proyecto por cada individuo y </a:t>
            </a:r>
            <a:r>
              <a:rPr lang="es-ES" sz="2400" dirty="0"/>
              <a:t>no </a:t>
            </a:r>
            <a:r>
              <a:rPr lang="es-ES" sz="2400" dirty="0" smtClean="0"/>
              <a:t>en la severidad al </a:t>
            </a:r>
            <a:r>
              <a:rPr lang="es-ES" sz="2400" dirty="0"/>
              <a:t>final del </a:t>
            </a:r>
            <a:r>
              <a:rPr lang="es-ES" sz="2400" dirty="0" smtClean="0"/>
              <a:t>mismo.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La acumulación de técnicas por debajo del umbral mínimo puede aumentar el nivel de severidad</a:t>
            </a:r>
            <a:r>
              <a:rPr lang="es-E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El refinamiento de las técnicas y la aplicación del criterio de punto final </a:t>
            </a:r>
            <a:r>
              <a:rPr lang="es-ES" sz="2400" dirty="0" smtClean="0"/>
              <a:t>pueden </a:t>
            </a:r>
            <a:r>
              <a:rPr lang="es-ES" sz="2400" dirty="0"/>
              <a:t>disminuir la asignación del nivel de severidad.</a:t>
            </a:r>
          </a:p>
          <a:p>
            <a:pPr>
              <a:lnSpc>
                <a:spcPct val="150000"/>
              </a:lnSpc>
            </a:pPr>
            <a:endParaRPr lang="es-ES" sz="2400" dirty="0"/>
          </a:p>
          <a:p>
            <a:pPr>
              <a:lnSpc>
                <a:spcPct val="15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65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Procedimiento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88"/>
            <a:ext cx="8435280" cy="4324350"/>
          </a:xfrm>
        </p:spPr>
        <p:txBody>
          <a:bodyPr/>
          <a:lstStyle/>
          <a:p>
            <a:r>
              <a:rPr lang="es-ES" dirty="0" smtClean="0"/>
              <a:t>La utilización de </a:t>
            </a:r>
            <a:r>
              <a:rPr lang="es-ES" dirty="0"/>
              <a:t>un animal </a:t>
            </a:r>
            <a:r>
              <a:rPr lang="es-ES" dirty="0" smtClean="0"/>
              <a:t>(…) que </a:t>
            </a:r>
            <a:r>
              <a:rPr lang="es-ES" dirty="0"/>
              <a:t>pueda causarle </a:t>
            </a:r>
            <a:r>
              <a:rPr lang="es-ES" u="sng" dirty="0" smtClean="0"/>
              <a:t>un </a:t>
            </a:r>
            <a:r>
              <a:rPr lang="es-ES" u="sng" dirty="0"/>
              <a:t>nivel de dolor, sufrimiento, angustia o daño duradero </a:t>
            </a:r>
            <a:r>
              <a:rPr lang="es-ES" dirty="0" smtClean="0"/>
              <a:t>equivalente o mayor que el causado por la introducción de una aguja...</a:t>
            </a:r>
          </a:p>
          <a:p>
            <a:endParaRPr lang="es-ES" dirty="0" smtClean="0"/>
          </a:p>
          <a:p>
            <a:pPr lvl="1"/>
            <a:r>
              <a:rPr lang="es-ES" dirty="0" smtClean="0"/>
              <a:t>¿Un </a:t>
            </a:r>
            <a:r>
              <a:rPr lang="es-ES" dirty="0"/>
              <a:t>nivel </a:t>
            </a:r>
            <a:r>
              <a:rPr lang="es-ES" u="sng" dirty="0" smtClean="0"/>
              <a:t>duradero </a:t>
            </a:r>
            <a:r>
              <a:rPr lang="es-ES" dirty="0" smtClean="0"/>
              <a:t>de </a:t>
            </a:r>
            <a:r>
              <a:rPr lang="es-ES" dirty="0"/>
              <a:t>dolor, sufrimiento, angustia o </a:t>
            </a:r>
            <a:r>
              <a:rPr lang="es-ES" dirty="0" smtClean="0"/>
              <a:t>daño</a:t>
            </a:r>
            <a:r>
              <a:rPr lang="es-ES" dirty="0" smtClean="0"/>
              <a:t>...?</a:t>
            </a:r>
          </a:p>
          <a:p>
            <a:pPr lvl="1"/>
            <a:r>
              <a:rPr lang="es-ES" dirty="0" smtClean="0"/>
              <a:t>¿Cuál es el umbral mínimo de sufrimiento, angustia o daño?</a:t>
            </a:r>
            <a:endParaRPr lang="es-ES" dirty="0" smtClean="0"/>
          </a:p>
          <a:p>
            <a:endParaRPr lang="es-ES" sz="3600" dirty="0"/>
          </a:p>
          <a:p>
            <a:endParaRPr lang="es-ES" sz="3600" u="sng" dirty="0" smtClean="0"/>
          </a:p>
        </p:txBody>
      </p:sp>
    </p:spTree>
    <p:extLst>
      <p:ext uri="{BB962C8B-B14F-4D97-AF65-F5344CB8AC3E}">
        <p14:creationId xmlns:p14="http://schemas.microsoft.com/office/powerpoint/2010/main" val="25316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457200" y="1066056"/>
            <a:ext cx="8229600" cy="1066800"/>
          </a:xfrm>
        </p:spPr>
        <p:txBody>
          <a:bodyPr/>
          <a:lstStyle/>
          <a:p>
            <a:pPr algn="ctr" eaLnBrk="1" hangingPunct="1"/>
            <a:r>
              <a:rPr lang="es-ES" dirty="0" smtClean="0"/>
              <a:t>Comité de Ética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428" y="2084362"/>
            <a:ext cx="8281044" cy="444098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" sz="2400" dirty="0"/>
              <a:t>Los Comités de Ética deben entender la necesidad de usar a veces protocolos con mayor severidad, siempre que el beneficio social supere el coste para el bienestar del animal.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" sz="2400" dirty="0" smtClean="0"/>
              <a:t>Los investigadores deben estar preparados para poder justificar por qué tienen que utilizar en un experimento un nivel más severo del esperado.</a:t>
            </a:r>
          </a:p>
        </p:txBody>
      </p:sp>
    </p:spTree>
    <p:extLst>
      <p:ext uri="{BB962C8B-B14F-4D97-AF65-F5344CB8AC3E}">
        <p14:creationId xmlns:p14="http://schemas.microsoft.com/office/powerpoint/2010/main" val="505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722313" y="1124744"/>
            <a:ext cx="7772400" cy="1362075"/>
          </a:xfrm>
          <a:extLst/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dirty="0" smtClean="0"/>
              <a:t>Herramientas para hacer la evaluación de la severidad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97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s-ES" sz="4000" dirty="0" smtClean="0">
                <a:latin typeface="+mj-lt"/>
                <a:ea typeface="+mj-ea"/>
                <a:cs typeface="+mj-cs"/>
              </a:rPr>
              <a:t>Hojas de valoración</a:t>
            </a:r>
            <a:endParaRPr lang="es-E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1032" name="Picture 8" descr="http://t1.gstatic.com/images?q=tbn:ANd9GcSWNvAP2QwY9RRMEJ0lcwt9KjwKErUgC5nfawB2s4UdihK55wDFyMQrDy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3748"/>
            <a:ext cx="2232248" cy="321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Hoja de valoración y seguimiento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dirty="0" smtClean="0"/>
              <a:t>Nos pueden servir tanto para el seguimiento del bienestar animal y la severidad durante el experimento como para presentarlas a la autoridad competente como documentación para la evaluación retrospectiva.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7948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/>
          <a:lstStyle/>
          <a:p>
            <a:pPr eaLnBrk="1" hangingPunct="1"/>
            <a:r>
              <a:rPr lang="en-GB" smtClean="0"/>
              <a:t>Hojas de valoración / observación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9800"/>
            <a:ext cx="8567737" cy="4038600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000" dirty="0" smtClean="0"/>
              <a:t>Para ser efectivas tienen que ser: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s-ES" sz="3000" dirty="0"/>
              <a:t>Específicas para cada </a:t>
            </a:r>
            <a:r>
              <a:rPr lang="es-ES" sz="3000" dirty="0" smtClean="0"/>
              <a:t>investigación / proyecto.</a:t>
            </a:r>
            <a:endParaRPr lang="es-ES" sz="3000" dirty="0"/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s-ES" sz="3000" dirty="0" smtClean="0"/>
              <a:t>Específicas según la especie.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s-ES" sz="3000" dirty="0" smtClean="0"/>
              <a:t>Específicas para cada individuo (sobre todo en grandes animales)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GB" sz="2600" dirty="0"/>
          </a:p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FELASA/ESLAV/ECLAM </a:t>
            </a:r>
            <a:r>
              <a:rPr lang="es-ES" dirty="0" err="1" smtClean="0"/>
              <a:t>WGs</a:t>
            </a:r>
            <a:endParaRPr lang="es-ES" dirty="0"/>
          </a:p>
        </p:txBody>
      </p:sp>
      <p:sp>
        <p:nvSpPr>
          <p:cNvPr id="7" name="4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1957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400" dirty="0" smtClean="0"/>
              <a:t>2010: Dos grupos de trabajo sobre severidad (Prospectiva y Retrospectiva</a:t>
            </a:r>
            <a:r>
              <a:rPr lang="es-E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2012: Grupo de la EC “Clasificación de la Severidad”.</a:t>
            </a:r>
            <a:endParaRPr lang="es-ES" sz="2400" dirty="0" smtClean="0"/>
          </a:p>
          <a:p>
            <a:pPr>
              <a:lnSpc>
                <a:spcPct val="150000"/>
              </a:lnSpc>
            </a:pPr>
            <a:r>
              <a:rPr lang="es-ES" sz="2400" dirty="0" smtClean="0">
                <a:hlinkClick r:id="rId2"/>
              </a:rPr>
              <a:t>2013: </a:t>
            </a:r>
            <a:r>
              <a:rPr lang="es-ES" sz="2400" dirty="0" smtClean="0"/>
              <a:t>EC p</a:t>
            </a:r>
            <a:r>
              <a:rPr lang="es-ES" sz="2400" dirty="0" smtClean="0"/>
              <a:t>ublica ocho </a:t>
            </a:r>
            <a:r>
              <a:rPr lang="es-ES" sz="2400" dirty="0" smtClean="0"/>
              <a:t>ejemplos en </a:t>
            </a:r>
            <a:r>
              <a:rPr lang="es-ES" sz="2400" dirty="0" smtClean="0"/>
              <a:t>su web.</a:t>
            </a:r>
            <a:endParaRPr lang="es-ES" sz="2400" dirty="0" smtClean="0"/>
          </a:p>
          <a:p>
            <a:pPr>
              <a:lnSpc>
                <a:spcPct val="150000"/>
              </a:lnSpc>
            </a:pPr>
            <a:r>
              <a:rPr lang="es-ES" sz="2400" dirty="0" smtClean="0"/>
              <a:t>2014: Publicación del texto completo en Laboratory </a:t>
            </a:r>
            <a:r>
              <a:rPr lang="es-ES" sz="2400" dirty="0" err="1" smtClean="0"/>
              <a:t>Animals</a:t>
            </a:r>
            <a:r>
              <a:rPr lang="es-ES" sz="2400" dirty="0" smtClean="0"/>
              <a:t> con </a:t>
            </a:r>
            <a:r>
              <a:rPr lang="es-ES" sz="2400" dirty="0" smtClean="0"/>
              <a:t>otros </a:t>
            </a:r>
            <a:r>
              <a:rPr lang="es-ES" sz="2400" dirty="0" smtClean="0"/>
              <a:t>20 ejemplos.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883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pPr algn="ctr" eaLnBrk="1" hangingPunct="1"/>
            <a:r>
              <a:rPr lang="en-GB" dirty="0" err="1" smtClean="0"/>
              <a:t>Anotación</a:t>
            </a:r>
            <a:r>
              <a:rPr lang="en-GB" dirty="0" smtClean="0"/>
              <a:t> de </a:t>
            </a:r>
            <a:r>
              <a:rPr lang="en-GB" dirty="0" err="1" smtClean="0"/>
              <a:t>signos</a:t>
            </a:r>
            <a:r>
              <a:rPr lang="en-GB" dirty="0" smtClean="0"/>
              <a:t> </a:t>
            </a:r>
            <a:r>
              <a:rPr lang="en-GB" dirty="0" err="1" smtClean="0"/>
              <a:t>clínicos</a:t>
            </a:r>
            <a:r>
              <a:rPr lang="en-GB" dirty="0" smtClean="0"/>
              <a:t> 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76872"/>
            <a:ext cx="8003232" cy="3672408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s-ES" dirty="0" smtClean="0"/>
              <a:t>Listar primeros los signos más habituales o  generales  y luego los signos “específicos”.</a:t>
            </a:r>
          </a:p>
          <a:p>
            <a:pPr marL="457200" indent="-45720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s-ES" dirty="0" smtClean="0"/>
              <a:t>Para evitar trabajo, anotar solamente aquello  “que no esté bien” o “que se sale de lo normal”.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6100" y="1354138"/>
            <a:ext cx="43307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Cada uno puede y debe elaborar sus criterios / tablas 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454025"/>
            <a:ext cx="3443287" cy="6288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83038" y="3357563"/>
            <a:ext cx="5053012" cy="18716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8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013176"/>
            <a:ext cx="2962672" cy="12961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09537" indent="0">
              <a:buNone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Imágenes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reproducidas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Rat Grimace Scale Manual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producido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por el Dr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Jeffery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Mogil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1894"/>
            <a:ext cx="5544616" cy="66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4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57"/>
          <a:stretch/>
        </p:blipFill>
        <p:spPr bwMode="auto">
          <a:xfrm>
            <a:off x="429595" y="195075"/>
            <a:ext cx="8390877" cy="6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9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1"/>
          <a:stretch/>
        </p:blipFill>
        <p:spPr bwMode="auto">
          <a:xfrm>
            <a:off x="20004" y="309454"/>
            <a:ext cx="9088500" cy="63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9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179512" y="831776"/>
            <a:ext cx="8229600" cy="1085056"/>
          </a:xfrm>
        </p:spPr>
        <p:txBody>
          <a:bodyPr/>
          <a:lstStyle/>
          <a:p>
            <a:pPr algn="ctr" eaLnBrk="1" hangingPunct="1"/>
            <a:r>
              <a:rPr lang="es-ES" dirty="0" smtClean="0"/>
              <a:t>Ejemplo: Peso corporal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435280" cy="388843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" sz="3200" dirty="0" smtClean="0"/>
              <a:t>Una pérdida progresiva del 5, 10, 15 </a:t>
            </a:r>
            <a:r>
              <a:rPr lang="es-ES" sz="3200" dirty="0" err="1" smtClean="0"/>
              <a:t>ó</a:t>
            </a:r>
            <a:r>
              <a:rPr lang="es-ES" sz="3200" dirty="0" smtClean="0"/>
              <a:t> 20 % de peso puede servirnos como límite para valorar y asignar una de las categorías de severidad y aplicar el criterio de punto final. </a:t>
            </a:r>
          </a:p>
        </p:txBody>
      </p:sp>
    </p:spTree>
    <p:extLst>
      <p:ext uri="{BB962C8B-B14F-4D97-AF65-F5344CB8AC3E}">
        <p14:creationId xmlns:p14="http://schemas.microsoft.com/office/powerpoint/2010/main" val="12241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696754"/>
              </p:ext>
            </p:extLst>
          </p:nvPr>
        </p:nvGraphicFramePr>
        <p:xfrm>
          <a:off x="467545" y="886399"/>
          <a:ext cx="8219255" cy="5494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855"/>
                <a:gridCol w="4243132"/>
                <a:gridCol w="1808268"/>
              </a:tblGrid>
              <a:tr h="7211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Signos general </a:t>
                      </a:r>
                      <a:endParaRPr lang="es-ES" sz="4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211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Observación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Signo clínico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Puntuación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21194">
                <a:tc>
                  <a:txBody>
                    <a:bodyPr/>
                    <a:lstStyle/>
                    <a:p>
                      <a:pPr lvl="0" algn="ctr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Peso corporal (%)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Pérdida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peso entre 0 - 5%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7211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Pérdida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peso entre 5 - 10%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7211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Pérdida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peso entre 11%-15%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7211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Pérdida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peso entre 16%-20%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11109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Pérdida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peso superior al 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</a:t>
                      </a:r>
                    </a:p>
                    <a:p>
                      <a:pPr algn="ctr" fontAlgn="ctr"/>
                      <a:r>
                        <a:rPr lang="es-E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Punto final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5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374848" y="903784"/>
            <a:ext cx="8229600" cy="1085056"/>
          </a:xfrm>
        </p:spPr>
        <p:txBody>
          <a:bodyPr/>
          <a:lstStyle/>
          <a:p>
            <a:pPr algn="ctr" eaLnBrk="1" hangingPunct="1"/>
            <a:r>
              <a:rPr lang="es-ES" dirty="0" smtClean="0"/>
              <a:t>Ejemplo: Peso corporal. </a:t>
            </a:r>
            <a:br>
              <a:rPr lang="es-ES" dirty="0" smtClean="0"/>
            </a:br>
            <a:r>
              <a:rPr lang="es-ES" dirty="0" smtClean="0"/>
              <a:t>De forma aislada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096344"/>
          </a:xfrm>
        </p:spPr>
        <p:txBody>
          <a:bodyPr>
            <a:normAutofit/>
          </a:bodyPr>
          <a:lstStyle/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" dirty="0" smtClean="0">
                <a:solidFill>
                  <a:schemeClr val="tx1"/>
                </a:solidFill>
              </a:rPr>
              <a:t>Un animal con ascitis o un tumor puede incluso ganar peso, pero pierde masa muscular con un sufrimiento extremo (caquexia). Nivel severo.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s-ES" dirty="0" smtClean="0">
              <a:solidFill>
                <a:schemeClr val="tx1"/>
              </a:solidFill>
            </a:endParaRP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ES" dirty="0" smtClean="0">
                <a:solidFill>
                  <a:schemeClr val="tx1"/>
                </a:solidFill>
              </a:rPr>
              <a:t>Un animal diabético puede perder un 25 % de su peso corporal pero, si se está siendo tratado con insulina, puede encontrarse perfectamente bien.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86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 action="ppaction://hlinkfile"/>
              </a:rPr>
              <a:t>Tablas de valoración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7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78904" y="836712"/>
            <a:ext cx="8229600" cy="1066800"/>
          </a:xfrm>
        </p:spPr>
        <p:txBody>
          <a:bodyPr/>
          <a:lstStyle/>
          <a:p>
            <a:r>
              <a:rPr lang="es-ES" dirty="0" smtClean="0"/>
              <a:t>Art 39 Evaluación retrospectiva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5184576" cy="4536504"/>
          </a:xfrm>
        </p:spPr>
        <p:txBody>
          <a:bodyPr/>
          <a:lstStyle/>
          <a:p>
            <a:r>
              <a:rPr lang="es-ES" sz="3600" dirty="0" smtClean="0"/>
              <a:t>La </a:t>
            </a:r>
            <a:r>
              <a:rPr lang="es-ES" sz="3600" u="sng" dirty="0" smtClean="0"/>
              <a:t>autoridad competente </a:t>
            </a:r>
            <a:r>
              <a:rPr lang="es-ES" sz="3600" dirty="0" smtClean="0"/>
              <a:t>realizará la evaluación retrospectiva a partir de la documentación presentada por el </a:t>
            </a:r>
            <a:r>
              <a:rPr lang="es-ES" sz="3600" u="sng" dirty="0" smtClean="0"/>
              <a:t>usuario. </a:t>
            </a:r>
            <a:endParaRPr lang="es-ES" sz="3600" u="sng" dirty="0"/>
          </a:p>
        </p:txBody>
      </p:sp>
      <p:pic>
        <p:nvPicPr>
          <p:cNvPr id="45058" name="Picture 2" descr="http://comunidad.uem.es/blogfiles/shakespeare/2105_d834smokey-bear-only-you-poster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16006"/>
            <a:ext cx="3496046" cy="390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pPr algn="ctr"/>
            <a:r>
              <a:rPr lang="es-ES" dirty="0" smtClean="0"/>
              <a:t>¿En que consiste? ¿Qué se evalúa?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4350"/>
          </a:xfrm>
        </p:spPr>
        <p:txBody>
          <a:bodyPr/>
          <a:lstStyle/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Si se han alcanzado los objetivos del </a:t>
            </a:r>
            <a:r>
              <a:rPr lang="es-ES" dirty="0" smtClean="0"/>
              <a:t>proyecto.</a:t>
            </a:r>
            <a:endParaRPr lang="es-ES" dirty="0"/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El </a:t>
            </a:r>
            <a:r>
              <a:rPr lang="es-ES" dirty="0"/>
              <a:t>daño </a:t>
            </a:r>
            <a:r>
              <a:rPr lang="es-ES" dirty="0" smtClean="0"/>
              <a:t>producido </a:t>
            </a:r>
            <a:r>
              <a:rPr lang="es-ES" dirty="0"/>
              <a:t>a los </a:t>
            </a:r>
            <a:r>
              <a:rPr lang="es-ES" dirty="0" smtClean="0"/>
              <a:t>animales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El </a:t>
            </a:r>
            <a:r>
              <a:rPr lang="es-ES" dirty="0"/>
              <a:t>número y las especies </a:t>
            </a:r>
            <a:r>
              <a:rPr lang="es-ES" dirty="0" smtClean="0"/>
              <a:t>animales utilizadas,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400" u="sng" dirty="0" smtClean="0"/>
              <a:t>La </a:t>
            </a:r>
            <a:r>
              <a:rPr lang="es-ES" sz="2400" u="sng" dirty="0"/>
              <a:t>severidad de los </a:t>
            </a:r>
            <a:r>
              <a:rPr lang="es-ES" sz="2400" u="sng" dirty="0" smtClean="0"/>
              <a:t>procedimientos del proyecto.</a:t>
            </a:r>
            <a:endParaRPr lang="es-ES" sz="2400" u="sng" dirty="0" smtClean="0"/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Cualquier elemento que pueda </a:t>
            </a:r>
            <a:r>
              <a:rPr lang="es-ES" dirty="0"/>
              <a:t>contribuir a una mejor aplicación del </a:t>
            </a:r>
            <a:r>
              <a:rPr lang="es-ES" dirty="0" smtClean="0"/>
              <a:t>reemplazo</a:t>
            </a:r>
            <a:r>
              <a:rPr lang="es-ES" dirty="0"/>
              <a:t>, reducción y refinamiento.</a:t>
            </a:r>
          </a:p>
        </p:txBody>
      </p:sp>
    </p:spTree>
    <p:extLst>
      <p:ext uri="{BB962C8B-B14F-4D97-AF65-F5344CB8AC3E}">
        <p14:creationId xmlns:p14="http://schemas.microsoft.com/office/powerpoint/2010/main" val="26484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50032"/>
            <a:ext cx="8229600" cy="1066800"/>
          </a:xfrm>
        </p:spPr>
        <p:txBody>
          <a:bodyPr/>
          <a:lstStyle/>
          <a:p>
            <a:pPr algn="ctr"/>
            <a:r>
              <a:rPr lang="es-ES" dirty="0" smtClean="0"/>
              <a:t>¿Cuándo hay que hacerla?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324350"/>
          </a:xfrm>
        </p:spPr>
        <p:txBody>
          <a:bodyPr/>
          <a:lstStyle/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/>
              <a:t>Cuando se </a:t>
            </a:r>
            <a:r>
              <a:rPr lang="es-ES" sz="2400" dirty="0"/>
              <a:t>utilicen </a:t>
            </a:r>
            <a:r>
              <a:rPr lang="es-ES" sz="2400" dirty="0" smtClean="0"/>
              <a:t>primates.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/>
              <a:t>Cuando incluyan procedimientos </a:t>
            </a:r>
            <a:r>
              <a:rPr lang="es-ES" sz="2400" u="sng" dirty="0"/>
              <a:t>«severos</a:t>
            </a:r>
            <a:r>
              <a:rPr lang="es-ES" sz="2400" u="sng" dirty="0" smtClean="0"/>
              <a:t>».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/>
              <a:t>Cuando </a:t>
            </a:r>
            <a:r>
              <a:rPr lang="es-ES" sz="2400" dirty="0" smtClean="0"/>
              <a:t>aun implicando dolor </a:t>
            </a:r>
            <a:r>
              <a:rPr lang="es-ES" sz="2400" dirty="0"/>
              <a:t>severo, sufrimiento o angustia que </a:t>
            </a:r>
            <a:r>
              <a:rPr lang="es-ES" sz="2400" dirty="0" smtClean="0"/>
              <a:t>puedan </a:t>
            </a:r>
            <a:r>
              <a:rPr lang="es-ES" sz="2400" dirty="0"/>
              <a:t>ser </a:t>
            </a:r>
            <a:r>
              <a:rPr lang="es-ES" sz="2400" dirty="0" smtClean="0"/>
              <a:t>duraderos </a:t>
            </a:r>
            <a:r>
              <a:rPr lang="es-ES" sz="2400" dirty="0"/>
              <a:t>y </a:t>
            </a:r>
            <a:r>
              <a:rPr lang="es-ES" sz="2400" dirty="0" smtClean="0"/>
              <a:t>no puedan </a:t>
            </a:r>
            <a:r>
              <a:rPr lang="es-ES" sz="2400" dirty="0"/>
              <a:t>experimentar una </a:t>
            </a:r>
            <a:r>
              <a:rPr lang="es-ES" sz="2400" dirty="0" smtClean="0"/>
              <a:t>mejoría </a:t>
            </a:r>
            <a:r>
              <a:rPr lang="es-ES" sz="2400" dirty="0" smtClean="0"/>
              <a:t>sea necesario </a:t>
            </a:r>
            <a:r>
              <a:rPr lang="es-ES" sz="2400" dirty="0" smtClean="0"/>
              <a:t>por </a:t>
            </a:r>
            <a:r>
              <a:rPr lang="es-ES" sz="2400" dirty="0"/>
              <a:t>razones excepcionales y científicamente </a:t>
            </a:r>
            <a:r>
              <a:rPr lang="es-ES" sz="2400" dirty="0" smtClean="0"/>
              <a:t>fundadas (clausula </a:t>
            </a:r>
            <a:r>
              <a:rPr lang="es-ES" sz="2400" dirty="0" smtClean="0"/>
              <a:t>de salvaguardia</a:t>
            </a:r>
            <a:r>
              <a:rPr lang="es-ES" sz="2400" dirty="0" smtClean="0"/>
              <a:t>). 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/>
              <a:t>Cuando </a:t>
            </a:r>
            <a:r>
              <a:rPr lang="es-ES" sz="2400" dirty="0" smtClean="0"/>
              <a:t>la autoridad lo estime </a:t>
            </a:r>
            <a:r>
              <a:rPr lang="es-ES" sz="2400" dirty="0" smtClean="0"/>
              <a:t>oportuno.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408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/>
              <a:t>Definición de Severidad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457200" y="2276474"/>
            <a:ext cx="8363272" cy="3168749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s-ES" dirty="0" smtClean="0"/>
              <a:t>Es el grado de afectación del bienestar y la salud  de un animal como consecuencia de un </a:t>
            </a:r>
            <a:r>
              <a:rPr lang="es-ES" dirty="0" smtClean="0"/>
              <a:t>proyecto, </a:t>
            </a:r>
            <a:r>
              <a:rPr lang="es-ES" dirty="0" smtClean="0"/>
              <a:t>pero no solamente durante el transcurso del mismo, </a:t>
            </a:r>
            <a:r>
              <a:rPr lang="es-ES" u="sng" dirty="0" smtClean="0"/>
              <a:t>sino para el resto de su vida. </a:t>
            </a:r>
          </a:p>
          <a:p>
            <a:pPr eaLnBrk="1" hangingPunct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¿Cuáles son las categorías de severidad?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140200" y="3575050"/>
            <a:ext cx="4248224" cy="251824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s-ES" sz="3200" dirty="0" smtClean="0">
                <a:solidFill>
                  <a:schemeClr val="tx1"/>
                </a:solidFill>
                <a:latin typeface="+mj-lt"/>
              </a:rPr>
              <a:t> Sin recuperación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s-ES" sz="3200" dirty="0" smtClean="0">
                <a:solidFill>
                  <a:schemeClr val="tx1"/>
                </a:solidFill>
                <a:latin typeface="+mj-lt"/>
              </a:rPr>
              <a:t> Leve 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s-ES" sz="3200" dirty="0" smtClean="0">
                <a:solidFill>
                  <a:schemeClr val="tx1"/>
                </a:solidFill>
                <a:latin typeface="+mj-lt"/>
              </a:rPr>
              <a:t> Moderado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s-ES" sz="3200" dirty="0" smtClean="0">
                <a:solidFill>
                  <a:schemeClr val="tx1"/>
                </a:solidFill>
                <a:latin typeface="+mj-lt"/>
              </a:rPr>
              <a:t> Severo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22313" y="3939133"/>
            <a:ext cx="7772400" cy="1362075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smtClean="0"/>
              <a:t>¿Cuándo </a:t>
            </a:r>
            <a:r>
              <a:rPr lang="es-ES" sz="4000" dirty="0" smtClean="0"/>
              <a:t>se había asignado </a:t>
            </a:r>
            <a:r>
              <a:rPr lang="es-ES" sz="4000" dirty="0" smtClean="0"/>
              <a:t>la categoría de severidad a un </a:t>
            </a:r>
            <a:r>
              <a:rPr lang="es-ES" sz="4000" dirty="0" smtClean="0"/>
              <a:t>proyecto?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a 1 - &amp;quot;La Evaluación Retrospectiva  ¿En qué consiste?  Criterios para su aplicación&amp;quot;&quot;/&gt;&lt;property id=&quot;20307&quot; value=&quot;263&quot;/&gt;&lt;/object&gt;&lt;object type=&quot;3&quot; unique_id=&quot;10007&quot;&gt;&lt;property id=&quot;20148&quot; value=&quot;5&quot;/&gt;&lt;property id=&quot;20300&quot; value=&quot;Diapositiva 7 - &amp;quot;Definición de Severidad&amp;quot;&quot;/&gt;&lt;property id=&quot;20307&quot; value=&quot;272&quot;/&gt;&lt;/object&gt;&lt;object type=&quot;3&quot; unique_id=&quot;10008&quot;&gt;&lt;property id=&quot;20148&quot; value=&quot;5&quot;/&gt;&lt;property id=&quot;20300&quot; value=&quot;Diapositiva 2&quot;/&gt;&lt;property id=&quot;20307&quot; value=&quot;261&quot;/&gt;&lt;/object&gt;&lt;object type=&quot;3&quot; unique_id=&quot;10011&quot;&gt;&lt;property id=&quot;20148&quot; value=&quot;5&quot;/&gt;&lt;property id=&quot;20300&quot; value=&quot;Diapositiva 8 - &amp;quot;¿Cuáles son las categorías de severidad?&amp;quot;&quot;/&gt;&lt;property id=&quot;20307&quot; value=&quot;329&quot;/&gt;&lt;/object&gt;&lt;object type=&quot;3&quot; unique_id=&quot;10016&quot;&gt;&lt;property id=&quot;20148&quot; value=&quot;5&quot;/&gt;&lt;property id=&quot;20300&quot; value=&quot;Diapositiva 9 - &amp;quot;¿Cuándo se había asignado la categoría de severidad a un proyecto?  &amp;quot;&quot;/&gt;&lt;property id=&quot;20307&quot; value=&quot;343&quot;/&gt;&lt;/object&gt;&lt;object type=&quot;3&quot; unique_id=&quot;10017&quot;&gt;&lt;property id=&quot;20148&quot; value=&quot;5&quot;/&gt;&lt;property id=&quot;20300&quot; value=&quot;Diapositiva 10 - &amp;quot;Prospectivamente&amp;quot;&quot;/&gt;&lt;property id=&quot;20307&quot; value=&quot;276&quot;/&gt;&lt;/object&gt;&lt;object type=&quot;3&quot; unique_id=&quot;10018&quot;&gt;&lt;property id=&quot;20148&quot; value=&quot;5&quot;/&gt;&lt;property id=&quot;20300&quot; value=&quot;Diapositiva 14 - &amp;quot;¿Cómo asignar el nivel real de severidad a un procedimiento?  Criterio de atribución de la severidad&amp;quot;&quot;/&gt;&lt;property id=&quot;20307&quot; value=&quot;330&quot;/&gt;&lt;/object&gt;&lt;object type=&quot;3&quot; unique_id=&quot;10021&quot;&gt;&lt;property id=&quot;20148&quot; value=&quot;5&quot;/&gt;&lt;property id=&quot;20300&quot; value=&quot;Diapositiva 16 - &amp;quot;Criterio de atribución (Anexo VIII)&amp;quot;&quot;/&gt;&lt;property id=&quot;20307&quot; value=&quot;260&quot;/&gt;&lt;/object&gt;&lt;object type=&quot;3&quot; unique_id=&quot;10025&quot;&gt;&lt;property id=&quot;20148&quot; value=&quot;5&quot;/&gt;&lt;property id=&quot;20300&quot; value=&quot;Diapositiva 18 - &amp;quot;¿Factores a tener en cuenta para asignar el nivel de severidad a un experimento?  &amp;quot;&quot;/&gt;&lt;property id=&quot;20307&quot; value=&quot;348&quot;/&gt;&lt;/object&gt;&lt;object type=&quot;3&quot; unique_id=&quot;10035&quot;&gt;&lt;property id=&quot;20148&quot; value=&quot;5&quot;/&gt;&lt;property id=&quot;20300&quot; value=&quot;Diapositiva 27 - &amp;quot;Herramientas para hacer la evaluación de la severidad&amp;quot;&quot;/&gt;&lt;property id=&quot;20307&quot; value=&quot;318&quot;/&gt;&lt;/object&gt;&lt;object type=&quot;3&quot; unique_id=&quot;10036&quot;&gt;&lt;property id=&quot;20148&quot; value=&quot;5&quot;/&gt;&lt;property id=&quot;20300&quot; value=&quot;Diapositiva 29 - &amp;quot;Hojas de valoración / observación&amp;quot;&quot;/&gt;&lt;property id=&quot;20307&quot; value=&quot;323&quot;/&gt;&lt;/object&gt;&lt;object type=&quot;3&quot; unique_id=&quot;10037&quot;&gt;&lt;property id=&quot;20148&quot; value=&quot;5&quot;/&gt;&lt;property id=&quot;20300&quot; value=&quot;Diapositiva 30 - &amp;quot;Anotación de signos clínicos &amp;quot;&quot;/&gt;&lt;property id=&quot;20307&quot; value=&quot;324&quot;/&gt;&lt;/object&gt;&lt;object type=&quot;3&quot; unique_id=&quot;10962&quot;&gt;&lt;property id=&quot;20148&quot; value=&quot;5&quot;/&gt;&lt;property id=&quot;20300&quot; value=&quot;Diapositiva 26 - &amp;quot;Comité de Ética&amp;quot;&quot;/&gt;&lt;property id=&quot;20307&quot; value=&quot;359&quot;/&gt;&lt;/object&gt;&lt;object type=&quot;3&quot; unique_id=&quot;12810&quot;&gt;&lt;property id=&quot;20148&quot; value=&quot;5&quot;/&gt;&lt;property id=&quot;20300&quot; value=&quot;Diapositiva 13 - &amp;quot;Evaluación Retrospectiva de la severidad&amp;quot;&quot;/&gt;&lt;property id=&quot;20307&quot; value=&quot;365&quot;/&gt;&lt;/object&gt;&lt;object type=&quot;3&quot; unique_id=&quot;13470&quot;&gt;&lt;property id=&quot;20148&quot; value=&quot;5&quot;/&gt;&lt;property id=&quot;20300&quot; value=&quot;Diapositiva 3 - &amp;quot;FELASA/ESLAV/ECLAM WGs&amp;quot;&quot;/&gt;&lt;property id=&quot;20307&quot; value=&quot;381&quot;/&gt;&lt;/object&gt;&lt;object type=&quot;3&quot; unique_id=&quot;13471&quot;&gt;&lt;property id=&quot;20148&quot; value=&quot;5&quot;/&gt;&lt;property id=&quot;20300&quot; value=&quot;Diapositiva 4 - &amp;quot;Art 39 Evaluación retrospectiva&amp;quot;&quot;/&gt;&lt;property id=&quot;20307&quot; value=&quot;384&quot;/&gt;&lt;/object&gt;&lt;object type=&quot;3&quot; unique_id=&quot;13472&quot;&gt;&lt;property id=&quot;20148&quot; value=&quot;5&quot;/&gt;&lt;property id=&quot;20300&quot; value=&quot;Diapositiva 5 - &amp;quot;¿En que consiste? ¿Qué se evalúa?&amp;quot;&quot;/&gt;&lt;property id=&quot;20307&quot; value=&quot;382&quot;/&gt;&lt;/object&gt;&lt;object type=&quot;3&quot; unique_id=&quot;13473&quot;&gt;&lt;property id=&quot;20148&quot; value=&quot;5&quot;/&gt;&lt;property id=&quot;20300&quot; value=&quot;Diapositiva 6 - &amp;quot;¿Cuándo hay que hacerla?&amp;quot;&quot;/&gt;&lt;property id=&quot;20307&quot; value=&quot;378&quot;/&gt;&lt;/object&gt;&lt;object type=&quot;3&quot; unique_id=&quot;13474&quot;&gt;&lt;property id=&quot;20148&quot; value=&quot;5&quot;/&gt;&lt;property id=&quot;20300&quot; value=&quot;Diapositiva 11 - &amp;quot;Art. 54 Comunicación de información&amp;quot;&quot;/&gt;&lt;property id=&quot;20307&quot; value=&quot;379&quot;/&gt;&lt;/object&gt;&lt;object type=&quot;3&quot; unique_id=&quot;13475&quot;&gt;&lt;property id=&quot;20148&quot; value=&quot;5&quot;/&gt;&lt;property id=&quot;20300&quot; value=&quot;Diapositiva 12 - &amp;quot;Preámbulo Directiva&amp;quot;&quot;/&gt;&lt;property id=&quot;20307&quot; value=&quot;375&quot;/&gt;&lt;/object&gt;&lt;object type=&quot;3&quot; unique_id=&quot;13476&quot;&gt;&lt;property id=&quot;20148&quot; value=&quot;5&quot;/&gt;&lt;property id=&quot;20300&quot; value=&quot;Diapositiva 19 - &amp;quot;Conocimientos previos del observador&amp;quot;&quot;/&gt;&lt;property id=&quot;20307&quot; value=&quot;371&quot;/&gt;&lt;/object&gt;&lt;object type=&quot;3&quot; unique_id=&quot;13477&quot;&gt;&lt;property id=&quot;20148&quot; value=&quot;5&quot;/&gt;&lt;property id=&quot;20300&quot; value=&quot;Diapositiva 20 - &amp;quot;Conocer qué es “lo normal”&amp;quot;&quot;/&gt;&lt;property id=&quot;20307&quot; value=&quot;370&quot;/&gt;&lt;/object&gt;&lt;object type=&quot;3&quot; unique_id=&quot;13478&quot;&gt;&lt;property id=&quot;20148&quot; value=&quot;5&quot;/&gt;&lt;property id=&quot;20300&quot; value=&quot;Diapositiva 21 - &amp;quot;Factores principales de la severidad&amp;quot;&quot;/&gt;&lt;property id=&quot;20307&quot; value=&quot;369&quot;/&gt;&lt;/object&gt;&lt;object type=&quot;3&quot; unique_id=&quot;13479&quot;&gt;&lt;property id=&quot;20148&quot; value=&quot;5&quot;/&gt;&lt;property id=&quot;20300&quot; value=&quot;Diapositiva 25 - &amp;quot;Procedimiento &amp;quot;&quot;/&gt;&lt;property id=&quot;20307&quot; value=&quot;372&quot;/&gt;&lt;/object&gt;&lt;object type=&quot;3&quot; unique_id=&quot;13480&quot;&gt;&lt;property id=&quot;20148&quot; value=&quot;5&quot;/&gt;&lt;property id=&quot;20300&quot; value=&quot;Diapositiva 28 - &amp;quot;Hoja de valoración y seguimiento&amp;quot;&quot;/&gt;&lt;property id=&quot;20307&quot; value=&quot;398&quot;/&gt;&lt;/object&gt;&lt;object type=&quot;3&quot; unique_id=&quot;13481&quot;&gt;&lt;property id=&quot;20148&quot; value=&quot;5&quot;/&gt;&lt;property id=&quot;20300&quot; value=&quot;Diapositiva 31 - &amp;quot;Cada uno puede y debe elaborar sus criterios / tablas &amp;quot;&quot;/&gt;&lt;property id=&quot;20307&quot; value=&quot;402&quot;/&gt;&lt;/object&gt;&lt;object type=&quot;3&quot; unique_id=&quot;13482&quot;&gt;&lt;property id=&quot;20148&quot; value=&quot;5&quot;/&gt;&lt;property id=&quot;20300&quot; value=&quot;Diapositiva 32&quot;/&gt;&lt;property id=&quot;20307&quot; value=&quot;399&quot;/&gt;&lt;/object&gt;&lt;object type=&quot;3&quot; unique_id=&quot;13483&quot;&gt;&lt;property id=&quot;20148&quot; value=&quot;5&quot;/&gt;&lt;property id=&quot;20300&quot; value=&quot;Diapositiva 33&quot;/&gt;&lt;property id=&quot;20307&quot; value=&quot;400&quot;/&gt;&lt;/object&gt;&lt;object type=&quot;3&quot; unique_id=&quot;13484&quot;&gt;&lt;property id=&quot;20148&quot; value=&quot;5&quot;/&gt;&lt;property id=&quot;20300&quot; value=&quot;Diapositiva 34&quot;/&gt;&lt;property id=&quot;20307&quot; value=&quot;401&quot;/&gt;&lt;/object&gt;&lt;object type=&quot;3&quot; unique_id=&quot;13485&quot;&gt;&lt;property id=&quot;20148&quot; value=&quot;5&quot;/&gt;&lt;property id=&quot;20300&quot; value=&quot;Diapositiva 35 - &amp;quot;Ejemplo: Peso corporal &amp;quot;&quot;/&gt;&lt;property id=&quot;20307&quot; value=&quot;395&quot;/&gt;&lt;/object&gt;&lt;object type=&quot;3&quot; unique_id=&quot;13486&quot;&gt;&lt;property id=&quot;20148&quot; value=&quot;5&quot;/&gt;&lt;property id=&quot;20300&quot; value=&quot;Diapositiva 36&quot;/&gt;&lt;property id=&quot;20307&quot; value=&quot;397&quot;/&gt;&lt;/object&gt;&lt;object type=&quot;3&quot; unique_id=&quot;13487&quot;&gt;&lt;property id=&quot;20148&quot; value=&quot;5&quot;/&gt;&lt;property id=&quot;20300&quot; value=&quot;Diapositiva 37 - &amp;quot;Ejemplo: Peso corporal.  De forma aislada &amp;quot;&quot;/&gt;&lt;property id=&quot;20307&quot; value=&quot;396&quot;/&gt;&lt;/object&gt;&lt;object type=&quot;3&quot; unique_id=&quot;13488&quot;&gt;&lt;property id=&quot;20148&quot; value=&quot;5&quot;/&gt;&lt;property id=&quot;20300&quot; value=&quot;Diapositiva 38&quot;/&gt;&lt;property id=&quot;20307&quot; value=&quot;403&quot;/&gt;&lt;/object&gt;&lt;object type=&quot;3&quot; unique_id=&quot;13917&quot;&gt;&lt;property id=&quot;20148&quot; value=&quot;5&quot;/&gt;&lt;property id=&quot;20300&quot; value=&quot;Diapositiva 15 - &amp;quot;Punto de partida&amp;quot;&quot;/&gt;&lt;property id=&quot;20307&quot; value=&quot;404&quot;/&gt;&lt;/object&gt;&lt;object type=&quot;3&quot; unique_id=&quot;13918&quot;&gt;&lt;property id=&quot;20148&quot; value=&quot;5&quot;/&gt;&lt;property id=&quot;20300&quot; value=&quot;Diapositiva 17 - &amp;quot;Punto de partida&amp;quot;&quot;/&gt;&lt;property id=&quot;20307&quot; value=&quot;406&quot;/&gt;&lt;/object&gt;&lt;object type=&quot;3&quot; unique_id=&quot;14239&quot;&gt;&lt;property id=&quot;20148&quot; value=&quot;5&quot;/&gt;&lt;property id=&quot;20300&quot; value=&quot;Diapositiva 22 - &amp;quot;Lista de factores&amp;quot;&quot;/&gt;&lt;property id=&quot;20307&quot; value=&quot;407&quot;/&gt;&lt;/object&gt;&lt;object type=&quot;3&quot; unique_id=&quot;14240&quot;&gt;&lt;property id=&quot;20148&quot; value=&quot;5&quot;/&gt;&lt;property id=&quot;20300&quot; value=&quot;Diapositiva 23 - &amp;quot;Lista de factores&amp;quot;&quot;/&gt;&lt;property id=&quot;20307&quot; value=&quot;408&quot;/&gt;&lt;/object&gt;&lt;object type=&quot;3&quot; unique_id=&quot;14367&quot;&gt;&lt;property id=&quot;20148&quot; value=&quot;5&quot;/&gt;&lt;property id=&quot;20300&quot; value=&quot;Diapositiva 24 - &amp;quot;A tener en cuenta&amp;quot;&quot;/&gt;&lt;property id=&quot;20307&quot; value=&quot;409&quot;/&gt;&lt;/object&gt;&lt;/object&gt;&lt;object type=&quot;8&quot; unique_id=&quot;10138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5012</TotalTime>
  <Words>1337</Words>
  <Application>Microsoft Office PowerPoint</Application>
  <PresentationFormat>Presentación en pantalla (4:3)</PresentationFormat>
  <Paragraphs>160</Paragraphs>
  <Slides>38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Urbano</vt:lpstr>
      <vt:lpstr>La Evaluación Retrospectiva  ¿En qué consiste?  Criterios para su aplicación</vt:lpstr>
      <vt:lpstr>Presentación de PowerPoint</vt:lpstr>
      <vt:lpstr>FELASA/ESLAV/ECLAM WGs</vt:lpstr>
      <vt:lpstr>Art 39 Evaluación retrospectiva</vt:lpstr>
      <vt:lpstr>¿En que consiste? ¿Qué se evalúa?</vt:lpstr>
      <vt:lpstr>¿Cuándo hay que hacerla?</vt:lpstr>
      <vt:lpstr>Definición de Severidad</vt:lpstr>
      <vt:lpstr>¿Cuáles son las categorías de severidad?</vt:lpstr>
      <vt:lpstr>¿Cuándo se había asignado la categoría de severidad a un proyecto?  </vt:lpstr>
      <vt:lpstr>Prospectivamente</vt:lpstr>
      <vt:lpstr>Art. 54 Comunicación de información</vt:lpstr>
      <vt:lpstr>Preámbulo Directiva</vt:lpstr>
      <vt:lpstr>Evaluación Retrospectiva de la severidad</vt:lpstr>
      <vt:lpstr>¿Cómo asignar el nivel real de severidad a un procedimiento?  Criterio de atribución de la severidad</vt:lpstr>
      <vt:lpstr>Punto de partida</vt:lpstr>
      <vt:lpstr>Criterio de atribución (Anexo VIII)</vt:lpstr>
      <vt:lpstr>Punto de partida</vt:lpstr>
      <vt:lpstr>¿Factores a tener en cuenta para asignar el nivel de severidad a un experimento?  </vt:lpstr>
      <vt:lpstr>Conocimientos previos del observador</vt:lpstr>
      <vt:lpstr>Conocer qué es “lo normal”</vt:lpstr>
      <vt:lpstr>Factores principales de la severidad</vt:lpstr>
      <vt:lpstr>Lista de factores</vt:lpstr>
      <vt:lpstr>Lista de factores</vt:lpstr>
      <vt:lpstr>A tener en cuenta</vt:lpstr>
      <vt:lpstr>Procedimiento </vt:lpstr>
      <vt:lpstr>Comité de Ética</vt:lpstr>
      <vt:lpstr>Herramientas para hacer la evaluación de la severidad</vt:lpstr>
      <vt:lpstr>Hoja de valoración y seguimiento</vt:lpstr>
      <vt:lpstr>Hojas de valoración / observación</vt:lpstr>
      <vt:lpstr>Anotación de signos clínicos </vt:lpstr>
      <vt:lpstr>Cada uno puede y debe elaborar sus criterios / tablas </vt:lpstr>
      <vt:lpstr>Presentación de PowerPoint</vt:lpstr>
      <vt:lpstr>Presentación de PowerPoint</vt:lpstr>
      <vt:lpstr>Presentación de PowerPoint</vt:lpstr>
      <vt:lpstr>Ejemplo: Peso corporal </vt:lpstr>
      <vt:lpstr>Presentación de PowerPoint</vt:lpstr>
      <vt:lpstr>Ejemplo: Peso corporal.  De forma aislada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jose.orellana</dc:creator>
  <cp:lastModifiedBy>ANIMALARIA S.L.</cp:lastModifiedBy>
  <cp:revision>203</cp:revision>
  <cp:lastPrinted>2014-03-30T19:14:50Z</cp:lastPrinted>
  <dcterms:created xsi:type="dcterms:W3CDTF">2011-02-03T12:08:59Z</dcterms:created>
  <dcterms:modified xsi:type="dcterms:W3CDTF">2014-03-30T19:16:30Z</dcterms:modified>
</cp:coreProperties>
</file>