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66" r:id="rId7"/>
    <p:sldId id="267" r:id="rId8"/>
    <p:sldId id="268" r:id="rId9"/>
    <p:sldId id="269" r:id="rId10"/>
    <p:sldId id="270" r:id="rId11"/>
    <p:sldId id="283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CCFF"/>
    <a:srgbClr val="2EA9B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BB8BD-3D7B-4239-9F37-D63F348834E3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FDBDB-FB93-486A-9F99-769A56A2C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FDBDB-FB93-486A-9F99-769A56A2C0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9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FDBDB-FB93-486A-9F99-769A56A2C0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093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19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419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3D1A9-852F-4976-A560-5D49C03ED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D69C5B-F00D-48D9-8323-EA6C6E334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682FC-55EC-47C6-AFD8-8528E979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32F2E6-9606-4A64-A527-23830127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D761E-56F0-480A-B291-5EB96DE4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48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46FFD-2CDD-43E0-8CB3-001F4078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E0C979-C649-47DD-AEDE-5CAE8FD1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FC91D-6242-43BA-81F0-3E4D3AA7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841A4A-7C70-4C1F-9789-919533B4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7194B-1AB4-4CCD-9D33-8AD7B4F9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96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6AA18-01BD-4DFD-B2AB-ECB6C2BE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2F899F-2EF7-4200-8859-E3165B74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7F207-F206-4268-BC16-14FDF7A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2C999A-28D8-44E6-9415-BFB13AEE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0CA1A-FD12-4984-80A7-C3359078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817F1-F946-4F25-9276-F518D8F1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6F37C-3C08-4EDE-AFA3-AB143571E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ADE93B-3F2A-4D4C-B498-FAAB7401D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E0E171-5002-43DA-B2F1-DCD02392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7ACC3E-2EDE-417C-8907-16795E3E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0B0FDB-6719-4FD8-8B8B-F32CC390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53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2A92D-02C6-4425-8EEC-BA749FE8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647C9-C6AF-4993-BFFD-14F25E6AD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A20EB-18E9-40BB-9B19-983C2AC50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66A1C3-9B85-4A30-8E10-D81352951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DBF64D-8E87-49A1-9A40-D1B9DD7E9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D5CC63-F79A-417F-87D1-3C30CA8A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482DAC-4D82-437D-A570-FA6BB5F6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1C5E25-56F5-45BA-82C3-C1989B31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21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ACAB2-548D-4EE4-9F04-E2100471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2B508B-D8B6-419B-A247-BF2D7A756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A69A89-7C3F-4CA2-A79E-7805FFA4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5BF402-7A0E-4140-A1ED-4419C024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591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1CBE27-D33C-420D-A6BF-A735D121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001868-A57B-4CE6-84E1-34B15ACA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B34530-F134-464C-8705-D35BB452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33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7603E-B26A-4365-8344-51BFDD0B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1FF52-FE5E-4858-B55A-354FE061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4058BF-0A57-4961-AEE2-7C7C24AAC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94DA54-6F4B-430C-A2CF-8155D446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B397D2-2131-4C5B-A979-122E046F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FA693-D613-432B-8609-F33A474A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772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DDB64-4999-4C9B-9F74-0160E9EB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EC033-FAE5-43DD-AFD4-988410EFD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31FD2-7A47-4E5A-B2CF-C6E079E7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F8000B-BC5B-450D-B9AB-7B38C894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E51FA-6759-45D3-B02B-DAF257D2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3BB4C-4ACA-4500-AF40-7947DBD9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691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5B1F5-A557-456A-8CC3-9FBE9087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D9C60E-5428-42E3-9FCD-B610F011A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10BED-0C0A-4901-AF79-E5674DAF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3D3E21-22E8-4E15-B4F0-BEFE0872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9F310-45E6-4FB2-9EEA-02AE14B7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1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E3482D-7E67-45E9-A24B-E441C9060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0F0D62-2601-45B2-95F9-FC2E8E2C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C4C16-48DD-4180-9501-F8AB99D3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CD630-F046-4F30-856C-6F44E0D8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63B363-16E8-4EEC-AF16-A84DE58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1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748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1460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489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99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094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356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772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13F98-AD0D-43B9-BEBA-166815E3109E}" type="datetimeFigureOut">
              <a:rPr lang="ca-ES" smtClean="0"/>
              <a:t>22/6/2022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72B2-8FB7-4029-BBE2-623947C657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179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9DF6C8-C44C-4533-B0E0-B92F5547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B0642-AF61-40BF-A681-C0221D5B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AE57A-8026-4F39-A8C2-AE407D60C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AEFE-B88C-45E3-810D-ADEA7F4AB3F6}" type="datetimeFigureOut">
              <a:rPr lang="es-ES" smtClean="0"/>
              <a:t>22/06/2022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811666-82C9-4AAE-B830-CD7747FCD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4A2C4-E65A-492F-AF6F-6E0BA79E8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03F87-2A7A-4D4C-BC33-1162C8C92D0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97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imda.ub.edu/" TargetMode="External"/><Relationship Id="rId4" Type="http://schemas.openxmlformats.org/officeDocument/2006/relationships/hyperlink" Target="mailto:rimda@ub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vr.docencia@ub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b.edu/web/ub/ca/universitat/organitzacio/rector_consell_direccio/detall/concepcio_amat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web/ub/galeries/documents/sites/transparencia/organs_govern/consell_govern/Acords/consell_20211201/7_1_Presentacio_UNIDIGITAL_UB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grama de recerca, innovació i millora de la docència i l&amp;#39;aprenentatge de  la Universitat de Barcelona | RIMDA">
            <a:extLst>
              <a:ext uri="{FF2B5EF4-FFF2-40B4-BE49-F238E27FC236}">
                <a16:creationId xmlns:a16="http://schemas.microsoft.com/office/drawing/2014/main" id="{2294183A-21ED-4DA9-A2F7-9C6A6A360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r="19268" b="-2"/>
          <a:stretch/>
        </p:blipFill>
        <p:spPr bwMode="auto"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10866" y="565553"/>
            <a:ext cx="6270964" cy="2390459"/>
          </a:xfrm>
        </p:spPr>
        <p:txBody>
          <a:bodyPr>
            <a:normAutofit/>
          </a:bodyPr>
          <a:lstStyle/>
          <a:p>
            <a:pPr algn="l"/>
            <a:r>
              <a:rPr lang="ca-ES" sz="5400" dirty="0">
                <a:solidFill>
                  <a:srgbClr val="C00000"/>
                </a:solidFill>
                <a:latin typeface="Anivers" panose="02000000000000000000" pitchFamily="2" charset="0"/>
              </a:rPr>
              <a:t>Presentació Programa RIMDA</a:t>
            </a:r>
            <a:br>
              <a:rPr lang="ca-ES" sz="5400" dirty="0">
                <a:solidFill>
                  <a:srgbClr val="C00000"/>
                </a:solidFill>
                <a:latin typeface="Anivers" panose="02000000000000000000" pitchFamily="2" charset="0"/>
              </a:rPr>
            </a:br>
            <a:endParaRPr lang="ca-ES" sz="5400" dirty="0">
              <a:solidFill>
                <a:srgbClr val="C00000"/>
              </a:solidFill>
              <a:latin typeface="Anivers" panose="02000000000000000000" pitchFamily="2" charset="0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61EBE5-6E56-4DC2-9698-2E020DED090F}"/>
              </a:ext>
            </a:extLst>
          </p:cNvPr>
          <p:cNvSpPr/>
          <p:nvPr/>
        </p:nvSpPr>
        <p:spPr>
          <a:xfrm>
            <a:off x="8499990" y="1280973"/>
            <a:ext cx="2677886" cy="2390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Texto&#10;&#10;Descripción generada automáticamente con confianza baja">
            <a:extLst>
              <a:ext uri="{FF2B5EF4-FFF2-40B4-BE49-F238E27FC236}">
                <a16:creationId xmlns:a16="http://schemas.microsoft.com/office/drawing/2014/main" id="{06E7B775-FB23-4D25-81B3-F21440CB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0" y="5629750"/>
            <a:ext cx="4522637" cy="717698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A1A60ABE-2A68-4FF5-BA32-322786BF6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82" y="5629750"/>
            <a:ext cx="2958194" cy="8910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A609668-5788-4576-8A27-B8788BCA2778}"/>
              </a:ext>
            </a:extLst>
          </p:cNvPr>
          <p:cNvSpPr txBox="1"/>
          <p:nvPr/>
        </p:nvSpPr>
        <p:spPr>
          <a:xfrm>
            <a:off x="9122285" y="2060703"/>
            <a:ext cx="154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latin typeface="Anivers" panose="02000000000000000000" pitchFamily="2" charset="0"/>
              </a:rPr>
              <a:t>20</a:t>
            </a:r>
            <a:r>
              <a:rPr lang="es-ES" sz="4800" dirty="0">
                <a:solidFill>
                  <a:srgbClr val="2EA9B0"/>
                </a:solidFill>
                <a:latin typeface="Anivers" panose="02000000000000000000" pitchFamily="2" charset="0"/>
              </a:rPr>
              <a:t>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654264-AE3F-4A1C-8C47-B88420023F8A}"/>
              </a:ext>
            </a:extLst>
          </p:cNvPr>
          <p:cNvSpPr txBox="1"/>
          <p:nvPr/>
        </p:nvSpPr>
        <p:spPr>
          <a:xfrm>
            <a:off x="0" y="2332329"/>
            <a:ext cx="7007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ca-ES" sz="2400" b="1" dirty="0"/>
            </a:br>
            <a:r>
              <a:rPr lang="ca-ES" sz="2400" b="1" dirty="0" err="1"/>
              <a:t>Mila</a:t>
            </a:r>
            <a:r>
              <a:rPr lang="ca-ES" sz="2400" b="1" dirty="0"/>
              <a:t> Rodríguez, Tècnica del Programa RIMDA</a:t>
            </a:r>
          </a:p>
          <a:p>
            <a:r>
              <a:rPr lang="ca-ES" sz="2400" b="1" dirty="0"/>
              <a:t>Jordi Pardo, Tècnic del Programa RIMDA</a:t>
            </a:r>
          </a:p>
          <a:p>
            <a:r>
              <a:rPr lang="ca-ES" sz="2400" b="1" dirty="0"/>
              <a:t>Oscar Nuñez, Delegat del Rector pel Programa RIMDA</a:t>
            </a:r>
          </a:p>
        </p:txBody>
      </p:sp>
    </p:spTree>
    <p:extLst>
      <p:ext uri="{BB962C8B-B14F-4D97-AF65-F5344CB8AC3E}">
        <p14:creationId xmlns:p14="http://schemas.microsoft.com/office/powerpoint/2010/main" val="41214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82264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961806" y="174088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S’ADAPTARAN ELS CRITERIS D’AVALUACIÓ DE LA CAIDUB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D1D72EB-FFA7-46D6-ACF1-277951E95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47069"/>
              </p:ext>
            </p:extLst>
          </p:nvPr>
        </p:nvGraphicFramePr>
        <p:xfrm>
          <a:off x="585787" y="4104164"/>
          <a:ext cx="11020425" cy="1737360"/>
        </p:xfrm>
        <a:graphic>
          <a:graphicData uri="http://schemas.openxmlformats.org/drawingml/2006/table">
            <a:tbl>
              <a:tblPr/>
              <a:tblGrid>
                <a:gridCol w="11020425">
                  <a:extLst>
                    <a:ext uri="{9D8B030D-6E8A-4147-A177-3AD203B41FA5}">
                      <a16:colId xmlns:a16="http://schemas.microsoft.com/office/drawing/2014/main" val="73961474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2400" b="1" i="0" dirty="0">
                          <a:effectLst/>
                          <a:latin typeface="Calibri" panose="020F0502020204030204" pitchFamily="34" charset="0"/>
                        </a:rPr>
                        <a:t>Propostes centrades en el desenvolupament de materials o recursos docents. </a:t>
                      </a:r>
                      <a:endParaRPr lang="ca-ES" sz="2400" b="1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72009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Propostes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centrades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en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estudis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anàlisis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o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recerques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en l’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àmbit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docent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dels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2400" b="1" i="0" dirty="0" err="1">
                          <a:effectLst/>
                          <a:latin typeface="Calibri" panose="020F0502020204030204" pitchFamily="34" charset="0"/>
                        </a:rPr>
                        <a:t>implicats</a:t>
                      </a:r>
                      <a:r>
                        <a:rPr lang="fr-FR" sz="2400" b="1" i="0" dirty="0">
                          <a:effectLst/>
                          <a:latin typeface="Calibri" panose="020F0502020204030204" pitchFamily="34" charset="0"/>
                        </a:rPr>
                        <a:t>. </a:t>
                      </a:r>
                      <a:endParaRPr lang="fr-FR" sz="2400" b="1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3217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rtl="0" fontAlgn="base"/>
                      <a:r>
                        <a:rPr lang="ca-ES" sz="2400" b="1" i="0" dirty="0">
                          <a:effectLst/>
                          <a:latin typeface="Calibri" panose="020F0502020204030204" pitchFamily="34" charset="0"/>
                        </a:rPr>
                        <a:t>Propostes centrades en la incorporació de nous continguts als programes docents d’assignatures o cursos. </a:t>
                      </a:r>
                      <a:endParaRPr lang="ca-ES" sz="2400" b="1" i="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940966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3AE5F750-C157-47A8-8B7D-EDC68D28F557}"/>
              </a:ext>
            </a:extLst>
          </p:cNvPr>
          <p:cNvSpPr txBox="1"/>
          <p:nvPr/>
        </p:nvSpPr>
        <p:spPr>
          <a:xfrm>
            <a:off x="357572" y="2813832"/>
            <a:ext cx="1102042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RIMDA NO RECONEIX COM A PID o PMD LES SEGÜENTS ACTUACIONS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ABA31D-7A53-408C-BD23-6B9068D5CDAC}"/>
              </a:ext>
            </a:extLst>
          </p:cNvPr>
          <p:cNvSpPr txBox="1"/>
          <p:nvPr/>
        </p:nvSpPr>
        <p:spPr>
          <a:xfrm>
            <a:off x="760636" y="3383895"/>
            <a:ext cx="1060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Document</a:t>
            </a:r>
            <a:r>
              <a:rPr lang="es-ES" dirty="0"/>
              <a:t> web RIMDA: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Criteris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d’avaluació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propostes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d’innovació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docent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gestionades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pel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Programa RIMDA.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6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73477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891813" y="1775323"/>
            <a:ext cx="1034561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S’HA MODIFICAT EL PROCEDIMENT DE SOL·LICITUD DELS PROJECTES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F8FEC0-38BE-4711-A1C6-D88F1D2861ED}"/>
              </a:ext>
            </a:extLst>
          </p:cNvPr>
          <p:cNvSpPr txBox="1"/>
          <p:nvPr/>
        </p:nvSpPr>
        <p:spPr>
          <a:xfrm>
            <a:off x="287871" y="2578753"/>
            <a:ext cx="11616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Major informació Assignatures Implicades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C00000"/>
                </a:solidFill>
              </a:rPr>
              <a:t>PLA DOCENT DE L’ASSIGNATURA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>
                <a:solidFill>
                  <a:srgbClr val="C00000"/>
                </a:solidFill>
              </a:rPr>
              <a:t>EQUIP DOCENT IMPLICAT </a:t>
            </a:r>
            <a:r>
              <a:rPr lang="ca-ES" sz="2000" b="1" dirty="0"/>
              <a:t>(total PDI equip docent assignatura / total PDI implicat en la proposta)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14C791-EB51-42F2-8283-3F03C59D7A44}"/>
              </a:ext>
            </a:extLst>
          </p:cNvPr>
          <p:cNvSpPr txBox="1"/>
          <p:nvPr/>
        </p:nvSpPr>
        <p:spPr>
          <a:xfrm>
            <a:off x="287872" y="3594416"/>
            <a:ext cx="1140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S’informarà als centres dels </a:t>
            </a:r>
            <a:r>
              <a:rPr lang="ca-ES" sz="2000" b="1" dirty="0" err="1"/>
              <a:t>PMDs</a:t>
            </a:r>
            <a:r>
              <a:rPr lang="ca-ES" sz="2000" b="1" dirty="0"/>
              <a:t> i </a:t>
            </a:r>
            <a:r>
              <a:rPr lang="ca-ES" sz="2000" b="1" dirty="0" err="1"/>
              <a:t>PIDs</a:t>
            </a:r>
            <a:r>
              <a:rPr lang="ca-ES" sz="2000" b="1" dirty="0"/>
              <a:t> concedits </a:t>
            </a:r>
            <a:r>
              <a:rPr lang="ca-ES" sz="2000" b="1" dirty="0">
                <a:sym typeface="Wingdings" panose="05000000000000000000" pitchFamily="2" charset="2"/>
              </a:rPr>
              <a:t> Informar als coordinadors de les assignatures corresponents</a:t>
            </a:r>
            <a:endParaRPr lang="ca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5CBB7E-3CE4-4260-B8A4-0429FFE71353}"/>
              </a:ext>
            </a:extLst>
          </p:cNvPr>
          <p:cNvSpPr txBox="1"/>
          <p:nvPr/>
        </p:nvSpPr>
        <p:spPr>
          <a:xfrm>
            <a:off x="304579" y="4432288"/>
            <a:ext cx="11599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Objectius: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/>
              <a:t>Els objectius han de </a:t>
            </a:r>
            <a:r>
              <a:rPr lang="ca-ES" sz="2000" b="1" dirty="0">
                <a:solidFill>
                  <a:srgbClr val="C00000"/>
                </a:solidFill>
              </a:rPr>
              <a:t>suposar/expressar </a:t>
            </a:r>
            <a:r>
              <a:rPr lang="ca-ES" sz="2000" b="1" dirty="0"/>
              <a:t>una millora en qualsevol dels </a:t>
            </a:r>
            <a:r>
              <a:rPr lang="ca-ES" sz="2000" b="1" dirty="0">
                <a:solidFill>
                  <a:srgbClr val="C00000"/>
                </a:solidFill>
              </a:rPr>
              <a:t>components</a:t>
            </a:r>
            <a:r>
              <a:rPr lang="ca-ES" sz="2000" b="1" dirty="0"/>
              <a:t> del </a:t>
            </a:r>
            <a:r>
              <a:rPr lang="ca-ES" sz="2000" b="1" dirty="0">
                <a:solidFill>
                  <a:srgbClr val="C00000"/>
                </a:solidFill>
              </a:rPr>
              <a:t>pla docent </a:t>
            </a:r>
            <a:r>
              <a:rPr lang="ca-ES" sz="2000" b="1" dirty="0"/>
              <a:t>de les assignatures implicades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sz="2000" b="1" dirty="0"/>
              <a:t>Els objectius han de vincular-se amb els </a:t>
            </a:r>
            <a:r>
              <a:rPr lang="ca-ES" sz="2000" b="1" dirty="0">
                <a:solidFill>
                  <a:srgbClr val="C00000"/>
                </a:solidFill>
              </a:rPr>
              <a:t>aprenentatges de l’alumnat </a:t>
            </a:r>
            <a:r>
              <a:rPr lang="ca-ES" sz="2000" b="1" dirty="0"/>
              <a:t>implicat que es preveu generar o millorar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EAAAF-87C8-4E31-8113-98860D465D35}"/>
              </a:ext>
            </a:extLst>
          </p:cNvPr>
          <p:cNvSpPr txBox="1"/>
          <p:nvPr/>
        </p:nvSpPr>
        <p:spPr>
          <a:xfrm>
            <a:off x="304579" y="6071072"/>
            <a:ext cx="1159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000" b="1" dirty="0"/>
              <a:t>Resultats previstos</a:t>
            </a:r>
          </a:p>
        </p:txBody>
      </p:sp>
    </p:spTree>
    <p:extLst>
      <p:ext uri="{BB962C8B-B14F-4D97-AF65-F5344CB8AC3E}">
        <p14:creationId xmlns:p14="http://schemas.microsoft.com/office/powerpoint/2010/main" val="12033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217439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961806" y="174088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COMPONENTS PLA DOCENT ASSIGNATURA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30392D-DF9F-4511-BE92-AFA6E524DA71}"/>
              </a:ext>
            </a:extLst>
          </p:cNvPr>
          <p:cNvSpPr txBox="1"/>
          <p:nvPr/>
        </p:nvSpPr>
        <p:spPr>
          <a:xfrm>
            <a:off x="466506" y="4837640"/>
            <a:ext cx="530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COMPETÈNCIES QUE ES DESENVOLUPEN</a:t>
            </a:r>
            <a:endParaRPr lang="es-ES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961597-882A-4773-BF67-99BD454E437C}"/>
              </a:ext>
            </a:extLst>
          </p:cNvPr>
          <p:cNvSpPr txBox="1"/>
          <p:nvPr/>
        </p:nvSpPr>
        <p:spPr>
          <a:xfrm>
            <a:off x="466506" y="5630512"/>
            <a:ext cx="865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OBJECTIUS D’APRENENTATGE (Coneixements, habilitats, actituds...)</a:t>
            </a:r>
            <a:endParaRPr lang="es-ES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E4E3F8-391B-43AF-874B-C29826C99E4C}"/>
              </a:ext>
            </a:extLst>
          </p:cNvPr>
          <p:cNvSpPr txBox="1"/>
          <p:nvPr/>
        </p:nvSpPr>
        <p:spPr>
          <a:xfrm>
            <a:off x="490820" y="2986235"/>
            <a:ext cx="215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METODOLOGIA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DC0422-6A6D-4DFA-AA16-94DFB25EF614}"/>
              </a:ext>
            </a:extLst>
          </p:cNvPr>
          <p:cNvSpPr txBox="1"/>
          <p:nvPr/>
        </p:nvSpPr>
        <p:spPr>
          <a:xfrm>
            <a:off x="490820" y="3805329"/>
            <a:ext cx="165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a-ES" sz="2400" b="1" dirty="0">
                <a:latin typeface="Calibri" panose="020F0502020204030204" pitchFamily="34" charset="0"/>
              </a:rPr>
              <a:t>AVALUACIÓ</a:t>
            </a:r>
            <a:endParaRPr lang="es-ES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09D127-6088-412E-A6EA-D9254AC0360F}"/>
              </a:ext>
            </a:extLst>
          </p:cNvPr>
          <p:cNvSpPr txBox="1"/>
          <p:nvPr/>
        </p:nvSpPr>
        <p:spPr>
          <a:xfrm>
            <a:off x="10025272" y="4036161"/>
            <a:ext cx="1675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INNOVACIÓ</a:t>
            </a:r>
          </a:p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DOCENT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1ACE2ED7-3A3C-489B-AE47-91F8867318CD}"/>
              </a:ext>
            </a:extLst>
          </p:cNvPr>
          <p:cNvSpPr/>
          <p:nvPr/>
        </p:nvSpPr>
        <p:spPr>
          <a:xfrm flipH="1">
            <a:off x="9344843" y="2610036"/>
            <a:ext cx="345255" cy="3680372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E47FE25A-7DDF-4B80-9DD6-029328A3A468}"/>
              </a:ext>
            </a:extLst>
          </p:cNvPr>
          <p:cNvSpPr/>
          <p:nvPr/>
        </p:nvSpPr>
        <p:spPr>
          <a:xfrm flipH="1">
            <a:off x="2972540" y="2827036"/>
            <a:ext cx="345255" cy="1614079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569320B-5A48-4CBA-9B80-76125985A844}"/>
              </a:ext>
            </a:extLst>
          </p:cNvPr>
          <p:cNvSpPr txBox="1"/>
          <p:nvPr/>
        </p:nvSpPr>
        <p:spPr>
          <a:xfrm>
            <a:off x="3696724" y="3249373"/>
            <a:ext cx="1357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MILLORA</a:t>
            </a:r>
          </a:p>
          <a:p>
            <a:pPr algn="ctr" rtl="0" fontAlgn="base"/>
            <a:r>
              <a:rPr lang="ca-E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DOCENT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47100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974506" y="2003934"/>
            <a:ext cx="9972894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RECONEIXEMENTS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FC5C7D-F7BF-46FC-A30E-2F75A84CD39E}"/>
              </a:ext>
            </a:extLst>
          </p:cNvPr>
          <p:cNvSpPr txBox="1"/>
          <p:nvPr/>
        </p:nvSpPr>
        <p:spPr>
          <a:xfrm>
            <a:off x="1280599" y="2736502"/>
            <a:ext cx="903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Projectes</a:t>
            </a:r>
            <a:r>
              <a:rPr lang="es-ES" sz="2800" b="1" dirty="0"/>
              <a:t> </a:t>
            </a:r>
            <a:r>
              <a:rPr lang="es-ES" sz="2800" b="1" dirty="0" err="1"/>
              <a:t>d’Innovació</a:t>
            </a:r>
            <a:r>
              <a:rPr lang="es-ES" sz="2800" b="1" dirty="0"/>
              <a:t> </a:t>
            </a:r>
            <a:r>
              <a:rPr lang="es-ES" sz="2800" b="1" dirty="0" err="1"/>
              <a:t>Docent</a:t>
            </a:r>
            <a:r>
              <a:rPr lang="es-ES" sz="2800" b="1" dirty="0"/>
              <a:t>:</a:t>
            </a:r>
          </a:p>
          <a:p>
            <a:r>
              <a:rPr lang="es-ES" sz="2800" b="1" dirty="0"/>
              <a:t>					- Coordinador </a:t>
            </a:r>
            <a:endParaRPr lang="es-ES" sz="2800" b="1" dirty="0">
              <a:solidFill>
                <a:srgbClr val="FF0000"/>
              </a:solidFill>
            </a:endParaRPr>
          </a:p>
          <a:p>
            <a:r>
              <a:rPr lang="es-ES" sz="2800" b="1" dirty="0"/>
              <a:t>					- </a:t>
            </a:r>
            <a:r>
              <a:rPr lang="es-ES" sz="2800" b="1" dirty="0" err="1"/>
              <a:t>Participants</a:t>
            </a:r>
            <a:r>
              <a:rPr lang="es-ES" sz="2800" b="1" dirty="0"/>
              <a:t> 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C95629-5704-4C9C-90B2-5CE09ABB508E}"/>
              </a:ext>
            </a:extLst>
          </p:cNvPr>
          <p:cNvSpPr txBox="1"/>
          <p:nvPr/>
        </p:nvSpPr>
        <p:spPr>
          <a:xfrm>
            <a:off x="1280599" y="4090923"/>
            <a:ext cx="9031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Projectes</a:t>
            </a:r>
            <a:r>
              <a:rPr lang="es-ES" sz="2800" b="1" dirty="0"/>
              <a:t> de </a:t>
            </a:r>
            <a:r>
              <a:rPr lang="es-ES" sz="2800" b="1" dirty="0" err="1"/>
              <a:t>Millora</a:t>
            </a:r>
            <a:r>
              <a:rPr lang="es-ES" sz="2800" b="1" dirty="0"/>
              <a:t> </a:t>
            </a:r>
            <a:r>
              <a:rPr lang="es-ES" sz="2800" b="1" dirty="0" err="1"/>
              <a:t>Docent</a:t>
            </a:r>
            <a:r>
              <a:rPr lang="es-ES" sz="2800" b="1" dirty="0"/>
              <a:t>:</a:t>
            </a:r>
          </a:p>
          <a:p>
            <a:r>
              <a:rPr lang="es-ES" sz="2800" b="1" dirty="0"/>
              <a:t>					- Coordinador </a:t>
            </a:r>
            <a:endParaRPr lang="es-ES" sz="2800" b="1" dirty="0">
              <a:solidFill>
                <a:srgbClr val="FF0000"/>
              </a:solidFill>
            </a:endParaRPr>
          </a:p>
          <a:p>
            <a:r>
              <a:rPr lang="es-ES" sz="2800" b="1" dirty="0"/>
              <a:t>					- </a:t>
            </a:r>
            <a:r>
              <a:rPr lang="es-ES" sz="2800" b="1" dirty="0" err="1"/>
              <a:t>Participants</a:t>
            </a:r>
            <a:r>
              <a:rPr lang="es-ES" sz="2800" b="1" dirty="0"/>
              <a:t> 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86693F-9CA4-4D19-AC34-5A4511E6014E}"/>
              </a:ext>
            </a:extLst>
          </p:cNvPr>
          <p:cNvSpPr txBox="1"/>
          <p:nvPr/>
        </p:nvSpPr>
        <p:spPr>
          <a:xfrm>
            <a:off x="1280599" y="5662152"/>
            <a:ext cx="903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Avaluació</a:t>
            </a:r>
            <a:r>
              <a:rPr lang="es-ES" sz="2800" b="1" dirty="0"/>
              <a:t> del </a:t>
            </a:r>
            <a:r>
              <a:rPr lang="es-ES" sz="2800" b="1" dirty="0" err="1"/>
              <a:t>Professorat</a:t>
            </a:r>
            <a:r>
              <a:rPr lang="es-ES" sz="2800" b="1" dirty="0"/>
              <a:t>, </a:t>
            </a:r>
            <a:r>
              <a:rPr lang="es-ES" sz="2800" b="1" dirty="0" err="1"/>
              <a:t>Acreditacions</a:t>
            </a:r>
            <a:r>
              <a:rPr lang="es-ES" sz="2800" b="1" dirty="0"/>
              <a:t> de </a:t>
            </a:r>
            <a:r>
              <a:rPr lang="es-ES" sz="2800" b="1" dirty="0" err="1"/>
              <a:t>GIDs</a:t>
            </a:r>
            <a:r>
              <a:rPr lang="es-ES" sz="2800" b="1" dirty="0"/>
              <a:t>…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64429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F97723-7CBF-4A8B-99EB-80AD446BDB39}"/>
              </a:ext>
            </a:extLst>
          </p:cNvPr>
          <p:cNvSpPr txBox="1"/>
          <p:nvPr/>
        </p:nvSpPr>
        <p:spPr>
          <a:xfrm>
            <a:off x="974506" y="2003934"/>
            <a:ext cx="997289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OBJECTIU DEL PROGRAMA RIMDA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FC5C7D-F7BF-46FC-A30E-2F75A84CD39E}"/>
              </a:ext>
            </a:extLst>
          </p:cNvPr>
          <p:cNvSpPr txBox="1"/>
          <p:nvPr/>
        </p:nvSpPr>
        <p:spPr>
          <a:xfrm>
            <a:off x="656636" y="3105218"/>
            <a:ext cx="108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LES PROJECTES DE MILLORA I D’INNOVACIÓ DOCENT HAN DE TENIR UN IMPACTE EN ELS ENSENYAMENTS DE LA UNIVERSITAT DE BARCELONA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346632-BCF3-4F7A-A69C-9B1CA762664F}"/>
              </a:ext>
            </a:extLst>
          </p:cNvPr>
          <p:cNvSpPr txBox="1"/>
          <p:nvPr/>
        </p:nvSpPr>
        <p:spPr>
          <a:xfrm>
            <a:off x="656636" y="4447736"/>
            <a:ext cx="108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AQUELLES ACCIONS QUE HAN FUNCIONAT, HAURIAN DE QUEDAR REFLECTIDES EN ELS PLANS DOCENTS </a:t>
            </a:r>
            <a:r>
              <a:rPr lang="es-ES" sz="2800" b="1" dirty="0">
                <a:sym typeface="Wingdings" panose="05000000000000000000" pitchFamily="2" charset="2"/>
              </a:rPr>
              <a:t> PERMANÈNCIA EN EL TEMPS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70398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825909" y="13519"/>
            <a:ext cx="57815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RECERCA EN DOCÈNCIA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11928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855098D-77B8-4F32-8585-ED8F9D0BE417}"/>
              </a:ext>
            </a:extLst>
          </p:cNvPr>
          <p:cNvSpPr/>
          <p:nvPr/>
        </p:nvSpPr>
        <p:spPr>
          <a:xfrm>
            <a:off x="8338782" y="688582"/>
            <a:ext cx="3124940" cy="923278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RECERCA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80DEB9A-F20F-4F1D-81D6-D38F44F170DC}"/>
              </a:ext>
            </a:extLst>
          </p:cNvPr>
          <p:cNvCxnSpPr>
            <a:cxnSpLocks/>
          </p:cNvCxnSpPr>
          <p:nvPr/>
        </p:nvCxnSpPr>
        <p:spPr>
          <a:xfrm>
            <a:off x="7540620" y="1198226"/>
            <a:ext cx="8828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73A3C1-DDF9-42C7-B6AF-0BE5B0F3E335}"/>
              </a:ext>
            </a:extLst>
          </p:cNvPr>
          <p:cNvSpPr txBox="1"/>
          <p:nvPr/>
        </p:nvSpPr>
        <p:spPr>
          <a:xfrm>
            <a:off x="3994070" y="2183050"/>
            <a:ext cx="39879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Projectes RIMDA-REDICE</a:t>
            </a:r>
            <a:endParaRPr lang="ca-E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5BB92D-A25E-4964-8B48-82ED26ABEB5F}"/>
              </a:ext>
            </a:extLst>
          </p:cNvPr>
          <p:cNvSpPr txBox="1"/>
          <p:nvPr/>
        </p:nvSpPr>
        <p:spPr>
          <a:xfrm>
            <a:off x="656636" y="3105218"/>
            <a:ext cx="49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Convocatòria Pilot l’Any 2023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36BC063-1E4F-4242-8DDE-3B18E572E1E9}"/>
              </a:ext>
            </a:extLst>
          </p:cNvPr>
          <p:cNvSpPr txBox="1"/>
          <p:nvPr/>
        </p:nvSpPr>
        <p:spPr>
          <a:xfrm>
            <a:off x="656636" y="3951676"/>
            <a:ext cx="109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Programa RIMDA i Secció de Recerca de l’IDP-ICE està treballant en les bases de la convocatòria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7BA74BB-B5D9-4E44-8977-6BA0C1084CEF}"/>
              </a:ext>
            </a:extLst>
          </p:cNvPr>
          <p:cNvSpPr txBox="1"/>
          <p:nvPr/>
        </p:nvSpPr>
        <p:spPr>
          <a:xfrm>
            <a:off x="656636" y="5019947"/>
            <a:ext cx="1097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Convocatòria dirigida a Projectes d’Innovació Docent </a:t>
            </a:r>
            <a:r>
              <a:rPr lang="ca-ES" sz="2800" b="1" dirty="0">
                <a:sym typeface="Wingdings" panose="05000000000000000000" pitchFamily="2" charset="2"/>
              </a:rPr>
              <a:t>per incorporar un enfocament de Recerca</a:t>
            </a:r>
            <a:endParaRPr lang="ca-ES" sz="28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EFC632-9925-4760-BB42-05FB38ED6F16}"/>
              </a:ext>
            </a:extLst>
          </p:cNvPr>
          <p:cNvSpPr txBox="1"/>
          <p:nvPr/>
        </p:nvSpPr>
        <p:spPr>
          <a:xfrm>
            <a:off x="656636" y="6056840"/>
            <a:ext cx="1097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/>
              <a:t>- Finançament</a:t>
            </a:r>
          </a:p>
        </p:txBody>
      </p:sp>
    </p:spTree>
    <p:extLst>
      <p:ext uri="{BB962C8B-B14F-4D97-AF65-F5344CB8AC3E}">
        <p14:creationId xmlns:p14="http://schemas.microsoft.com/office/powerpoint/2010/main" val="37813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386862" y="26764"/>
            <a:ext cx="113459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SEGUIMENT I DIFUSIÓ DE LES ACCIONS DE MILLORA I INNOVACIÓ DOCENT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A1AC01-FEBF-4BD8-923B-22FC3E110F79}"/>
              </a:ext>
            </a:extLst>
          </p:cNvPr>
          <p:cNvSpPr txBox="1"/>
          <p:nvPr/>
        </p:nvSpPr>
        <p:spPr>
          <a:xfrm>
            <a:off x="961806" y="853747"/>
            <a:ext cx="997289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OBJECTIU DEL PROGRAMA RIMDA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593677-0388-49F1-89C7-C1699038CE51}"/>
              </a:ext>
            </a:extLst>
          </p:cNvPr>
          <p:cNvSpPr txBox="1"/>
          <p:nvPr/>
        </p:nvSpPr>
        <p:spPr>
          <a:xfrm>
            <a:off x="1105485" y="2991284"/>
            <a:ext cx="998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b="1" dirty="0"/>
              <a:t>Informes de seguiment (</a:t>
            </a:r>
            <a:r>
              <a:rPr lang="ca-ES" sz="2800" b="1" i="1" dirty="0"/>
              <a:t>projectes de llarga durada</a:t>
            </a:r>
            <a:r>
              <a:rPr lang="ca-ES" sz="2800" b="1" dirty="0"/>
              <a:t>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3DC953A-3686-4BB2-9793-2E0E0CA13A71}"/>
              </a:ext>
            </a:extLst>
          </p:cNvPr>
          <p:cNvSpPr txBox="1"/>
          <p:nvPr/>
        </p:nvSpPr>
        <p:spPr>
          <a:xfrm>
            <a:off x="1105485" y="3544473"/>
            <a:ext cx="998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b="1" dirty="0"/>
              <a:t>Informes finals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78EB63-8D4B-44E7-A245-5BC8E462832F}"/>
              </a:ext>
            </a:extLst>
          </p:cNvPr>
          <p:cNvSpPr txBox="1"/>
          <p:nvPr/>
        </p:nvSpPr>
        <p:spPr>
          <a:xfrm>
            <a:off x="4225706" y="5015172"/>
            <a:ext cx="34450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sz="2800" b="1" dirty="0"/>
              <a:t>Públics (INNOVADOC)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D4486A-A296-484D-AAED-BCDF565B912D}"/>
              </a:ext>
            </a:extLst>
          </p:cNvPr>
          <p:cNvSpPr txBox="1"/>
          <p:nvPr/>
        </p:nvSpPr>
        <p:spPr>
          <a:xfrm>
            <a:off x="8287672" y="4223542"/>
            <a:ext cx="344509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Compromís de l’equip de treball del projecte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6C0CFAE-B9BD-42EF-A71E-4C46F59C61E5}"/>
              </a:ext>
            </a:extLst>
          </p:cNvPr>
          <p:cNvSpPr txBox="1"/>
          <p:nvPr/>
        </p:nvSpPr>
        <p:spPr>
          <a:xfrm>
            <a:off x="8287672" y="5742643"/>
            <a:ext cx="344509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solidFill>
                  <a:srgbClr val="FF0000"/>
                </a:solidFill>
              </a:rPr>
              <a:t>Reconeixements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3009EB50-BE5F-4E8A-946C-99DE609D33E7}"/>
              </a:ext>
            </a:extLst>
          </p:cNvPr>
          <p:cNvCxnSpPr>
            <a:cxnSpLocks/>
          </p:cNvCxnSpPr>
          <p:nvPr/>
        </p:nvCxnSpPr>
        <p:spPr>
          <a:xfrm flipV="1">
            <a:off x="10027786" y="5177649"/>
            <a:ext cx="0" cy="56713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083AF23-AF63-44DD-B1EA-395AD3326687}"/>
              </a:ext>
            </a:extLst>
          </p:cNvPr>
          <p:cNvSpPr txBox="1"/>
          <p:nvPr/>
        </p:nvSpPr>
        <p:spPr>
          <a:xfrm>
            <a:off x="296753" y="4449981"/>
            <a:ext cx="344509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Totes les modalitats de Projectes Reconeguts pel Programa RIMDA</a:t>
            </a:r>
          </a:p>
        </p:txBody>
      </p:sp>
      <p:sp>
        <p:nvSpPr>
          <p:cNvPr id="13" name="CuadroTexto 20">
            <a:extLst>
              <a:ext uri="{FF2B5EF4-FFF2-40B4-BE49-F238E27FC236}">
                <a16:creationId xmlns:a16="http://schemas.microsoft.com/office/drawing/2014/main" id="{C54809E1-4781-4BFA-871D-56EFA92AB0EF}"/>
              </a:ext>
            </a:extLst>
          </p:cNvPr>
          <p:cNvSpPr txBox="1"/>
          <p:nvPr/>
        </p:nvSpPr>
        <p:spPr>
          <a:xfrm>
            <a:off x="213944" y="1596425"/>
            <a:ext cx="1176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AUGMENTAR LA DIFUSIÓ I LA CULTURA DE LA MILLORA/INNOVACIÓ DOCENT</a:t>
            </a:r>
          </a:p>
        </p:txBody>
      </p:sp>
      <p:sp>
        <p:nvSpPr>
          <p:cNvPr id="14" name="CuadroTexto 21">
            <a:extLst>
              <a:ext uri="{FF2B5EF4-FFF2-40B4-BE49-F238E27FC236}">
                <a16:creationId xmlns:a16="http://schemas.microsoft.com/office/drawing/2014/main" id="{8F7B5636-320A-4E66-B7F2-C7DE4D09B91D}"/>
              </a:ext>
            </a:extLst>
          </p:cNvPr>
          <p:cNvSpPr txBox="1"/>
          <p:nvPr/>
        </p:nvSpPr>
        <p:spPr>
          <a:xfrm>
            <a:off x="1105485" y="2403636"/>
            <a:ext cx="9981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b="1" dirty="0"/>
              <a:t>Projectes </a:t>
            </a:r>
            <a:r>
              <a:rPr lang="ca-ES" sz="2800" b="1" dirty="0" err="1"/>
              <a:t>PMDs</a:t>
            </a:r>
            <a:r>
              <a:rPr lang="ca-ES" sz="2800" b="1" dirty="0"/>
              <a:t> i </a:t>
            </a:r>
            <a:r>
              <a:rPr lang="ca-ES" sz="2800" b="1" dirty="0" err="1"/>
              <a:t>PIDs</a:t>
            </a:r>
            <a:r>
              <a:rPr lang="ca-ES" sz="2800" b="1" dirty="0"/>
              <a:t> publicats en obert un cop concedits</a:t>
            </a:r>
          </a:p>
          <a:p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val="20106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334108" y="26764"/>
            <a:ext cx="113986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SEGUIMENT I DIFUSIÓ DE LES ACCIONS DE MILLORA I INNOVACIÓ DOCENT</a:t>
            </a:r>
          </a:p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2A1AC01-FEBF-4BD8-923B-22FC3E110F79}"/>
              </a:ext>
            </a:extLst>
          </p:cNvPr>
          <p:cNvSpPr txBox="1"/>
          <p:nvPr/>
        </p:nvSpPr>
        <p:spPr>
          <a:xfrm>
            <a:off x="961806" y="853747"/>
            <a:ext cx="9972894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OBJECTIU DEL PROGRAMA RIMDA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54809E1-4781-4BFA-871D-56EFA92AB0EF}"/>
              </a:ext>
            </a:extLst>
          </p:cNvPr>
          <p:cNvSpPr txBox="1"/>
          <p:nvPr/>
        </p:nvSpPr>
        <p:spPr>
          <a:xfrm>
            <a:off x="213944" y="1596425"/>
            <a:ext cx="1176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AUGMENTAR LA DIFUSIÓ I LA CULTURA DE LA MILLORA/INNOVACIÓ DOCENT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A593677-0388-49F1-89C7-C1699038CE51}"/>
              </a:ext>
            </a:extLst>
          </p:cNvPr>
          <p:cNvSpPr txBox="1"/>
          <p:nvPr/>
        </p:nvSpPr>
        <p:spPr>
          <a:xfrm>
            <a:off x="1105485" y="2511889"/>
            <a:ext cx="9981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b="1" dirty="0"/>
              <a:t>Promoure Jornades de Divulgació de la Innovació Docent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a-ES" sz="2800" b="1" dirty="0"/>
              <a:t>Universitat de Barcelona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a-ES" sz="2800" b="1" dirty="0"/>
              <a:t>Centres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DD963-50B9-46D0-BF87-0A0355EB8727}"/>
              </a:ext>
            </a:extLst>
          </p:cNvPr>
          <p:cNvSpPr txBox="1"/>
          <p:nvPr/>
        </p:nvSpPr>
        <p:spPr>
          <a:xfrm>
            <a:off x="1105484" y="4061065"/>
            <a:ext cx="9981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a-ES" sz="2800" b="1" dirty="0"/>
              <a:t>Promoure participació a Congressos d’Innovació Docent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C26023-59EA-4110-AEBA-5C24DC2D98F5}"/>
              </a:ext>
            </a:extLst>
          </p:cNvPr>
          <p:cNvSpPr txBox="1"/>
          <p:nvPr/>
        </p:nvSpPr>
        <p:spPr>
          <a:xfrm>
            <a:off x="630407" y="5342800"/>
            <a:ext cx="21889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Ajuts RIMDA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E5F8C3-7BA1-47BB-8676-CD06C8E13804}"/>
              </a:ext>
            </a:extLst>
          </p:cNvPr>
          <p:cNvSpPr txBox="1"/>
          <p:nvPr/>
        </p:nvSpPr>
        <p:spPr>
          <a:xfrm>
            <a:off x="728541" y="6004253"/>
            <a:ext cx="20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www.rimda.ub.edu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B58571E-49FF-447A-9B25-1DFCE8E8FDD1}"/>
              </a:ext>
            </a:extLst>
          </p:cNvPr>
          <p:cNvSpPr txBox="1"/>
          <p:nvPr/>
        </p:nvSpPr>
        <p:spPr>
          <a:xfrm>
            <a:off x="3787526" y="5015172"/>
            <a:ext cx="642327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Concessió CAIDUB (2 convocatòries any)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0BEFA7-3801-4942-8FF2-DB1E40CEF626}"/>
              </a:ext>
            </a:extLst>
          </p:cNvPr>
          <p:cNvSpPr txBox="1"/>
          <p:nvPr/>
        </p:nvSpPr>
        <p:spPr>
          <a:xfrm>
            <a:off x="3800226" y="5969279"/>
            <a:ext cx="728628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/>
              <a:t>Concessió PROGRAMA RIMDA (Mensualment)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E128D7-BCED-42C9-AD4E-00BC7C6FED01}"/>
              </a:ext>
            </a:extLst>
          </p:cNvPr>
          <p:cNvSpPr txBox="1"/>
          <p:nvPr/>
        </p:nvSpPr>
        <p:spPr>
          <a:xfrm>
            <a:off x="5821886" y="4676617"/>
            <a:ext cx="66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0551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" grpId="0"/>
      <p:bldP spid="16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4573372" y="26764"/>
            <a:ext cx="30452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PROGRAMA RIMDA</a:t>
            </a:r>
          </a:p>
          <a:p>
            <a:endParaRPr lang="es-ES" dirty="0"/>
          </a:p>
        </p:txBody>
      </p:sp>
      <p:pic>
        <p:nvPicPr>
          <p:cNvPr id="15" name="Imagen 14" descr="Texto&#10;&#10;Descripción generada automáticamente con confianza baja">
            <a:extLst>
              <a:ext uri="{FF2B5EF4-FFF2-40B4-BE49-F238E27FC236}">
                <a16:creationId xmlns:a16="http://schemas.microsoft.com/office/drawing/2014/main" id="{B2C842AF-0D6C-4D33-8438-47B71836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8" y="1223730"/>
            <a:ext cx="8060044" cy="1279050"/>
          </a:xfrm>
          <a:prstGeom prst="rect">
            <a:avLst/>
          </a:prstGeom>
        </p:spPr>
      </p:pic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D7F0F4E6-E658-4816-B894-5B7FFE856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82" y="1417751"/>
            <a:ext cx="2958194" cy="891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3D3666E9-E67C-4C30-B740-C1C8F862C93A}"/>
              </a:ext>
            </a:extLst>
          </p:cNvPr>
          <p:cNvSpPr txBox="1"/>
          <p:nvPr/>
        </p:nvSpPr>
        <p:spPr>
          <a:xfrm>
            <a:off x="1460500" y="3162305"/>
            <a:ext cx="927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TOT L’EQUIP RIMDA ESTÀ A LA VOSTRA DISPOSICIÓ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8DDB4B-3BA4-4B3C-9959-D245C9501404}"/>
              </a:ext>
            </a:extLst>
          </p:cNvPr>
          <p:cNvSpPr txBox="1"/>
          <p:nvPr/>
        </p:nvSpPr>
        <p:spPr>
          <a:xfrm>
            <a:off x="2336800" y="4299891"/>
            <a:ext cx="7759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Mila Rodríguez		</a:t>
            </a:r>
            <a:r>
              <a:rPr lang="es-ES" sz="2800" b="1" dirty="0">
                <a:hlinkClick r:id="rId4"/>
              </a:rPr>
              <a:t>rimda@ub.edu</a:t>
            </a:r>
            <a:r>
              <a:rPr lang="es-ES" sz="2800" b="1" dirty="0"/>
              <a:t> </a:t>
            </a:r>
          </a:p>
          <a:p>
            <a:r>
              <a:rPr lang="es-ES" sz="2800" b="1" dirty="0"/>
              <a:t>Jordi Pardo			</a:t>
            </a:r>
            <a:r>
              <a:rPr lang="es-ES" sz="2800" b="1" dirty="0">
                <a:hlinkClick r:id="rId5"/>
              </a:rPr>
              <a:t>www.rimda.ub.edu</a:t>
            </a:r>
            <a:r>
              <a:rPr lang="es-ES" sz="2800" b="1" dirty="0"/>
              <a:t> </a:t>
            </a:r>
          </a:p>
          <a:p>
            <a:r>
              <a:rPr lang="es-ES" sz="2800" b="1" dirty="0"/>
              <a:t>Oscar Núñez	</a:t>
            </a:r>
          </a:p>
        </p:txBody>
      </p:sp>
    </p:spTree>
    <p:extLst>
      <p:ext uri="{BB962C8B-B14F-4D97-AF65-F5344CB8AC3E}">
        <p14:creationId xmlns:p14="http://schemas.microsoft.com/office/powerpoint/2010/main" val="121166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4485559" y="0"/>
            <a:ext cx="32208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ESTRUCTURA RIMDA</a:t>
            </a:r>
          </a:p>
          <a:p>
            <a:endParaRPr lang="es-ES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64EB702-D50B-4B6E-9D1A-16B91DE2FA62}"/>
              </a:ext>
            </a:extLst>
          </p:cNvPr>
          <p:cNvSpPr/>
          <p:nvPr/>
        </p:nvSpPr>
        <p:spPr>
          <a:xfrm>
            <a:off x="324374" y="2170027"/>
            <a:ext cx="11543252" cy="2343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C2C2C84-940F-40BF-BC84-420F12F0314F}"/>
              </a:ext>
            </a:extLst>
          </p:cNvPr>
          <p:cNvSpPr/>
          <p:nvPr/>
        </p:nvSpPr>
        <p:spPr>
          <a:xfrm>
            <a:off x="4003769" y="2263420"/>
            <a:ext cx="3679971" cy="103508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PROGRAMA RIMDA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www.rimda.ub.edu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</a:rPr>
              <a:t> rimda@ub.edu</a:t>
            </a:r>
            <a:endParaRPr lang="ca-ES" sz="2000" dirty="0">
              <a:solidFill>
                <a:schemeClr val="tx1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CB1D0F0-E35F-4B55-AC5F-6DC2F2DEC5F2}"/>
              </a:ext>
            </a:extLst>
          </p:cNvPr>
          <p:cNvSpPr/>
          <p:nvPr/>
        </p:nvSpPr>
        <p:spPr>
          <a:xfrm>
            <a:off x="3647827" y="705513"/>
            <a:ext cx="4441970" cy="1035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VICERECTORAT DE POLÍTICA DOCENT</a:t>
            </a: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Vicerectora</a:t>
            </a:r>
            <a:r>
              <a:rPr lang="es-ES" dirty="0">
                <a:solidFill>
                  <a:schemeClr val="tx1"/>
                </a:solidFill>
              </a:rPr>
              <a:t>: Dra. </a:t>
            </a:r>
            <a:r>
              <a:rPr lang="es-ES" dirty="0" err="1">
                <a:solidFill>
                  <a:schemeClr val="tx1"/>
                </a:solidFill>
              </a:rPr>
              <a:t>Maria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Concepció</a:t>
            </a:r>
            <a:r>
              <a:rPr lang="es-ES" dirty="0">
                <a:solidFill>
                  <a:schemeClr val="tx1"/>
                </a:solidFill>
              </a:rPr>
              <a:t> Amat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(</a:t>
            </a:r>
            <a:r>
              <a:rPr lang="es-ES" dirty="0">
                <a:solidFill>
                  <a:schemeClr val="tx1"/>
                </a:solidFill>
                <a:hlinkClick r:id="rId2"/>
              </a:rPr>
              <a:t>vr.docencia@ub.edu</a:t>
            </a:r>
            <a:r>
              <a:rPr lang="es-ES" dirty="0">
                <a:solidFill>
                  <a:schemeClr val="tx1"/>
                </a:solidFill>
              </a:rPr>
              <a:t>)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3882EF7-54F8-46FF-AAEA-0A8A0E14944C}"/>
              </a:ext>
            </a:extLst>
          </p:cNvPr>
          <p:cNvSpPr/>
          <p:nvPr/>
        </p:nvSpPr>
        <p:spPr>
          <a:xfrm>
            <a:off x="480637" y="3439814"/>
            <a:ext cx="2659310" cy="879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DELEGAT DEL RECTOR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Dr. Oscar Núñez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dl.rimda@ub.edu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96C3358-8DFC-4B90-9DA2-2A6DBF0B8309}"/>
              </a:ext>
            </a:extLst>
          </p:cNvPr>
          <p:cNvSpPr/>
          <p:nvPr/>
        </p:nvSpPr>
        <p:spPr>
          <a:xfrm>
            <a:off x="3387659" y="3439813"/>
            <a:ext cx="2659310" cy="587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CAP RIMDA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(---)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D9C1CF75-1388-49C9-9850-28A8AB0FF1AE}"/>
              </a:ext>
            </a:extLst>
          </p:cNvPr>
          <p:cNvSpPr/>
          <p:nvPr/>
        </p:nvSpPr>
        <p:spPr>
          <a:xfrm>
            <a:off x="6229892" y="3439813"/>
            <a:ext cx="2659310" cy="879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TÈCNIC RIMDA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Sr. Jordi Pardo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rimda@ub.edu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D8784E5-642E-48BA-86C9-D4C2E73AD2C4}"/>
              </a:ext>
            </a:extLst>
          </p:cNvPr>
          <p:cNvSpPr/>
          <p:nvPr/>
        </p:nvSpPr>
        <p:spPr>
          <a:xfrm>
            <a:off x="9033213" y="3439813"/>
            <a:ext cx="2659310" cy="879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TÈCNIC RIMDA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Sra. Mila Rodríguez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rimda@ub.edu</a:t>
            </a:r>
            <a:endParaRPr lang="ca-ES" dirty="0">
              <a:solidFill>
                <a:schemeClr val="tx1"/>
              </a:solidFill>
            </a:endParaRPr>
          </a:p>
        </p:txBody>
      </p:sp>
      <p:cxnSp>
        <p:nvCxnSpPr>
          <p:cNvPr id="21" name="Connector de fletxa recta 12">
            <a:extLst>
              <a:ext uri="{FF2B5EF4-FFF2-40B4-BE49-F238E27FC236}">
                <a16:creationId xmlns:a16="http://schemas.microsoft.com/office/drawing/2014/main" id="{5CAC6A65-5D64-40CB-8DE4-112732A8A359}"/>
              </a:ext>
            </a:extLst>
          </p:cNvPr>
          <p:cNvCxnSpPr>
            <a:cxnSpLocks/>
          </p:cNvCxnSpPr>
          <p:nvPr/>
        </p:nvCxnSpPr>
        <p:spPr>
          <a:xfrm>
            <a:off x="5907724" y="1741182"/>
            <a:ext cx="0" cy="371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de fletxa recta 18">
            <a:extLst>
              <a:ext uri="{FF2B5EF4-FFF2-40B4-BE49-F238E27FC236}">
                <a16:creationId xmlns:a16="http://schemas.microsoft.com/office/drawing/2014/main" id="{B0F9B116-F8A2-471F-BDCB-BE7EF358DBA6}"/>
              </a:ext>
            </a:extLst>
          </p:cNvPr>
          <p:cNvCxnSpPr>
            <a:cxnSpLocks/>
          </p:cNvCxnSpPr>
          <p:nvPr/>
        </p:nvCxnSpPr>
        <p:spPr>
          <a:xfrm>
            <a:off x="2746868" y="4513635"/>
            <a:ext cx="0" cy="4970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0">
            <a:extLst>
              <a:ext uri="{FF2B5EF4-FFF2-40B4-BE49-F238E27FC236}">
                <a16:creationId xmlns:a16="http://schemas.microsoft.com/office/drawing/2014/main" id="{E9172BFF-ECF6-461F-BFEB-26A75D70DFF3}"/>
              </a:ext>
            </a:extLst>
          </p:cNvPr>
          <p:cNvSpPr/>
          <p:nvPr/>
        </p:nvSpPr>
        <p:spPr>
          <a:xfrm>
            <a:off x="5843754" y="5010681"/>
            <a:ext cx="5949967" cy="587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COORDINADORS D’INNOVACIÓ DOCENT DE FACULTATS</a:t>
            </a:r>
            <a:endParaRPr lang="ca-ES" sz="2000" b="1" dirty="0">
              <a:solidFill>
                <a:schemeClr val="tx1"/>
              </a:solidFill>
            </a:endParaRPr>
          </a:p>
        </p:txBody>
      </p:sp>
      <p:cxnSp>
        <p:nvCxnSpPr>
          <p:cNvPr id="28" name="Connector de fletxa recta 24">
            <a:extLst>
              <a:ext uri="{FF2B5EF4-FFF2-40B4-BE49-F238E27FC236}">
                <a16:creationId xmlns:a16="http://schemas.microsoft.com/office/drawing/2014/main" id="{C4740D1F-3FC9-4DC4-9C76-3C8E7344A053}"/>
              </a:ext>
            </a:extLst>
          </p:cNvPr>
          <p:cNvCxnSpPr>
            <a:cxnSpLocks/>
          </p:cNvCxnSpPr>
          <p:nvPr/>
        </p:nvCxnSpPr>
        <p:spPr>
          <a:xfrm>
            <a:off x="8889202" y="4513635"/>
            <a:ext cx="0" cy="4970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DCA8FF7B-BC12-472C-A8F8-A3FB541ABA0E}"/>
              </a:ext>
            </a:extLst>
          </p:cNvPr>
          <p:cNvGrpSpPr/>
          <p:nvPr/>
        </p:nvGrpSpPr>
        <p:grpSpPr>
          <a:xfrm>
            <a:off x="382742" y="5010681"/>
            <a:ext cx="4893298" cy="1721538"/>
            <a:chOff x="382742" y="5010681"/>
            <a:chExt cx="4893298" cy="1721538"/>
          </a:xfrm>
        </p:grpSpPr>
        <p:sp>
          <p:nvSpPr>
            <p:cNvPr id="13" name="Rectangle 17">
              <a:extLst>
                <a:ext uri="{FF2B5EF4-FFF2-40B4-BE49-F238E27FC236}">
                  <a16:creationId xmlns:a16="http://schemas.microsoft.com/office/drawing/2014/main" id="{0ADEE940-0C41-4F5D-949F-5E76714F77AB}"/>
                </a:ext>
              </a:extLst>
            </p:cNvPr>
            <p:cNvSpPr/>
            <p:nvPr/>
          </p:nvSpPr>
          <p:spPr>
            <a:xfrm>
              <a:off x="382742" y="5010681"/>
              <a:ext cx="4893298" cy="17215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F5E843CC-976B-4EE8-B06C-2107C5D91C27}"/>
                </a:ext>
              </a:extLst>
            </p:cNvPr>
            <p:cNvSpPr/>
            <p:nvPr/>
          </p:nvSpPr>
          <p:spPr>
            <a:xfrm>
              <a:off x="594268" y="5214543"/>
              <a:ext cx="4470246" cy="42574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1"/>
                  </a:solidFill>
                </a:rPr>
                <a:t>CAIDUB</a:t>
              </a:r>
              <a:endParaRPr lang="ca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QuadreDeText 16">
              <a:extLst>
                <a:ext uri="{FF2B5EF4-FFF2-40B4-BE49-F238E27FC236}">
                  <a16:creationId xmlns:a16="http://schemas.microsoft.com/office/drawing/2014/main" id="{B77C0C5A-1D1E-48AA-B681-8DDA843667E1}"/>
                </a:ext>
              </a:extLst>
            </p:cNvPr>
            <p:cNvSpPr txBox="1"/>
            <p:nvPr/>
          </p:nvSpPr>
          <p:spPr>
            <a:xfrm>
              <a:off x="533620" y="5682229"/>
              <a:ext cx="24234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Dr. Xavier Giménez</a:t>
              </a:r>
            </a:p>
            <a:p>
              <a:r>
                <a:rPr lang="es-ES" dirty="0"/>
                <a:t>Dra. Beatriz Jarauta</a:t>
              </a:r>
            </a:p>
            <a:p>
              <a:r>
                <a:rPr lang="es-ES" dirty="0"/>
                <a:t>Dr. José Luis Menéndez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BCC6605D-9BB3-46C5-B54B-B2C116AADC4A}"/>
                </a:ext>
              </a:extLst>
            </p:cNvPr>
            <p:cNvSpPr txBox="1"/>
            <p:nvPr/>
          </p:nvSpPr>
          <p:spPr>
            <a:xfrm>
              <a:off x="2863309" y="5677598"/>
              <a:ext cx="2280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Dra. Mireia </a:t>
              </a:r>
              <a:r>
                <a:rPr lang="es-ES" dirty="0" err="1"/>
                <a:t>Urpí</a:t>
              </a:r>
              <a:r>
                <a:rPr lang="es-ES" dirty="0"/>
                <a:t>-Sarda</a:t>
              </a:r>
            </a:p>
            <a:p>
              <a:r>
                <a:rPr lang="es-ES" dirty="0"/>
                <a:t>Dra. Anna Manzano</a:t>
              </a:r>
            </a:p>
            <a:p>
              <a:r>
                <a:rPr lang="es-ES" dirty="0"/>
                <a:t>Dra. Cristina Roy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4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4682216" y="0"/>
            <a:ext cx="28275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FUNCIONS RIMDA</a:t>
            </a:r>
          </a:p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05BE2C-E4CE-45C3-90C6-A095A1BF27B8}"/>
              </a:ext>
            </a:extLst>
          </p:cNvPr>
          <p:cNvSpPr txBox="1"/>
          <p:nvPr/>
        </p:nvSpPr>
        <p:spPr>
          <a:xfrm>
            <a:off x="61032" y="765134"/>
            <a:ext cx="1207770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ca-ES" dirty="0"/>
              <a:t>El </a:t>
            </a:r>
            <a:r>
              <a:rPr lang="ca-ES" b="1" dirty="0">
                <a:hlinkClick r:id="rId2"/>
              </a:rPr>
              <a:t>Vicerectorat de Política Docent</a:t>
            </a:r>
            <a:r>
              <a:rPr lang="ca-ES" dirty="0"/>
              <a:t> de la UB desenvolupa el </a:t>
            </a:r>
            <a:r>
              <a:rPr lang="ca-ES" b="1" dirty="0">
                <a:solidFill>
                  <a:srgbClr val="C00000"/>
                </a:solidFill>
              </a:rPr>
              <a:t>Programa de Recerca, Millora i Innovació en la Docència i l’Aprenentatge (RIMDA)</a:t>
            </a:r>
            <a:r>
              <a:rPr lang="ca-ES" dirty="0"/>
              <a:t>, oferint solucions que donen resposta adequada a les noves exigències acadèmiques i fomentant la millora de la qualitat de la docència a la Universitat de Barcelona. </a:t>
            </a:r>
          </a:p>
          <a:p>
            <a:pPr algn="just" fontAlgn="base"/>
            <a:r>
              <a:rPr lang="ca-ES" dirty="0"/>
              <a:t> </a:t>
            </a:r>
          </a:p>
          <a:p>
            <a:pPr algn="just" fontAlgn="base"/>
            <a:r>
              <a:rPr lang="ca-ES" dirty="0"/>
              <a:t>La Universitat de Barcelona assumeix la responsabilitat de retornar l’esforç i dedicació del seu personal docent</a:t>
            </a:r>
            <a:r>
              <a:rPr lang="ca-ES" b="1" dirty="0"/>
              <a:t> </a:t>
            </a:r>
            <a:r>
              <a:rPr lang="ca-ES" dirty="0"/>
              <a:t>mitjançant el suport i l’acreditació d’un seguit  d’accions de millora, innovació o recerca en docència, impulsades per equips docents, per grups d’innovació reconeguts, o pels responsables dels centres i titulacions. </a:t>
            </a:r>
          </a:p>
          <a:p>
            <a:pPr algn="just" fontAlgn="base"/>
            <a:r>
              <a:rPr lang="ca-ES" dirty="0"/>
              <a:t> </a:t>
            </a:r>
          </a:p>
          <a:p>
            <a:pPr algn="just" fontAlgn="base"/>
            <a:r>
              <a:rPr lang="ca-ES" dirty="0"/>
              <a:t>El Programa RIMDA contribueix a aquest objectiu: </a:t>
            </a:r>
          </a:p>
          <a:p>
            <a:pPr algn="just" fontAlgn="base"/>
            <a:r>
              <a:rPr lang="ca-ES" dirty="0"/>
              <a:t>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a-ES" b="1" i="1" dirty="0"/>
              <a:t>afavorint la millora contínua dels aprenentatges de l’alumnat al que s’adrecen les accions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a-ES" b="1" i="1" dirty="0"/>
              <a:t>contribuint a la competència professional del professorat implicat en la millora constant de la seva docència mitjançant processos d’assessorament tècnic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a-ES" b="1" i="1" dirty="0"/>
              <a:t>promovent accions d’innovació docent que generin evidències de millora dels aprenentatges que impliquin l’adaptació dels plans docents de les assignatures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a-ES" b="1" i="1" dirty="0"/>
              <a:t>promovent processos de reflexió, avaluació i recerca que permetin generar nou coneixement docent, expert i contrastat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a-ES" b="1" i="1" dirty="0"/>
              <a:t>afavorint la consolidació d’aquest coneixement mitjançant actuacions de difusió i d’intercanvi d’experiències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a-ES" b="1" i="1" dirty="0"/>
              <a:t>fomentant la generació d’evidències que impactin i contribueixin a la qualitat dels ensenyaments de la UB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a-ES" b="1" i="1" dirty="0"/>
              <a:t>garantint l’acreditació del personal docent implicat en qualsevol de les accions, projectes o convocatòries que impulsa el Vicerectorat de Política Docent mitjançant el Programa RIMDA </a:t>
            </a:r>
          </a:p>
        </p:txBody>
      </p:sp>
    </p:spTree>
    <p:extLst>
      <p:ext uri="{BB962C8B-B14F-4D97-AF65-F5344CB8AC3E}">
        <p14:creationId xmlns:p14="http://schemas.microsoft.com/office/powerpoint/2010/main" val="308863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3DEFA4C-2D82-46DC-8E24-8355928AB350}"/>
              </a:ext>
            </a:extLst>
          </p:cNvPr>
          <p:cNvSpPr/>
          <p:nvPr/>
        </p:nvSpPr>
        <p:spPr>
          <a:xfrm>
            <a:off x="346229" y="4687414"/>
            <a:ext cx="11683014" cy="2077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3799987" y="0"/>
            <a:ext cx="45920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GRUPS D’INNOVACIÓ DOCENT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7D8F5F-96BE-4A29-91E5-EDDB69B5E66C}"/>
              </a:ext>
            </a:extLst>
          </p:cNvPr>
          <p:cNvSpPr txBox="1"/>
          <p:nvPr/>
        </p:nvSpPr>
        <p:spPr>
          <a:xfrm>
            <a:off x="1244336" y="800219"/>
            <a:ext cx="57626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GRUPS D’INNOVACIÓ DOCENT (</a:t>
            </a:r>
            <a:r>
              <a:rPr lang="es-ES" sz="2800" b="1" dirty="0" err="1"/>
              <a:t>GIDs</a:t>
            </a:r>
            <a:r>
              <a:rPr lang="es-ES" sz="2800" b="1" dirty="0"/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0638DA-73A9-43E0-813A-C1D28B86DD6F}"/>
              </a:ext>
            </a:extLst>
          </p:cNvPr>
          <p:cNvSpPr txBox="1"/>
          <p:nvPr/>
        </p:nvSpPr>
        <p:spPr>
          <a:xfrm>
            <a:off x="190498" y="2375987"/>
            <a:ext cx="80200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/>
              <a:t>GRUPS D’INNOVACIÓ DOCENT CONSOLIDATS (</a:t>
            </a:r>
            <a:r>
              <a:rPr lang="es-ES" sz="2800" b="1" dirty="0" err="1"/>
              <a:t>GIDCs</a:t>
            </a:r>
            <a:r>
              <a:rPr lang="es-ES" sz="2800" b="1" dirty="0"/>
              <a:t>)</a:t>
            </a:r>
          </a:p>
        </p:txBody>
      </p:sp>
      <p:cxnSp>
        <p:nvCxnSpPr>
          <p:cNvPr id="12" name="Connector de fletxa recta 12">
            <a:extLst>
              <a:ext uri="{FF2B5EF4-FFF2-40B4-BE49-F238E27FC236}">
                <a16:creationId xmlns:a16="http://schemas.microsoft.com/office/drawing/2014/main" id="{991A5D4F-45C6-4277-901D-3D5ECAFE7720}"/>
              </a:ext>
            </a:extLst>
          </p:cNvPr>
          <p:cNvCxnSpPr>
            <a:cxnSpLocks/>
          </p:cNvCxnSpPr>
          <p:nvPr/>
        </p:nvCxnSpPr>
        <p:spPr>
          <a:xfrm>
            <a:off x="4078924" y="1323439"/>
            <a:ext cx="0" cy="10525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F5C916C-0CA9-4083-96DE-8FFFF03F8F45}"/>
              </a:ext>
            </a:extLst>
          </p:cNvPr>
          <p:cNvSpPr txBox="1"/>
          <p:nvPr/>
        </p:nvSpPr>
        <p:spPr>
          <a:xfrm>
            <a:off x="4150090" y="1618880"/>
            <a:ext cx="35336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b="1" dirty="0" err="1"/>
              <a:t>Consolidació</a:t>
            </a:r>
            <a:r>
              <a:rPr lang="es-ES" sz="2400" b="1" dirty="0"/>
              <a:t> (cada 3 </a:t>
            </a:r>
            <a:r>
              <a:rPr lang="es-ES" sz="2400" b="1" dirty="0" err="1"/>
              <a:t>anys</a:t>
            </a:r>
            <a:r>
              <a:rPr lang="es-ES" sz="2400" b="1" dirty="0"/>
              <a:t>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7948C35-BD66-4A2B-8D9F-30F84319A5B4}"/>
              </a:ext>
            </a:extLst>
          </p:cNvPr>
          <p:cNvSpPr txBox="1"/>
          <p:nvPr/>
        </p:nvSpPr>
        <p:spPr>
          <a:xfrm>
            <a:off x="8528368" y="2283654"/>
            <a:ext cx="3019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/>
              <a:t>Accés a finançament anual</a:t>
            </a:r>
          </a:p>
          <a:p>
            <a:r>
              <a:rPr lang="ca-ES" sz="2000" b="1" dirty="0"/>
              <a:t>(40 millors </a:t>
            </a:r>
            <a:r>
              <a:rPr lang="ca-ES" sz="2000" b="1" dirty="0" err="1"/>
              <a:t>GIDCs</a:t>
            </a:r>
            <a:r>
              <a:rPr lang="ca-ES" sz="2000" b="1" dirty="0"/>
              <a:t>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6094FE6-59E7-4A31-A51F-77C5E79C6808}"/>
              </a:ext>
            </a:extLst>
          </p:cNvPr>
          <p:cNvSpPr txBox="1"/>
          <p:nvPr/>
        </p:nvSpPr>
        <p:spPr>
          <a:xfrm>
            <a:off x="531335" y="3497129"/>
            <a:ext cx="283577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s-ES" sz="2400" b="1" dirty="0"/>
              <a:t>CONSOLIDACIÓ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4D4C9A-7AFC-43A6-8538-D02BA7D4B765}"/>
              </a:ext>
            </a:extLst>
          </p:cNvPr>
          <p:cNvSpPr txBox="1"/>
          <p:nvPr/>
        </p:nvSpPr>
        <p:spPr>
          <a:xfrm>
            <a:off x="3533658" y="3169921"/>
            <a:ext cx="7671716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a-ES" sz="2000" b="1" dirty="0"/>
              <a:t>Evidències relacionades amb millora/innovació docent, difusió, etc.</a:t>
            </a:r>
          </a:p>
          <a:p>
            <a:pPr marL="342900" indent="-342900">
              <a:buFontTx/>
              <a:buChar char="-"/>
            </a:pPr>
            <a:r>
              <a:rPr lang="ca-ES" sz="2000" b="1" dirty="0"/>
              <a:t>2 membres del GID, actuacions en </a:t>
            </a:r>
            <a:r>
              <a:rPr lang="ca-ES" sz="2000" b="1" dirty="0" err="1"/>
              <a:t>l’estudiantat</a:t>
            </a:r>
            <a:r>
              <a:rPr lang="ca-ES" sz="2000" b="1" dirty="0"/>
              <a:t> de la UB</a:t>
            </a:r>
          </a:p>
          <a:p>
            <a:pPr marL="342900" indent="-342900">
              <a:buFontTx/>
              <a:buChar char="-"/>
            </a:pPr>
            <a:r>
              <a:rPr lang="ca-ES" sz="2000" b="1" dirty="0"/>
              <a:t>Resultat numèric (Ordenació dels </a:t>
            </a:r>
            <a:r>
              <a:rPr lang="ca-ES" sz="2000" b="1" dirty="0" err="1"/>
              <a:t>GIDs</a:t>
            </a:r>
            <a:r>
              <a:rPr lang="ca-ES" sz="2000" b="1" dirty="0"/>
              <a:t>)</a:t>
            </a:r>
          </a:p>
          <a:p>
            <a:pPr marL="342900" indent="-342900">
              <a:buFontTx/>
              <a:buChar char="-"/>
            </a:pPr>
            <a:r>
              <a:rPr lang="ca-ES" sz="2000" b="1" dirty="0"/>
              <a:t>80 punts per ser GIDC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17129A-BC16-4F99-9EB8-5B76352AB956}"/>
              </a:ext>
            </a:extLst>
          </p:cNvPr>
          <p:cNvSpPr txBox="1"/>
          <p:nvPr/>
        </p:nvSpPr>
        <p:spPr>
          <a:xfrm>
            <a:off x="10038236" y="3904881"/>
            <a:ext cx="101521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</a:rPr>
              <a:t>FASE 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0E8F243-63DC-447A-82AC-DD8FD9436966}"/>
              </a:ext>
            </a:extLst>
          </p:cNvPr>
          <p:cNvSpPr txBox="1"/>
          <p:nvPr/>
        </p:nvSpPr>
        <p:spPr>
          <a:xfrm>
            <a:off x="655627" y="5382993"/>
            <a:ext cx="101521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</a:rPr>
              <a:t>FASE 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4DFDABA-8A02-4EEC-997B-0184DEE46F6D}"/>
              </a:ext>
            </a:extLst>
          </p:cNvPr>
          <p:cNvSpPr txBox="1"/>
          <p:nvPr/>
        </p:nvSpPr>
        <p:spPr>
          <a:xfrm>
            <a:off x="1857800" y="5105995"/>
            <a:ext cx="38843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Informe RIMDA de retorn</a:t>
            </a:r>
          </a:p>
          <a:p>
            <a:r>
              <a:rPr lang="ca-ES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ca-ES" b="1" i="1" dirty="0">
                <a:solidFill>
                  <a:srgbClr val="000000"/>
                </a:solidFill>
                <a:latin typeface="Calibri" panose="020F0502020204030204" pitchFamily="34" charset="0"/>
              </a:rPr>
              <a:t>s’està treballant en els indicadors d’aquest informe</a:t>
            </a:r>
            <a:r>
              <a:rPr lang="ca-ES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ca-E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s-E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60AFCA-4523-40A1-A0B8-1F6CFC3D3A2F}"/>
              </a:ext>
            </a:extLst>
          </p:cNvPr>
          <p:cNvSpPr txBox="1"/>
          <p:nvPr/>
        </p:nvSpPr>
        <p:spPr>
          <a:xfrm>
            <a:off x="6303579" y="5382993"/>
            <a:ext cx="101521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</a:rPr>
              <a:t>FASE 3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25463AC-61B4-45AE-98D1-F74035C6D243}"/>
              </a:ext>
            </a:extLst>
          </p:cNvPr>
          <p:cNvSpPr txBox="1"/>
          <p:nvPr/>
        </p:nvSpPr>
        <p:spPr>
          <a:xfrm>
            <a:off x="7785164" y="4752052"/>
            <a:ext cx="38843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RECERCA /Anàlisi de factors limitadors i potenciadors de l’activitat dels </a:t>
            </a:r>
            <a:r>
              <a:rPr lang="ca-ES" sz="2400" b="1" i="0" dirty="0" err="1">
                <a:solidFill>
                  <a:srgbClr val="000000"/>
                </a:solidFill>
                <a:effectLst/>
                <a:latin typeface="Calibri"/>
                <a:cs typeface="Calibri"/>
              </a:rPr>
              <a:t>GIDs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a la UB. (</a:t>
            </a:r>
            <a:r>
              <a:rPr lang="ca-ES" sz="2400" b="1" i="1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20 anys d’experiència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)</a:t>
            </a:r>
          </a:p>
          <a:p>
            <a:r>
              <a:rPr lang="ca-ES" sz="2400" b="1" i="1" dirty="0">
                <a:solidFill>
                  <a:srgbClr val="000000"/>
                </a:solidFill>
                <a:latin typeface="Calibri"/>
                <a:cs typeface="Calibri"/>
              </a:rPr>
              <a:t>Any 2023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0185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7" grpId="0" animBg="1"/>
      <p:bldP spid="15" grpId="0"/>
      <p:bldP spid="16" grpId="0" animBg="1"/>
      <p:bldP spid="17" grpId="0" animBg="1"/>
      <p:bldP spid="13" grpId="0" animBg="1"/>
      <p:bldP spid="19" grpId="0" animBg="1"/>
      <p:bldP spid="21" grpId="0"/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917182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917182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9573692-B5C5-4FFB-885D-190E72420EC6}"/>
              </a:ext>
            </a:extLst>
          </p:cNvPr>
          <p:cNvSpPr/>
          <p:nvPr/>
        </p:nvSpPr>
        <p:spPr>
          <a:xfrm>
            <a:off x="8338782" y="917182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RECERCA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400448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B743D32-56E1-4163-BDAA-4D54ACBDE2C1}"/>
              </a:ext>
            </a:extLst>
          </p:cNvPr>
          <p:cNvCxnSpPr>
            <a:cxnSpLocks/>
          </p:cNvCxnSpPr>
          <p:nvPr/>
        </p:nvCxnSpPr>
        <p:spPr>
          <a:xfrm>
            <a:off x="7540620" y="1426821"/>
            <a:ext cx="8828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1889FDA-BD1C-4FAE-B2CF-AF1EB38D1040}"/>
              </a:ext>
            </a:extLst>
          </p:cNvPr>
          <p:cNvSpPr/>
          <p:nvPr/>
        </p:nvSpPr>
        <p:spPr>
          <a:xfrm>
            <a:off x="4246265" y="800219"/>
            <a:ext cx="3551274" cy="120679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1BCA8E5-13D8-4C8C-A4AC-A20FCD085C65}"/>
              </a:ext>
            </a:extLst>
          </p:cNvPr>
          <p:cNvSpPr txBox="1"/>
          <p:nvPr/>
        </p:nvSpPr>
        <p:spPr>
          <a:xfrm>
            <a:off x="9103811" y="1957423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REDICE (IDP-ICE)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4617785-2833-49F4-BF8D-E13C6B83DDED}"/>
              </a:ext>
            </a:extLst>
          </p:cNvPr>
          <p:cNvSpPr txBox="1"/>
          <p:nvPr/>
        </p:nvSpPr>
        <p:spPr>
          <a:xfrm>
            <a:off x="1760873" y="2662822"/>
            <a:ext cx="8670253" cy="3736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800" b="1" dirty="0"/>
              <a:t>Noves </a:t>
            </a:r>
            <a:r>
              <a:rPr lang="ca-ES" sz="2800" b="1" dirty="0"/>
              <a:t>tipologies</a:t>
            </a:r>
            <a:r>
              <a:rPr lang="fr-FR" sz="2800" b="1" dirty="0"/>
              <a:t> de </a:t>
            </a:r>
            <a:r>
              <a:rPr lang="ca-ES" sz="2800" b="1" dirty="0"/>
              <a:t>projectes</a:t>
            </a:r>
            <a:r>
              <a:rPr lang="fr-FR" sz="2800" b="1" dirty="0"/>
              <a:t> </a:t>
            </a:r>
            <a:r>
              <a:rPr lang="ca-ES" sz="2800" b="1" dirty="0"/>
              <a:t>reconeguts pel RIMDA:</a:t>
            </a:r>
            <a:br>
              <a:rPr lang="ca-ES" sz="2800" b="1" dirty="0"/>
            </a:br>
            <a:r>
              <a:rPr lang="ca-ES" sz="1100" b="1" dirty="0"/>
              <a:t> </a:t>
            </a:r>
            <a:endParaRPr lang="ca-ES" sz="900" b="1" dirty="0"/>
          </a:p>
          <a:p>
            <a:pPr marL="742950" lvl="1" indent="-285750" fontAlgn="base">
              <a:buFont typeface="Wingdings" panose="05000000000000000000" pitchFamily="2" charset="2"/>
              <a:buChar char="v"/>
            </a:pP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de la UB (</a:t>
            </a:r>
            <a:r>
              <a:rPr lang="ca-ES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PEUB</a:t>
            </a: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ca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v"/>
            </a:pP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Docents de Centre (</a:t>
            </a:r>
            <a:r>
              <a:rPr lang="ca-ES" sz="20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PEDCs</a:t>
            </a: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ca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v"/>
            </a:pP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d’Innovació Docent (</a:t>
            </a:r>
            <a:r>
              <a:rPr lang="ca-ES" sz="2000" b="1" i="0" dirty="0" err="1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PIDs</a:t>
            </a: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ca-E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v"/>
            </a:pP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de Millora Docent (</a:t>
            </a:r>
            <a:r>
              <a:rPr lang="ca-ES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PMD</a:t>
            </a:r>
            <a:r>
              <a:rPr lang="ca-E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742950" lvl="1" indent="-285750" fontAlgn="base">
              <a:buFont typeface="Wingdings" panose="05000000000000000000" pitchFamily="2" charset="2"/>
              <a:buChar char="v"/>
            </a:pPr>
            <a:endParaRPr lang="ca-E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v"/>
            </a:pPr>
            <a:r>
              <a:rPr 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Projectes RIMDA-REDICE </a:t>
            </a:r>
            <a:r>
              <a:rPr lang="ca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(Any 2023, convocatòria pilot)</a:t>
            </a:r>
          </a:p>
        </p:txBody>
      </p:sp>
    </p:spTree>
    <p:extLst>
      <p:ext uri="{BB962C8B-B14F-4D97-AF65-F5344CB8AC3E}">
        <p14:creationId xmlns:p14="http://schemas.microsoft.com/office/powerpoint/2010/main" val="17450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4" grpId="0" animBg="1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4F77F3C-AADE-40ED-9F7A-7ABBA4E8EF8F}"/>
              </a:ext>
            </a:extLst>
          </p:cNvPr>
          <p:cNvSpPr/>
          <p:nvPr/>
        </p:nvSpPr>
        <p:spPr>
          <a:xfrm>
            <a:off x="431789" y="2672179"/>
            <a:ext cx="11328422" cy="4068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64685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B169F1-CA62-47D7-885F-09FF605F54D5}"/>
              </a:ext>
            </a:extLst>
          </p:cNvPr>
          <p:cNvSpPr txBox="1"/>
          <p:nvPr/>
        </p:nvSpPr>
        <p:spPr>
          <a:xfrm>
            <a:off x="1782737" y="2003934"/>
            <a:ext cx="82543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de la UB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PEUB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5AF1E62-C814-40B7-A2D1-E93B22995ABE}"/>
              </a:ext>
            </a:extLst>
          </p:cNvPr>
          <p:cNvSpPr txBox="1"/>
          <p:nvPr/>
        </p:nvSpPr>
        <p:spPr>
          <a:xfrm>
            <a:off x="630427" y="2802776"/>
            <a:ext cx="700108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1" dirty="0"/>
              <a:t>PLA UNIDIGITAL 2020-2021</a:t>
            </a:r>
            <a:br>
              <a:rPr lang="ca-ES" sz="2400" b="1" i="1" dirty="0"/>
            </a:br>
            <a:br>
              <a:rPr lang="ca-ES" sz="2400" b="1" i="1" dirty="0"/>
            </a:br>
            <a:r>
              <a:rPr lang="ca-ES" sz="1600" b="1" i="1" dirty="0">
                <a:hlinkClick r:id="rId3"/>
              </a:rPr>
              <a:t>Presentació a Consell de Govern novembre 2021</a:t>
            </a:r>
            <a:endParaRPr lang="ca-E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/>
              <a:t>GCxdCD</a:t>
            </a:r>
            <a:r>
              <a:rPr lang="es-ES" sz="2400" dirty="0"/>
              <a:t>: </a:t>
            </a:r>
            <a:r>
              <a:rPr lang="es-ES" sz="2400" dirty="0" err="1"/>
              <a:t>Generació</a:t>
            </a:r>
            <a:r>
              <a:rPr lang="es-ES" sz="2400" dirty="0"/>
              <a:t> de </a:t>
            </a:r>
            <a:r>
              <a:rPr lang="es-ES" sz="2400" dirty="0" err="1"/>
              <a:t>continguts</a:t>
            </a:r>
            <a:r>
              <a:rPr lang="es-ES" sz="2400" dirty="0"/>
              <a:t> </a:t>
            </a:r>
            <a:br>
              <a:rPr lang="es-ES" sz="2400" dirty="0"/>
            </a:br>
            <a:r>
              <a:rPr lang="es-ES" sz="2400" dirty="0"/>
              <a:t>per al </a:t>
            </a:r>
            <a:r>
              <a:rPr lang="es-ES" sz="2400" dirty="0" err="1"/>
              <a:t>desenvolupament</a:t>
            </a:r>
            <a:r>
              <a:rPr lang="es-ES" sz="2400" dirty="0"/>
              <a:t> de la </a:t>
            </a:r>
            <a:r>
              <a:rPr lang="es-ES" sz="2400" dirty="0" err="1"/>
              <a:t>Competència</a:t>
            </a:r>
            <a:r>
              <a:rPr lang="es-ES" sz="2400" dirty="0"/>
              <a:t> 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DOCENCIA – DIGAPREN</a:t>
            </a:r>
            <a:r>
              <a:rPr lang="es-ES" sz="2400" dirty="0"/>
              <a:t>: </a:t>
            </a:r>
            <a:r>
              <a:rPr lang="es-ES" sz="2400" dirty="0" err="1"/>
              <a:t>Digitalització</a:t>
            </a:r>
            <a:r>
              <a:rPr lang="es-ES" sz="2400" dirty="0"/>
              <a:t> </a:t>
            </a:r>
            <a:r>
              <a:rPr lang="es-ES" sz="2400" dirty="0" err="1"/>
              <a:t>d’entorns</a:t>
            </a:r>
            <a:r>
              <a:rPr lang="es-ES" sz="2400" dirty="0"/>
              <a:t> </a:t>
            </a:r>
            <a:br>
              <a:rPr lang="es-ES" sz="2400" dirty="0"/>
            </a:br>
            <a:r>
              <a:rPr lang="es-ES" sz="2400" dirty="0" err="1"/>
              <a:t>d’aprenentatge</a:t>
            </a:r>
            <a:r>
              <a:rPr lang="es-ES" sz="2400" dirty="0"/>
              <a:t>: </a:t>
            </a:r>
            <a:r>
              <a:rPr lang="es-ES" sz="2400" dirty="0" err="1"/>
              <a:t>aules</a:t>
            </a:r>
            <a:r>
              <a:rPr lang="es-ES" sz="2400" dirty="0"/>
              <a:t> HALC i </a:t>
            </a:r>
            <a:r>
              <a:rPr lang="es-ES" sz="2400" dirty="0" err="1"/>
              <a:t>eines</a:t>
            </a:r>
            <a:r>
              <a:rPr lang="es-ES" sz="2400" dirty="0"/>
              <a:t> de </a:t>
            </a:r>
            <a:r>
              <a:rPr lang="es-ES" sz="2400" dirty="0" err="1"/>
              <a:t>simulació</a:t>
            </a:r>
            <a:r>
              <a:rPr lang="es-ES" sz="2400" dirty="0"/>
              <a:t> </a:t>
            </a:r>
            <a:endParaRPr lang="ca-ES" sz="2400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6C6F22-354B-49CA-9D9A-F3BA22B54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696" y="4834285"/>
            <a:ext cx="3048877" cy="175470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81B4EE-AC5D-4691-81B1-BC57FB28A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696" y="2877593"/>
            <a:ext cx="3048877" cy="1793289"/>
          </a:xfrm>
          <a:prstGeom prst="rect">
            <a:avLst/>
          </a:prstGeom>
        </p:spPr>
      </p:pic>
      <p:pic>
        <p:nvPicPr>
          <p:cNvPr id="1030" name="Picture 6" descr="next generation eu logo">
            <a:extLst>
              <a:ext uri="{FF2B5EF4-FFF2-40B4-BE49-F238E27FC236}">
                <a16:creationId xmlns:a16="http://schemas.microsoft.com/office/drawing/2014/main" id="{40B72966-A952-477E-81CD-795FD84D9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t="22525" r="28677" b="26980"/>
          <a:stretch/>
        </p:blipFill>
        <p:spPr bwMode="auto">
          <a:xfrm>
            <a:off x="4262452" y="2799621"/>
            <a:ext cx="702956" cy="5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4F77F3C-AADE-40ED-9F7A-7ABBA4E8EF8F}"/>
              </a:ext>
            </a:extLst>
          </p:cNvPr>
          <p:cNvSpPr/>
          <p:nvPr/>
        </p:nvSpPr>
        <p:spPr>
          <a:xfrm>
            <a:off x="431789" y="3429000"/>
            <a:ext cx="11328422" cy="3312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64685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B169F1-CA62-47D7-885F-09FF605F54D5}"/>
              </a:ext>
            </a:extLst>
          </p:cNvPr>
          <p:cNvSpPr txBox="1"/>
          <p:nvPr/>
        </p:nvSpPr>
        <p:spPr>
          <a:xfrm>
            <a:off x="1782737" y="2003934"/>
            <a:ext cx="82543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de la UB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PEUB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F1D46D-6136-4671-8431-4A1E5AC57F72}"/>
              </a:ext>
            </a:extLst>
          </p:cNvPr>
          <p:cNvSpPr txBox="1"/>
          <p:nvPr/>
        </p:nvSpPr>
        <p:spPr>
          <a:xfrm>
            <a:off x="1782737" y="2836623"/>
            <a:ext cx="825439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Estratègics Docents de Centre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PEDC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  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C54E0DE-12DB-4458-ACA7-D810FCE62EFE}"/>
              </a:ext>
            </a:extLst>
          </p:cNvPr>
          <p:cNvSpPr txBox="1"/>
          <p:nvPr/>
        </p:nvSpPr>
        <p:spPr>
          <a:xfrm>
            <a:off x="10230861" y="2882789"/>
            <a:ext cx="166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RIMDA-CENTRE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5AF1E62-C814-40B7-A2D1-E93B22995ABE}"/>
              </a:ext>
            </a:extLst>
          </p:cNvPr>
          <p:cNvSpPr txBox="1"/>
          <p:nvPr/>
        </p:nvSpPr>
        <p:spPr>
          <a:xfrm>
            <a:off x="431789" y="3669312"/>
            <a:ext cx="5994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a-ES" sz="2400" b="1" i="1" dirty="0"/>
              <a:t>Durada de 2 anys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Accions Estratègiques del Centre</a:t>
            </a:r>
          </a:p>
          <a:p>
            <a:r>
              <a:rPr lang="ca-ES" sz="2400" b="1" i="1" dirty="0"/>
              <a:t>	(Innovació, Millora, altres accions...)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Coordinador d’Innovació Docent del Centre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S’estableix un acord RIMDA-Centre</a:t>
            </a:r>
          </a:p>
          <a:p>
            <a:pPr marL="342900" indent="-342900">
              <a:buFontTx/>
              <a:buChar char="-"/>
            </a:pPr>
            <a:r>
              <a:rPr lang="ca-ES" sz="2400" b="1" i="1" dirty="0"/>
              <a:t>Cofinançament RIMDA-Centre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95EF7C-BAD6-439F-B681-80B7D237FA2B}"/>
              </a:ext>
            </a:extLst>
          </p:cNvPr>
          <p:cNvSpPr txBox="1"/>
          <p:nvPr/>
        </p:nvSpPr>
        <p:spPr>
          <a:xfrm>
            <a:off x="7237293" y="3631713"/>
            <a:ext cx="44059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1" dirty="0"/>
              <a:t>Comissió d’Avaluació i Seguiment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Coordinador ID Centre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1 membre del Centre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1 membre del RIMDA</a:t>
            </a:r>
          </a:p>
          <a:p>
            <a:pPr marL="342900" indent="-342900">
              <a:buFontTx/>
              <a:buChar char="-"/>
            </a:pPr>
            <a:r>
              <a:rPr lang="ca-ES" sz="2400" i="1" dirty="0"/>
              <a:t>1 membre de la CAIDUB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A23E856-7BFA-4B79-AFA6-84AC6EC20A29}"/>
              </a:ext>
            </a:extLst>
          </p:cNvPr>
          <p:cNvSpPr txBox="1"/>
          <p:nvPr/>
        </p:nvSpPr>
        <p:spPr>
          <a:xfrm>
            <a:off x="1049919" y="5879012"/>
            <a:ext cx="5660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i="1" dirty="0"/>
              <a:t>Accions estratègiques </a:t>
            </a:r>
            <a:r>
              <a:rPr lang="ca-ES" sz="2400" b="1" i="1" dirty="0">
                <a:sym typeface="Wingdings" panose="05000000000000000000" pitchFamily="2" charset="2"/>
              </a:rPr>
              <a:t>       Coordinador </a:t>
            </a:r>
            <a:endParaRPr lang="ca-ES" sz="2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ca-ES" sz="2400" b="1" i="1" dirty="0">
                <a:sym typeface="Wingdings" panose="05000000000000000000" pitchFamily="2" charset="2"/>
              </a:rPr>
              <a:t>			            Participants </a:t>
            </a:r>
            <a:endParaRPr lang="ca-E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73481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B169F1-CA62-47D7-885F-09FF605F54D5}"/>
              </a:ext>
            </a:extLst>
          </p:cNvPr>
          <p:cNvSpPr txBox="1"/>
          <p:nvPr/>
        </p:nvSpPr>
        <p:spPr>
          <a:xfrm>
            <a:off x="656636" y="1929954"/>
            <a:ext cx="531069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d’Innovació Docent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PID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CE3685D-3A06-4A45-83E4-67E00F00615B}"/>
              </a:ext>
            </a:extLst>
          </p:cNvPr>
          <p:cNvSpPr txBox="1"/>
          <p:nvPr/>
        </p:nvSpPr>
        <p:spPr>
          <a:xfrm>
            <a:off x="6369452" y="1929954"/>
            <a:ext cx="51659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1" fontAlgn="base"/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Projectes de Millora Docent (</a:t>
            </a:r>
            <a:r>
              <a:rPr lang="ca-ES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PMD</a:t>
            </a:r>
            <a:r>
              <a:rPr lang="ca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ca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9F7C9C-13B1-4B9E-BE0A-05AFC087CDE4}"/>
              </a:ext>
            </a:extLst>
          </p:cNvPr>
          <p:cNvSpPr txBox="1"/>
          <p:nvPr/>
        </p:nvSpPr>
        <p:spPr>
          <a:xfrm>
            <a:off x="1007533" y="2726267"/>
            <a:ext cx="10642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/>
              <a:t>Projectes d’innovació docent avaluats per la CAIDUB (dues convocatòries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/>
              <a:t>25-40 </a:t>
            </a:r>
            <a:r>
              <a:rPr lang="ca-ES" b="1" dirty="0" err="1"/>
              <a:t>PIDs</a:t>
            </a:r>
            <a:r>
              <a:rPr lang="ca-ES" b="1" dirty="0"/>
              <a:t> concedits per 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/>
              <a:t>Molts dels projectes no concedits com a innovació docent sí que plantegen, almenys, un Millora Docent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B221F92-EE66-40E6-86C6-C048C0405635}"/>
              </a:ext>
            </a:extLst>
          </p:cNvPr>
          <p:cNvCxnSpPr>
            <a:cxnSpLocks/>
          </p:cNvCxnSpPr>
          <p:nvPr/>
        </p:nvCxnSpPr>
        <p:spPr>
          <a:xfrm>
            <a:off x="2398433" y="3649597"/>
            <a:ext cx="0" cy="4480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5ED9A411-5A75-4107-BE5C-403043EB65A0}"/>
              </a:ext>
            </a:extLst>
          </p:cNvPr>
          <p:cNvSpPr txBox="1"/>
          <p:nvPr/>
        </p:nvSpPr>
        <p:spPr>
          <a:xfrm>
            <a:off x="2302638" y="4225952"/>
            <a:ext cx="93228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a-ES" b="1" dirty="0"/>
              <a:t>2022: Es començarà a reconèixer també la Millora Docent </a:t>
            </a:r>
            <a:r>
              <a:rPr lang="ca-ES" b="1" dirty="0">
                <a:sym typeface="Wingdings" panose="05000000000000000000" pitchFamily="2" charset="2"/>
              </a:rPr>
              <a:t> Projectes de Millora Docent (PMD)</a:t>
            </a:r>
            <a:endParaRPr lang="ca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574E6E-B1E7-49B2-AA89-1E14E1A1BEA0}"/>
              </a:ext>
            </a:extLst>
          </p:cNvPr>
          <p:cNvSpPr txBox="1"/>
          <p:nvPr/>
        </p:nvSpPr>
        <p:spPr>
          <a:xfrm>
            <a:off x="2219106" y="5213386"/>
            <a:ext cx="793428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CANVIS EN EL PROCEDIMENT DE SOL·LICITUD DE PROJECTES</a:t>
            </a:r>
          </a:p>
        </p:txBody>
      </p:sp>
    </p:spTree>
    <p:extLst>
      <p:ext uri="{BB962C8B-B14F-4D97-AF65-F5344CB8AC3E}">
        <p14:creationId xmlns:p14="http://schemas.microsoft.com/office/powerpoint/2010/main" val="41079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diagonales cortadas 8">
            <a:extLst>
              <a:ext uri="{FF2B5EF4-FFF2-40B4-BE49-F238E27FC236}">
                <a16:creationId xmlns:a16="http://schemas.microsoft.com/office/drawing/2014/main" id="{9DFAC4C4-136F-4D3C-9EE6-475213B30646}"/>
              </a:ext>
            </a:extLst>
          </p:cNvPr>
          <p:cNvSpPr/>
          <p:nvPr/>
        </p:nvSpPr>
        <p:spPr>
          <a:xfrm>
            <a:off x="0" y="0"/>
            <a:ext cx="12192000" cy="564205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F1FAFB-FF3C-43B1-AB25-EE6EAAA339D2}"/>
              </a:ext>
            </a:extLst>
          </p:cNvPr>
          <p:cNvSpPr txBox="1"/>
          <p:nvPr/>
        </p:nvSpPr>
        <p:spPr>
          <a:xfrm>
            <a:off x="2622709" y="0"/>
            <a:ext cx="6946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solidFill>
                  <a:schemeClr val="bg1"/>
                </a:solidFill>
                <a:latin typeface="Anivers" panose="02000000000000000000" pitchFamily="2" charset="0"/>
              </a:rPr>
              <a:t>PROJECTES DE MILLORA I INNOVACIÓ DOCENT</a:t>
            </a:r>
          </a:p>
          <a:p>
            <a:endParaRPr lang="es-ES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032B3-17AB-4EB2-B212-FB2A9E192853}"/>
              </a:ext>
            </a:extLst>
          </p:cNvPr>
          <p:cNvSpPr/>
          <p:nvPr/>
        </p:nvSpPr>
        <p:spPr>
          <a:xfrm>
            <a:off x="656636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MILLORA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B7C7247-556F-49AE-A130-EFF09FB0FBE1}"/>
              </a:ext>
            </a:extLst>
          </p:cNvPr>
          <p:cNvSpPr/>
          <p:nvPr/>
        </p:nvSpPr>
        <p:spPr>
          <a:xfrm>
            <a:off x="4502151" y="672628"/>
            <a:ext cx="3124940" cy="92327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INNOVACIÓ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1831A2EA-B2EF-4006-9225-36F54B0C0FF9}"/>
              </a:ext>
            </a:extLst>
          </p:cNvPr>
          <p:cNvCxnSpPr>
            <a:cxnSpLocks/>
          </p:cNvCxnSpPr>
          <p:nvPr/>
        </p:nvCxnSpPr>
        <p:spPr>
          <a:xfrm>
            <a:off x="3693833" y="1173479"/>
            <a:ext cx="900068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32D9DF-3CFE-40F7-B659-52D79213DED8}"/>
              </a:ext>
            </a:extLst>
          </p:cNvPr>
          <p:cNvSpPr txBox="1"/>
          <p:nvPr/>
        </p:nvSpPr>
        <p:spPr>
          <a:xfrm>
            <a:off x="961806" y="174088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DUES CONVOCATÒRIES PER ANY (CAIDUB)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2B8621D-A29B-487F-9EC1-124AC42308F8}"/>
              </a:ext>
            </a:extLst>
          </p:cNvPr>
          <p:cNvSpPr txBox="1"/>
          <p:nvPr/>
        </p:nvSpPr>
        <p:spPr>
          <a:xfrm>
            <a:off x="959372" y="2372111"/>
            <a:ext cx="997289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SOL·LICITUD EN DUES FASES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BF8BAB-191A-444B-9305-F7F96EB89D41}"/>
              </a:ext>
            </a:extLst>
          </p:cNvPr>
          <p:cNvSpPr txBox="1"/>
          <p:nvPr/>
        </p:nvSpPr>
        <p:spPr>
          <a:xfrm>
            <a:off x="281827" y="4190999"/>
            <a:ext cx="1431289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FASE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B0D7F1-F82F-47AF-B120-AEAF91007306}"/>
              </a:ext>
            </a:extLst>
          </p:cNvPr>
          <p:cNvSpPr txBox="1"/>
          <p:nvPr/>
        </p:nvSpPr>
        <p:spPr>
          <a:xfrm>
            <a:off x="38100" y="4962525"/>
            <a:ext cx="299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b="1" dirty="0" err="1"/>
              <a:t>Document</a:t>
            </a:r>
            <a:r>
              <a:rPr lang="es-ES" sz="1400" b="1" dirty="0"/>
              <a:t> web RIMDA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Informació</a:t>
            </a:r>
            <a:r>
              <a:rPr lang="es-ES" sz="1400" b="1" dirty="0"/>
              <a:t> resumida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Presentació</a:t>
            </a:r>
            <a:r>
              <a:rPr lang="es-ES" sz="1400" b="1" dirty="0"/>
              <a:t> en </a:t>
            </a:r>
            <a:r>
              <a:rPr lang="es-ES" sz="1400" b="1" dirty="0" err="1"/>
              <a:t>qualsevol</a:t>
            </a:r>
            <a:r>
              <a:rPr lang="es-ES" sz="1400" b="1" dirty="0"/>
              <a:t> </a:t>
            </a:r>
            <a:r>
              <a:rPr lang="es-ES" sz="1400" b="1" dirty="0" err="1"/>
              <a:t>moment</a:t>
            </a:r>
            <a:endParaRPr lang="es-ES" sz="14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B66FF26-C1FF-4FA3-B51F-F904F01DB5A3}"/>
              </a:ext>
            </a:extLst>
          </p:cNvPr>
          <p:cNvSpPr txBox="1"/>
          <p:nvPr/>
        </p:nvSpPr>
        <p:spPr>
          <a:xfrm>
            <a:off x="4626392" y="3624193"/>
            <a:ext cx="1431289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FASE 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BB98784-76FC-40D2-B9E3-34C84C31A432}"/>
              </a:ext>
            </a:extLst>
          </p:cNvPr>
          <p:cNvSpPr txBox="1"/>
          <p:nvPr/>
        </p:nvSpPr>
        <p:spPr>
          <a:xfrm>
            <a:off x="2541152" y="4190998"/>
            <a:ext cx="1533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RIMDA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08943BD-5820-403A-BCF3-DBB100632700}"/>
              </a:ext>
            </a:extLst>
          </p:cNvPr>
          <p:cNvCxnSpPr>
            <a:cxnSpLocks/>
          </p:cNvCxnSpPr>
          <p:nvPr/>
        </p:nvCxnSpPr>
        <p:spPr>
          <a:xfrm>
            <a:off x="1713116" y="4552263"/>
            <a:ext cx="828036" cy="685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rir llave 13">
            <a:extLst>
              <a:ext uri="{FF2B5EF4-FFF2-40B4-BE49-F238E27FC236}">
                <a16:creationId xmlns:a16="http://schemas.microsoft.com/office/drawing/2014/main" id="{3ED17C1C-C800-4129-876B-39552FBCE23A}"/>
              </a:ext>
            </a:extLst>
          </p:cNvPr>
          <p:cNvSpPr/>
          <p:nvPr/>
        </p:nvSpPr>
        <p:spPr>
          <a:xfrm>
            <a:off x="4367661" y="3966544"/>
            <a:ext cx="244887" cy="1133608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00E7FD-1A57-4B1D-9425-7BB7033E67AE}"/>
              </a:ext>
            </a:extLst>
          </p:cNvPr>
          <p:cNvSpPr txBox="1"/>
          <p:nvPr/>
        </p:nvSpPr>
        <p:spPr>
          <a:xfrm>
            <a:off x="4620093" y="4915486"/>
            <a:ext cx="185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/>
              <a:t>No passa a Fase 2</a:t>
            </a:r>
          </a:p>
        </p:txBody>
      </p:sp>
      <p:sp>
        <p:nvSpPr>
          <p:cNvPr id="33" name="Abrir llave 32">
            <a:extLst>
              <a:ext uri="{FF2B5EF4-FFF2-40B4-BE49-F238E27FC236}">
                <a16:creationId xmlns:a16="http://schemas.microsoft.com/office/drawing/2014/main" id="{27E94B37-CA5D-417B-BB79-0E0942103931}"/>
              </a:ext>
            </a:extLst>
          </p:cNvPr>
          <p:cNvSpPr/>
          <p:nvPr/>
        </p:nvSpPr>
        <p:spPr>
          <a:xfrm>
            <a:off x="6305789" y="3260442"/>
            <a:ext cx="307095" cy="1615672"/>
          </a:xfrm>
          <a:prstGeom prst="leftBrace">
            <a:avLst>
              <a:gd name="adj1" fmla="val 28417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67B5A9D-F5FF-4507-B499-CD7AD6C3ABD6}"/>
              </a:ext>
            </a:extLst>
          </p:cNvPr>
          <p:cNvSpPr txBox="1"/>
          <p:nvPr/>
        </p:nvSpPr>
        <p:spPr>
          <a:xfrm>
            <a:off x="6702420" y="3076575"/>
            <a:ext cx="845103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PID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284138-B662-4507-9641-63B19E95F759}"/>
              </a:ext>
            </a:extLst>
          </p:cNvPr>
          <p:cNvSpPr txBox="1"/>
          <p:nvPr/>
        </p:nvSpPr>
        <p:spPr>
          <a:xfrm>
            <a:off x="6702419" y="4552948"/>
            <a:ext cx="1160895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PMD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9B5879D-4123-4A4F-A684-A14E9E3166C9}"/>
              </a:ext>
            </a:extLst>
          </p:cNvPr>
          <p:cNvSpPr txBox="1"/>
          <p:nvPr/>
        </p:nvSpPr>
        <p:spPr>
          <a:xfrm>
            <a:off x="6244244" y="5352737"/>
            <a:ext cx="3373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400" b="1" dirty="0" err="1"/>
              <a:t>Document</a:t>
            </a:r>
            <a:r>
              <a:rPr lang="es-ES" sz="1400" b="1" dirty="0"/>
              <a:t> web RIMDA</a:t>
            </a:r>
          </a:p>
          <a:p>
            <a:pPr marL="285750" indent="-285750">
              <a:buFontTx/>
              <a:buChar char="-"/>
            </a:pPr>
            <a:r>
              <a:rPr lang="es-ES" sz="1400" b="1" dirty="0" err="1"/>
              <a:t>Informació</a:t>
            </a:r>
            <a:r>
              <a:rPr lang="es-ES" sz="1400" b="1" dirty="0"/>
              <a:t> </a:t>
            </a:r>
            <a:r>
              <a:rPr lang="es-ES" sz="1400" b="1" dirty="0" err="1"/>
              <a:t>més</a:t>
            </a:r>
            <a:r>
              <a:rPr lang="es-ES" sz="1400" b="1" dirty="0"/>
              <a:t> completa (PID ≠ PMD)</a:t>
            </a:r>
          </a:p>
          <a:p>
            <a:pPr marL="285750" indent="-285750">
              <a:buFontTx/>
              <a:buChar char="-"/>
            </a:pPr>
            <a:r>
              <a:rPr lang="es-ES" sz="1400" b="1" dirty="0"/>
              <a:t>Cal seleccionar la convocatoria CAIDUB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158D785-3A85-48D0-961B-D815E1444672}"/>
              </a:ext>
            </a:extLst>
          </p:cNvPr>
          <p:cNvSpPr txBox="1"/>
          <p:nvPr/>
        </p:nvSpPr>
        <p:spPr>
          <a:xfrm>
            <a:off x="8214418" y="3567660"/>
            <a:ext cx="16834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b="1" dirty="0"/>
              <a:t>CAIDUB</a:t>
            </a:r>
          </a:p>
        </p:txBody>
      </p:sp>
      <p:sp>
        <p:nvSpPr>
          <p:cNvPr id="40" name="Abrir llave 39">
            <a:extLst>
              <a:ext uri="{FF2B5EF4-FFF2-40B4-BE49-F238E27FC236}">
                <a16:creationId xmlns:a16="http://schemas.microsoft.com/office/drawing/2014/main" id="{5A136822-825F-4F1D-B9B0-DAA01D343052}"/>
              </a:ext>
            </a:extLst>
          </p:cNvPr>
          <p:cNvSpPr/>
          <p:nvPr/>
        </p:nvSpPr>
        <p:spPr>
          <a:xfrm>
            <a:off x="10127780" y="3180062"/>
            <a:ext cx="351104" cy="1476374"/>
          </a:xfrm>
          <a:prstGeom prst="leftBrace">
            <a:avLst>
              <a:gd name="adj1" fmla="val 28417"/>
              <a:gd name="adj2" fmla="val 5060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F6E8F0C5-879C-48D4-BA78-DA5761C18C7A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7547523" y="3399741"/>
            <a:ext cx="681399" cy="5185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A905B3C3-7C40-4E01-B60C-3456215C7FD0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 flipV="1">
            <a:off x="7863314" y="3890826"/>
            <a:ext cx="351104" cy="9852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4CD0977-3B54-4F00-852D-644A3C4D4B2C}"/>
              </a:ext>
            </a:extLst>
          </p:cNvPr>
          <p:cNvSpPr txBox="1"/>
          <p:nvPr/>
        </p:nvSpPr>
        <p:spPr>
          <a:xfrm>
            <a:off x="10303332" y="3285638"/>
            <a:ext cx="1952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SI condicionants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b="1" dirty="0"/>
              <a:t>NO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B7D5261-8548-4B37-8752-52B6F4D71359}"/>
              </a:ext>
            </a:extLst>
          </p:cNvPr>
          <p:cNvSpPr txBox="1"/>
          <p:nvPr/>
        </p:nvSpPr>
        <p:spPr>
          <a:xfrm>
            <a:off x="2730045" y="6271817"/>
            <a:ext cx="702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PID NO CONCEDIT NO ES TRANSFORMA EN UN PMD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2036141" y="3517686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Feedback</a:t>
            </a:r>
            <a:endParaRPr lang="es-ES" b="1" dirty="0"/>
          </a:p>
          <a:p>
            <a:r>
              <a:rPr lang="es-ES" b="1" dirty="0">
                <a:solidFill>
                  <a:srgbClr val="00B050"/>
                </a:solidFill>
              </a:rPr>
              <a:t>Seleccionar PID o PMD</a:t>
            </a:r>
          </a:p>
        </p:txBody>
      </p:sp>
    </p:spTree>
    <p:extLst>
      <p:ext uri="{BB962C8B-B14F-4D97-AF65-F5344CB8AC3E}">
        <p14:creationId xmlns:p14="http://schemas.microsoft.com/office/powerpoint/2010/main" val="38383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  <p:bldP spid="11" grpId="0"/>
      <p:bldP spid="26" grpId="0" animBg="1"/>
      <p:bldP spid="29" grpId="0" animBg="1"/>
      <p:bldP spid="14" grpId="0" animBg="1"/>
      <p:bldP spid="16" grpId="0"/>
      <p:bldP spid="33" grpId="0" animBg="1"/>
      <p:bldP spid="34" grpId="0" animBg="1"/>
      <p:bldP spid="35" grpId="0" animBg="1"/>
      <p:bldP spid="36" grpId="0"/>
      <p:bldP spid="39" grpId="0" animBg="1"/>
      <p:bldP spid="40" grpId="0" animBg="1"/>
      <p:bldP spid="47" grpId="0"/>
      <p:bldP spid="53" grpId="0"/>
      <p:bldP spid="3" grpId="0"/>
    </p:bld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e1f6b6-4b50-461a-864d-bac2b8334a72">
      <UserInfo>
        <DisplayName>Oscar Nuñez</DisplayName>
        <AccountId>1342</AccountId>
        <AccountType/>
      </UserInfo>
    </SharedWithUsers>
    <AppVersion xmlns="d8b74a4c-5f54-466d-96db-acc3af40a2cc" xsi:nil="true"/>
    <NotebookType xmlns="d8b74a4c-5f54-466d-96db-acc3af40a2cc" xsi:nil="true"/>
    <Teachers xmlns="d8b74a4c-5f54-466d-96db-acc3af40a2cc">
      <UserInfo>
        <DisplayName/>
        <AccountId xsi:nil="true"/>
        <AccountType/>
      </UserInfo>
    </Teachers>
    <Is_Collaboration_Space_Locked xmlns="d8b74a4c-5f54-466d-96db-acc3af40a2cc" xsi:nil="true"/>
    <Invited_Students xmlns="d8b74a4c-5f54-466d-96db-acc3af40a2cc" xsi:nil="true"/>
    <CultureName xmlns="d8b74a4c-5f54-466d-96db-acc3af40a2cc" xsi:nil="true"/>
    <Invited_Teachers xmlns="d8b74a4c-5f54-466d-96db-acc3af40a2cc" xsi:nil="true"/>
    <FolderType xmlns="d8b74a4c-5f54-466d-96db-acc3af40a2cc" xsi:nil="true"/>
    <Templates xmlns="d8b74a4c-5f54-466d-96db-acc3af40a2cc" xsi:nil="true"/>
    <Self_Registration_Enabled xmlns="d8b74a4c-5f54-466d-96db-acc3af40a2cc" xsi:nil="true"/>
    <DefaultSectionNames xmlns="d8b74a4c-5f54-466d-96db-acc3af40a2cc" xsi:nil="true"/>
    <Students xmlns="d8b74a4c-5f54-466d-96db-acc3af40a2cc">
      <UserInfo>
        <DisplayName/>
        <AccountId xsi:nil="true"/>
        <AccountType/>
      </UserInfo>
    </Students>
    <Student_Groups xmlns="d8b74a4c-5f54-466d-96db-acc3af40a2cc">
      <UserInfo>
        <DisplayName/>
        <AccountId xsi:nil="true"/>
        <AccountType/>
      </UserInfo>
    </Student_Groups>
    <Owner xmlns="d8b74a4c-5f54-466d-96db-acc3af40a2cc">
      <UserInfo>
        <DisplayName/>
        <AccountId xsi:nil="true"/>
        <AccountType/>
      </UserInfo>
    </Owner>
    <Has_Teacher_Only_SectionGroup xmlns="d8b74a4c-5f54-466d-96db-acc3af40a2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5159705F03694AAD9415957B01211B" ma:contentTypeVersion="29" ma:contentTypeDescription="Crear nuevo documento." ma:contentTypeScope="" ma:versionID="eabe48699401dfb4ba530d406f65fa90">
  <xsd:schema xmlns:xsd="http://www.w3.org/2001/XMLSchema" xmlns:xs="http://www.w3.org/2001/XMLSchema" xmlns:p="http://schemas.microsoft.com/office/2006/metadata/properties" xmlns:ns3="39e1f6b6-4b50-461a-864d-bac2b8334a72" xmlns:ns4="d8b74a4c-5f54-466d-96db-acc3af40a2cc" targetNamespace="http://schemas.microsoft.com/office/2006/metadata/properties" ma:root="true" ma:fieldsID="5cd39061e624f94350b8ee8d564515c2" ns3:_="" ns4:_="">
    <xsd:import namespace="39e1f6b6-4b50-461a-864d-bac2b8334a72"/>
    <xsd:import namespace="d8b74a4c-5f54-466d-96db-acc3af40a2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1f6b6-4b50-461a-864d-bac2b8334a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74a4c-5f54-466d-96db-acc3af40a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DD54D7-7DF6-4AAE-8C27-C7E6F3A78103}">
  <ds:schemaRefs>
    <ds:schemaRef ds:uri="http://purl.org/dc/dcmitype/"/>
    <ds:schemaRef ds:uri="http://schemas.microsoft.com/office/2006/documentManagement/types"/>
    <ds:schemaRef ds:uri="http://purl.org/dc/terms/"/>
    <ds:schemaRef ds:uri="39e1f6b6-4b50-461a-864d-bac2b8334a72"/>
    <ds:schemaRef ds:uri="http://schemas.microsoft.com/office/infopath/2007/PartnerControls"/>
    <ds:schemaRef ds:uri="http://purl.org/dc/elements/1.1/"/>
    <ds:schemaRef ds:uri="d8b74a4c-5f54-466d-96db-acc3af40a2c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1F5BD9-CD75-42A7-A9D4-75D38E38D4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31028-0531-4B5C-B798-EC6FA919F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1f6b6-4b50-461a-864d-bac2b8334a72"/>
    <ds:schemaRef ds:uri="d8b74a4c-5f54-466d-96db-acc3af40a2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968</TotalTime>
  <Words>1463</Words>
  <Application>Microsoft Office PowerPoint</Application>
  <PresentationFormat>Pantalla panoràmica</PresentationFormat>
  <Paragraphs>227</Paragraphs>
  <Slides>18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18</vt:i4>
      </vt:variant>
    </vt:vector>
  </HeadingPairs>
  <TitlesOfParts>
    <vt:vector size="25" baseType="lpstr">
      <vt:lpstr>Anivers</vt:lpstr>
      <vt:lpstr>Arial</vt:lpstr>
      <vt:lpstr>Calibri</vt:lpstr>
      <vt:lpstr>Calibri Light</vt:lpstr>
      <vt:lpstr>Wingdings</vt:lpstr>
      <vt:lpstr>Tema de l'Office</vt:lpstr>
      <vt:lpstr>Diseño personalizado</vt:lpstr>
      <vt:lpstr>Presentació Programa RIMDA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Oscar Nuñez</dc:creator>
  <cp:lastModifiedBy>Jordi Pardo Carazo</cp:lastModifiedBy>
  <cp:revision>61</cp:revision>
  <dcterms:created xsi:type="dcterms:W3CDTF">2021-12-11T19:31:48Z</dcterms:created>
  <dcterms:modified xsi:type="dcterms:W3CDTF">2022-06-22T12:37:33Z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0x0101006C5159705F03694AAD9415957B01211B</vt:lpwstr>
  </property>
</Properties>
</file>