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notesMasterIdLst>
    <p:notesMasterId r:id="rId19"/>
  </p:notesMasterIdLst>
  <p:sldIdLst>
    <p:sldId id="256" r:id="rId2"/>
    <p:sldId id="258" r:id="rId3"/>
    <p:sldId id="266" r:id="rId4"/>
    <p:sldId id="257" r:id="rId5"/>
    <p:sldId id="259" r:id="rId6"/>
    <p:sldId id="273" r:id="rId7"/>
    <p:sldId id="271" r:id="rId8"/>
    <p:sldId id="262" r:id="rId9"/>
    <p:sldId id="261" r:id="rId10"/>
    <p:sldId id="264" r:id="rId11"/>
    <p:sldId id="263" r:id="rId12"/>
    <p:sldId id="267" r:id="rId13"/>
    <p:sldId id="265" r:id="rId14"/>
    <p:sldId id="268" r:id="rId15"/>
    <p:sldId id="269" r:id="rId16"/>
    <p:sldId id="272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AC295-744E-435F-8BB0-D1B7FCE88585}" type="datetimeFigureOut">
              <a:rPr lang="ca-ES" smtClean="0"/>
              <a:t>23/4/2020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63E9B-AC98-45FC-997D-12D84BEA972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23958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3E9B-AC98-45FC-997D-12D84BEA972B}" type="slidenum">
              <a:rPr lang="ca-ES" smtClean="0"/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52453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E440-6092-4EF9-993B-48F5FE2243BA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25 de gener de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231904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E440-6092-4EF9-993B-48F5FE2243BA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25 de gener de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02331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E440-6092-4EF9-993B-48F5FE2243BA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25 de gener de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6193014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E440-6092-4EF9-993B-48F5FE2243BA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25 de gener de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576419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E440-6092-4EF9-993B-48F5FE2243BA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25 de gener de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5124770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E440-6092-4EF9-993B-48F5FE2243BA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25 de gener de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447217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E440-6092-4EF9-993B-48F5FE2243BA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25 de gener de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921275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E440-6092-4EF9-993B-48F5FE2243BA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25 de gener de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225437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E440-6092-4EF9-993B-48F5FE2243BA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25 de gener de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96303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E440-6092-4EF9-993B-48F5FE2243BA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25 de gener de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394632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E440-6092-4EF9-993B-48F5FE2243BA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25 de gener de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656188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E440-6092-4EF9-993B-48F5FE2243BA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25 de gener de 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9432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E440-6092-4EF9-993B-48F5FE2243BA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25 de gener de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364400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E440-6092-4EF9-993B-48F5FE2243BA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25 de gener de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612027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E440-6092-4EF9-993B-48F5FE2243BA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25 de gener de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42309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E440-6092-4EF9-993B-48F5FE2243BA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25 de gener de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462957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DE440-6092-4EF9-993B-48F5FE2243BA}" type="datetime1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25 de gener de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962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lse@ub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lgacarreras.blogspot.com.es/" TargetMode="External"/><Relationship Id="rId2" Type="http://schemas.openxmlformats.org/officeDocument/2006/relationships/hyperlink" Target="https://www.w3.org/TR/WCAG20-TECHS/pdf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i="1" dirty="0"/>
              <a:t>Taller 1. Com preparar un document PDF accessible. </a:t>
            </a:r>
            <a:endParaRPr lang="ca-ES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Marina Salse Rovira</a:t>
            </a:r>
          </a:p>
          <a:p>
            <a:r>
              <a:rPr lang="es-ES" dirty="0" smtClean="0"/>
              <a:t>Facultat de Biblioteconomia i Documentació</a:t>
            </a:r>
          </a:p>
          <a:p>
            <a:r>
              <a:rPr lang="es-ES" dirty="0" smtClean="0">
                <a:hlinkClick r:id="rId3"/>
              </a:rPr>
              <a:t>salse@ub.edu</a:t>
            </a:r>
            <a:r>
              <a:rPr lang="es-ES" dirty="0" smtClean="0"/>
              <a:t> </a:t>
            </a:r>
            <a:endParaRPr lang="ca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25 de gener de 2018</a:t>
            </a:r>
            <a:endParaRPr lang="en-U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66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Comprovacions internes : l’ordre de lectura I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Permet</a:t>
            </a:r>
          </a:p>
          <a:p>
            <a:pPr lvl="1"/>
            <a:r>
              <a:rPr lang="ca-ES" sz="1800" dirty="0" smtClean="0"/>
              <a:t>Ordenar en textos conflictius per una millor comprensió dels navegadors</a:t>
            </a:r>
          </a:p>
          <a:p>
            <a:pPr lvl="1"/>
            <a:r>
              <a:rPr lang="ca-ES" sz="1800" dirty="0" smtClean="0"/>
              <a:t>Distingir les imatges amb contingut : afegir TEXT ALTERNATIU</a:t>
            </a:r>
          </a:p>
          <a:p>
            <a:pPr lvl="1"/>
            <a:r>
              <a:rPr lang="ca-ES" sz="1800" dirty="0" smtClean="0"/>
              <a:t>Les imatges sense contingut : ENVIAR-LES AL FONS</a:t>
            </a:r>
          </a:p>
          <a:p>
            <a:r>
              <a:rPr lang="ca-ES" sz="2000" dirty="0" smtClean="0"/>
              <a:t>Procediment</a:t>
            </a:r>
          </a:p>
          <a:p>
            <a:pPr marL="800100" lvl="1" indent="-342900">
              <a:buFont typeface="+mj-lt"/>
              <a:buAutoNum type="arabicPeriod"/>
            </a:pPr>
            <a:r>
              <a:rPr lang="ca-ES" dirty="0" smtClean="0"/>
              <a:t>Afegir l’accessibilitat a la barra d’eines de l’esquerra</a:t>
            </a:r>
          </a:p>
          <a:p>
            <a:pPr marL="800100" lvl="1" indent="-342900">
              <a:buFont typeface="+mj-lt"/>
              <a:buAutoNum type="arabicPeriod"/>
            </a:pPr>
            <a:r>
              <a:rPr lang="ca-ES" dirty="0" smtClean="0"/>
              <a:t>Obrir </a:t>
            </a:r>
            <a:r>
              <a:rPr lang="ca-ES" i="1" dirty="0" err="1" smtClean="0"/>
              <a:t>Accesibilidad</a:t>
            </a:r>
            <a:endParaRPr lang="ca-ES" i="1" dirty="0" smtClean="0"/>
          </a:p>
          <a:p>
            <a:pPr marL="800100" lvl="1" indent="-342900">
              <a:buFont typeface="+mj-lt"/>
              <a:buAutoNum type="arabicPeriod"/>
            </a:pPr>
            <a:r>
              <a:rPr lang="ca-ES" dirty="0" smtClean="0"/>
              <a:t>Opció </a:t>
            </a:r>
            <a:r>
              <a:rPr lang="ca-ES" i="1" dirty="0" err="1" smtClean="0"/>
              <a:t>Orden</a:t>
            </a:r>
            <a:r>
              <a:rPr lang="ca-ES" i="1" dirty="0" smtClean="0"/>
              <a:t> de lectura</a:t>
            </a:r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25 de gener de 2018</a:t>
            </a:r>
            <a:endParaRPr lang="en-U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48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 descr="Es mostra activada la pestanya HERRAMIENTAS, la ubicació de l'opció accessibilitat, que cal arrossegar a la barra de navegació ràpida per tal que estigui sempre disponible." title="Captura de pantalla d'Adobe Acroba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34" y="1815688"/>
            <a:ext cx="3342216" cy="2843182"/>
          </a:xfrm>
          <a:prstGeom prst="rect">
            <a:avLst/>
          </a:prstGeom>
        </p:spPr>
      </p:pic>
      <p:pic>
        <p:nvPicPr>
          <p:cNvPr id="8" name="Imatge 7" descr="Es mostra el funcionament de la funció d'accessibililtat ORDEN DE LECTURA" title="Captura de pantalla d'Adobe Acroba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550" y="1815688"/>
            <a:ext cx="5695977" cy="3203987"/>
          </a:xfrm>
          <a:prstGeom prst="rect">
            <a:avLst/>
          </a:prstGeom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Comprovacions internes : l’ordre de lectura II</a:t>
            </a:r>
            <a:endParaRPr lang="ca-ES" dirty="0"/>
          </a:p>
        </p:txBody>
      </p:sp>
      <p:sp>
        <p:nvSpPr>
          <p:cNvPr id="9" name="Contenidor de contingut 2"/>
          <p:cNvSpPr>
            <a:spLocks noGrp="1"/>
          </p:cNvSpPr>
          <p:nvPr>
            <p:ph idx="1"/>
          </p:nvPr>
        </p:nvSpPr>
        <p:spPr>
          <a:xfrm>
            <a:off x="829734" y="5149312"/>
            <a:ext cx="7476066" cy="762412"/>
          </a:xfrm>
        </p:spPr>
        <p:txBody>
          <a:bodyPr>
            <a:normAutofit lnSpcReduction="10000"/>
          </a:bodyPr>
          <a:lstStyle/>
          <a:p>
            <a:r>
              <a:rPr lang="ca-ES" dirty="0" smtClean="0"/>
              <a:t>Dins ordre de lectura seleccionem : </a:t>
            </a:r>
            <a:r>
              <a:rPr lang="ca-ES" i="1" dirty="0" smtClean="0"/>
              <a:t>Mostrar panel de </a:t>
            </a:r>
            <a:r>
              <a:rPr lang="ca-ES" i="1" dirty="0" err="1" smtClean="0"/>
              <a:t>orden</a:t>
            </a:r>
            <a:endParaRPr lang="ca-ES" i="1" dirty="0" smtClean="0"/>
          </a:p>
          <a:p>
            <a:r>
              <a:rPr lang="ca-ES" dirty="0" smtClean="0"/>
              <a:t>Ja podem començar a retocar</a:t>
            </a:r>
          </a:p>
          <a:p>
            <a:endParaRPr lang="ca-ES" dirty="0" smtClean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25 de gener de 2018</a:t>
            </a:r>
            <a:endParaRPr lang="en-U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36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tge 5" descr="Es mostra el menú d'opcions del comprobador d'accessibilitat" title="Captura de pantalla d'Adobe Acroba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448" y="2286000"/>
            <a:ext cx="3795547" cy="3830637"/>
          </a:xfrm>
          <a:prstGeom prst="rect">
            <a:avLst/>
          </a:prstGeom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Comprovacions internes : Accessibilitat I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Defineix si el document és accessible</a:t>
            </a:r>
            <a:endParaRPr lang="ca-ES" sz="1800" dirty="0" smtClean="0"/>
          </a:p>
          <a:p>
            <a:r>
              <a:rPr lang="ca-ES" sz="2000" dirty="0" smtClean="0"/>
              <a:t>Procediment</a:t>
            </a:r>
          </a:p>
          <a:p>
            <a:pPr marL="800100" lvl="1" indent="-342900">
              <a:buFont typeface="+mj-lt"/>
              <a:buAutoNum type="arabicPeriod"/>
            </a:pPr>
            <a:r>
              <a:rPr lang="ca-ES" dirty="0" smtClean="0"/>
              <a:t>Obrir les eines d’ </a:t>
            </a:r>
            <a:r>
              <a:rPr lang="ca-ES" i="1" dirty="0" err="1" smtClean="0"/>
              <a:t>Accessibilidad</a:t>
            </a:r>
            <a:endParaRPr lang="ca-ES" i="1" dirty="0" smtClean="0"/>
          </a:p>
          <a:p>
            <a:pPr marL="800100" lvl="1" indent="-342900">
              <a:buFont typeface="+mj-lt"/>
              <a:buAutoNum type="arabicPeriod"/>
            </a:pPr>
            <a:r>
              <a:rPr lang="ca-ES" dirty="0" smtClean="0"/>
              <a:t>Seleccionar </a:t>
            </a:r>
            <a:r>
              <a:rPr lang="ca-ES" i="1" dirty="0" smtClean="0"/>
              <a:t>COMPROBACIÓN COMPLETA</a:t>
            </a:r>
          </a:p>
          <a:p>
            <a:pPr marL="800100" lvl="1" indent="-342900">
              <a:buFont typeface="+mj-lt"/>
              <a:buAutoNum type="arabicPeriod"/>
            </a:pPr>
            <a:r>
              <a:rPr lang="ca-ES" dirty="0" smtClean="0"/>
              <a:t>Reviseu el que es comprovarà</a:t>
            </a:r>
          </a:p>
          <a:p>
            <a:pPr marL="800100" lvl="1" indent="-342900">
              <a:buFont typeface="+mj-lt"/>
              <a:buAutoNum type="arabicPeriod"/>
            </a:pPr>
            <a:r>
              <a:rPr lang="ca-ES" i="1" dirty="0" smtClean="0"/>
              <a:t>Iniciar la </a:t>
            </a:r>
            <a:r>
              <a:rPr lang="ca-ES" i="1" dirty="0" err="1" smtClean="0"/>
              <a:t>comprobación</a:t>
            </a:r>
            <a:endParaRPr lang="ca-ES" i="1" dirty="0" smtClean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25 de gener de 2018</a:t>
            </a:r>
            <a:endParaRPr lang="en-U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91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tge 7" descr="Mostra el resultat d'una COMPROBACIÓN COMPLETA d'accessibilitat, visualitzant especialment les parts incorrectes per tal que l'editor pugui solucionar el problema." title="Captura de pantalla Adobe Acroba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412" y="1400883"/>
            <a:ext cx="2517332" cy="4729729"/>
          </a:xfrm>
          <a:prstGeom prst="rect">
            <a:avLst/>
          </a:prstGeom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876241" cy="1320800"/>
          </a:xfrm>
        </p:spPr>
        <p:txBody>
          <a:bodyPr/>
          <a:lstStyle/>
          <a:p>
            <a:r>
              <a:rPr lang="ca-ES" dirty="0" smtClean="0"/>
              <a:t>Comprovacions internes : Accessibilitat II</a:t>
            </a:r>
            <a:endParaRPr lang="ca-ES" dirty="0"/>
          </a:p>
        </p:txBody>
      </p:sp>
      <p:sp>
        <p:nvSpPr>
          <p:cNvPr id="7" name="Contenidor de contingut 6"/>
          <p:cNvSpPr>
            <a:spLocks noGrp="1"/>
          </p:cNvSpPr>
          <p:nvPr>
            <p:ph idx="1"/>
          </p:nvPr>
        </p:nvSpPr>
        <p:spPr>
          <a:xfrm>
            <a:off x="677334" y="1720322"/>
            <a:ext cx="2650066" cy="3880773"/>
          </a:xfrm>
        </p:spPr>
        <p:txBody>
          <a:bodyPr/>
          <a:lstStyle/>
          <a:p>
            <a:r>
              <a:rPr lang="ca-ES" dirty="0" smtClean="0"/>
              <a:t>Els resultats es mostren a l’Esquerra</a:t>
            </a:r>
          </a:p>
          <a:p>
            <a:r>
              <a:rPr lang="ca-ES" dirty="0" smtClean="0"/>
              <a:t>Cal aleshores seguir els suggeriments del programa per solucionar els problemes</a:t>
            </a:r>
          </a:p>
          <a:p>
            <a:r>
              <a:rPr lang="ca-ES" dirty="0" smtClean="0"/>
              <a:t>I, si alguns no els podem arreglar</a:t>
            </a:r>
          </a:p>
          <a:p>
            <a:pPr lvl="1"/>
            <a:r>
              <a:rPr lang="ca-ES" dirty="0" smtClean="0"/>
              <a:t>Editem PDF</a:t>
            </a:r>
          </a:p>
          <a:p>
            <a:pPr lvl="1"/>
            <a:r>
              <a:rPr lang="ca-ES" dirty="0" smtClean="0"/>
              <a:t>Ometem regla.</a:t>
            </a:r>
          </a:p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endParaRPr lang="ca-ES" dirty="0" smtClean="0"/>
          </a:p>
          <a:p>
            <a:endParaRPr lang="ca-ES" dirty="0" smtClean="0"/>
          </a:p>
          <a:p>
            <a:pPr marL="0" indent="0">
              <a:buNone/>
            </a:pPr>
            <a:endParaRPr lang="ca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25 de gener de 2018</a:t>
            </a:r>
            <a:endParaRPr lang="en-U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52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QuadreDeText 8"/>
          <p:cNvSpPr txBox="1"/>
          <p:nvPr/>
        </p:nvSpPr>
        <p:spPr>
          <a:xfrm>
            <a:off x="7128933" y="3132667"/>
            <a:ext cx="2810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Ull, que no ho mira tot!!!</a:t>
            </a:r>
            <a:endParaRPr lang="ca-ES" dirty="0"/>
          </a:p>
        </p:txBody>
      </p:sp>
      <p:pic>
        <p:nvPicPr>
          <p:cNvPr id="6" name="Imatge 5" descr="Mostra al programa en posició de fer una accessibilitat &quot;express&quot; mitjançant l'opció HACER ACCESIBLE" title="Captura de pantalla d'Adobe Acroba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855" y="2179703"/>
            <a:ext cx="4534792" cy="3861659"/>
          </a:xfrm>
          <a:prstGeom prst="rect">
            <a:avLst/>
          </a:prstGeom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Accessibilitat </a:t>
            </a:r>
            <a:r>
              <a:rPr lang="ca-ES" i="1" dirty="0" err="1" smtClean="0"/>
              <a:t>Low</a:t>
            </a:r>
            <a:r>
              <a:rPr lang="ca-ES" i="1" dirty="0" smtClean="0"/>
              <a:t> Cost</a:t>
            </a:r>
            <a:r>
              <a:rPr lang="ca-ES" dirty="0" smtClean="0"/>
              <a:t>. </a:t>
            </a:r>
            <a:r>
              <a:rPr lang="ca-ES" i="1" dirty="0" err="1" smtClean="0"/>
              <a:t>Hacer</a:t>
            </a:r>
            <a:r>
              <a:rPr lang="ca-ES" i="1" dirty="0" smtClean="0"/>
              <a:t> </a:t>
            </a:r>
            <a:r>
              <a:rPr lang="ca-ES" i="1" dirty="0" err="1" smtClean="0"/>
              <a:t>accesible</a:t>
            </a:r>
            <a:endParaRPr lang="ca-ES" i="1" dirty="0"/>
          </a:p>
        </p:txBody>
      </p:sp>
      <p:sp>
        <p:nvSpPr>
          <p:cNvPr id="7" name="Contenidor de contingut 6"/>
          <p:cNvSpPr>
            <a:spLocks noGrp="1"/>
          </p:cNvSpPr>
          <p:nvPr>
            <p:ph idx="1"/>
          </p:nvPr>
        </p:nvSpPr>
        <p:spPr>
          <a:xfrm>
            <a:off x="677333" y="1720322"/>
            <a:ext cx="8246533" cy="3880773"/>
          </a:xfrm>
        </p:spPr>
        <p:txBody>
          <a:bodyPr/>
          <a:lstStyle/>
          <a:p>
            <a:r>
              <a:rPr lang="ca-ES" i="1" dirty="0" err="1" smtClean="0"/>
              <a:t>Herramientas</a:t>
            </a:r>
            <a:r>
              <a:rPr lang="ca-ES" i="1" dirty="0" smtClean="0"/>
              <a:t> </a:t>
            </a:r>
            <a:r>
              <a:rPr lang="ca-ES" i="1" dirty="0" smtClean="0">
                <a:sym typeface="Wingdings" panose="05000000000000000000" pitchFamily="2" charset="2"/>
              </a:rPr>
              <a:t> </a:t>
            </a:r>
            <a:r>
              <a:rPr lang="ca-ES" i="1" dirty="0" err="1" smtClean="0">
                <a:sym typeface="Wingdings" panose="05000000000000000000" pitchFamily="2" charset="2"/>
              </a:rPr>
              <a:t>Personalizar</a:t>
            </a:r>
            <a:r>
              <a:rPr lang="ca-ES" i="1" dirty="0" smtClean="0">
                <a:sym typeface="Wingdings" panose="05000000000000000000" pitchFamily="2" charset="2"/>
              </a:rPr>
              <a:t>. </a:t>
            </a:r>
            <a:r>
              <a:rPr lang="ca-ES" i="1" dirty="0" err="1" smtClean="0">
                <a:sym typeface="Wingdings" panose="05000000000000000000" pitchFamily="2" charset="2"/>
              </a:rPr>
              <a:t>Asistente</a:t>
            </a:r>
            <a:r>
              <a:rPr lang="ca-ES" i="1" dirty="0" smtClean="0">
                <a:sym typeface="Wingdings" panose="05000000000000000000" pitchFamily="2" charset="2"/>
              </a:rPr>
              <a:t> de </a:t>
            </a:r>
            <a:r>
              <a:rPr lang="ca-ES" i="1" dirty="0" err="1" smtClean="0">
                <a:sym typeface="Wingdings" panose="05000000000000000000" pitchFamily="2" charset="2"/>
              </a:rPr>
              <a:t>opciones</a:t>
            </a:r>
            <a:r>
              <a:rPr lang="ca-ES" i="1" dirty="0" smtClean="0">
                <a:sym typeface="Wingdings" panose="05000000000000000000" pitchFamily="2" charset="2"/>
              </a:rPr>
              <a:t>  </a:t>
            </a:r>
            <a:r>
              <a:rPr lang="ca-ES" i="1" dirty="0" err="1" smtClean="0">
                <a:sym typeface="Wingdings" panose="05000000000000000000" pitchFamily="2" charset="2"/>
              </a:rPr>
              <a:t>Hacer</a:t>
            </a:r>
            <a:r>
              <a:rPr lang="ca-ES" i="1" dirty="0" smtClean="0">
                <a:sym typeface="Wingdings" panose="05000000000000000000" pitchFamily="2" charset="2"/>
              </a:rPr>
              <a:t> </a:t>
            </a:r>
            <a:r>
              <a:rPr lang="ca-ES" i="1" dirty="0" err="1" smtClean="0">
                <a:sym typeface="Wingdings" panose="05000000000000000000" pitchFamily="2" charset="2"/>
              </a:rPr>
              <a:t>accesible</a:t>
            </a:r>
            <a:endParaRPr lang="ca-ES" i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ca-ES" i="1" dirty="0" smtClean="0"/>
          </a:p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endParaRPr lang="ca-ES" dirty="0" smtClean="0"/>
          </a:p>
          <a:p>
            <a:endParaRPr lang="ca-ES" dirty="0" smtClean="0"/>
          </a:p>
          <a:p>
            <a:pPr marL="0" indent="0">
              <a:buNone/>
            </a:pPr>
            <a:endParaRPr lang="ca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25 de gener de 2018</a:t>
            </a:r>
            <a:endParaRPr lang="en-U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84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Comprovar resultats </a:t>
            </a:r>
            <a:endParaRPr lang="ca-ES" i="1" dirty="0"/>
          </a:p>
        </p:txBody>
      </p:sp>
      <p:sp>
        <p:nvSpPr>
          <p:cNvPr id="7" name="Contenidor de contingut 6"/>
          <p:cNvSpPr>
            <a:spLocks noGrp="1"/>
          </p:cNvSpPr>
          <p:nvPr>
            <p:ph idx="1"/>
          </p:nvPr>
        </p:nvSpPr>
        <p:spPr>
          <a:xfrm>
            <a:off x="677333" y="1720322"/>
            <a:ext cx="8246533" cy="3880773"/>
          </a:xfrm>
        </p:spPr>
        <p:txBody>
          <a:bodyPr/>
          <a:lstStyle/>
          <a:p>
            <a:pPr marL="0" indent="0">
              <a:buNone/>
            </a:pPr>
            <a:endParaRPr lang="ca-ES" i="1" dirty="0" smtClean="0"/>
          </a:p>
          <a:p>
            <a:pPr marL="0" indent="0">
              <a:buNone/>
            </a:pPr>
            <a:r>
              <a:rPr lang="ca-ES" dirty="0" smtClean="0"/>
              <a:t>A banda dels lectors de pantalla convencionals</a:t>
            </a:r>
          </a:p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r>
              <a:rPr lang="ca-ES" dirty="0" smtClean="0"/>
              <a:t>Menú </a:t>
            </a:r>
            <a:r>
              <a:rPr lang="ca-ES" i="1" dirty="0" smtClean="0"/>
              <a:t>VER </a:t>
            </a:r>
            <a:r>
              <a:rPr lang="ca-ES" i="1" dirty="0" smtClean="0">
                <a:sym typeface="Wingdings" panose="05000000000000000000" pitchFamily="2" charset="2"/>
              </a:rPr>
              <a:t> </a:t>
            </a:r>
            <a:r>
              <a:rPr lang="ca-ES" i="1" dirty="0" err="1" smtClean="0">
                <a:sym typeface="Wingdings" panose="05000000000000000000" pitchFamily="2" charset="2"/>
              </a:rPr>
              <a:t>Leer</a:t>
            </a:r>
            <a:r>
              <a:rPr lang="ca-ES" i="1" dirty="0" smtClean="0">
                <a:sym typeface="Wingdings" panose="05000000000000000000" pitchFamily="2" charset="2"/>
              </a:rPr>
              <a:t> en </a:t>
            </a:r>
            <a:r>
              <a:rPr lang="ca-ES" i="1" dirty="0" err="1" smtClean="0">
                <a:sym typeface="Wingdings" panose="05000000000000000000" pitchFamily="2" charset="2"/>
              </a:rPr>
              <a:t>voz</a:t>
            </a:r>
            <a:r>
              <a:rPr lang="ca-ES" i="1" dirty="0" smtClean="0">
                <a:sym typeface="Wingdings" panose="05000000000000000000" pitchFamily="2" charset="2"/>
              </a:rPr>
              <a:t> alta  Activar lectura en </a:t>
            </a:r>
            <a:r>
              <a:rPr lang="ca-ES" i="1" dirty="0" err="1" smtClean="0">
                <a:sym typeface="Wingdings" panose="05000000000000000000" pitchFamily="2" charset="2"/>
              </a:rPr>
              <a:t>voz</a:t>
            </a:r>
            <a:r>
              <a:rPr lang="ca-ES" i="1" dirty="0" smtClean="0">
                <a:sym typeface="Wingdings" panose="05000000000000000000" pitchFamily="2" charset="2"/>
              </a:rPr>
              <a:t> alta</a:t>
            </a:r>
            <a:endParaRPr lang="ca-ES" i="1" dirty="0" smtClean="0"/>
          </a:p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r>
              <a:rPr lang="ca-ES" dirty="0" smtClean="0"/>
              <a:t>Si teniu instal.lats i actius  NVDA, JAWS o altres lectors </a:t>
            </a:r>
            <a:r>
              <a:rPr lang="ca-ES" i="1" dirty="0" err="1" smtClean="0"/>
              <a:t>Adobe</a:t>
            </a:r>
            <a:r>
              <a:rPr lang="ca-ES" dirty="0" smtClean="0"/>
              <a:t> ho agafa automàticament</a:t>
            </a:r>
          </a:p>
          <a:p>
            <a:endParaRPr lang="ca-ES" dirty="0" smtClean="0"/>
          </a:p>
          <a:p>
            <a:pPr marL="0" indent="0">
              <a:buNone/>
            </a:pPr>
            <a:endParaRPr lang="ca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25 de gener de 2018</a:t>
            </a:r>
            <a:endParaRPr lang="en-U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77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Un possible procediment	</a:t>
            </a:r>
            <a:endParaRPr lang="ca-ES" i="1" dirty="0"/>
          </a:p>
        </p:txBody>
      </p:sp>
      <p:sp>
        <p:nvSpPr>
          <p:cNvPr id="7" name="Contenidor de contingut 6"/>
          <p:cNvSpPr>
            <a:spLocks noGrp="1"/>
          </p:cNvSpPr>
          <p:nvPr>
            <p:ph idx="1"/>
          </p:nvPr>
        </p:nvSpPr>
        <p:spPr>
          <a:xfrm>
            <a:off x="677333" y="1720322"/>
            <a:ext cx="8246533" cy="388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a-ES" i="1" dirty="0" smtClean="0"/>
          </a:p>
          <a:p>
            <a:pPr>
              <a:buAutoNum type="arabicPeriod"/>
            </a:pPr>
            <a:r>
              <a:rPr lang="ca-ES" i="1" dirty="0" err="1" smtClean="0"/>
              <a:t>Asistente</a:t>
            </a:r>
            <a:r>
              <a:rPr lang="ca-ES" i="1" dirty="0" smtClean="0"/>
              <a:t> de acciones </a:t>
            </a:r>
            <a:r>
              <a:rPr lang="ca-ES" dirty="0" smtClean="0">
                <a:sym typeface="Wingdings" panose="05000000000000000000" pitchFamily="2" charset="2"/>
              </a:rPr>
              <a:t> </a:t>
            </a:r>
          </a:p>
          <a:p>
            <a:pPr lvl="1">
              <a:buAutoNum type="arabicPeriod"/>
            </a:pPr>
            <a:r>
              <a:rPr lang="ca-ES" dirty="0" smtClean="0">
                <a:sym typeface="Wingdings" panose="05000000000000000000" pitchFamily="2" charset="2"/>
              </a:rPr>
              <a:t>Soluciona metadades, idioma, reconeixement de caràcters i creació de textos alternatius.</a:t>
            </a:r>
          </a:p>
          <a:p>
            <a:pPr lvl="1">
              <a:buAutoNum type="arabicPeriod"/>
            </a:pPr>
            <a:r>
              <a:rPr lang="ca-ES" dirty="0" smtClean="0">
                <a:sym typeface="Wingdings" panose="05000000000000000000" pitchFamily="2" charset="2"/>
              </a:rPr>
              <a:t>No soluciona  Marcadors, Paginació, Ordre de lectura, color</a:t>
            </a:r>
          </a:p>
          <a:p>
            <a:pPr>
              <a:buAutoNum type="arabicPeriod"/>
            </a:pPr>
            <a:r>
              <a:rPr lang="ca-ES" dirty="0" smtClean="0">
                <a:sym typeface="Wingdings" panose="05000000000000000000" pitchFamily="2" charset="2"/>
              </a:rPr>
              <a:t>Revisem marcadors per estructurar el document</a:t>
            </a:r>
          </a:p>
          <a:p>
            <a:pPr>
              <a:buAutoNum type="arabicPeriod"/>
            </a:pPr>
            <a:r>
              <a:rPr lang="ca-ES" dirty="0" smtClean="0">
                <a:sym typeface="Wingdings" panose="05000000000000000000" pitchFamily="2" charset="2"/>
              </a:rPr>
              <a:t>Revisem ordre de lectura (ho fa però sempre et diu que s’ha de completar manualment)</a:t>
            </a:r>
          </a:p>
          <a:p>
            <a:pPr>
              <a:buAutoNum type="arabicPeriod"/>
            </a:pPr>
            <a:r>
              <a:rPr lang="ca-ES" dirty="0" smtClean="0">
                <a:sym typeface="Wingdings" panose="05000000000000000000" pitchFamily="2" charset="2"/>
              </a:rPr>
              <a:t>Revisem paginació i color</a:t>
            </a:r>
          </a:p>
          <a:p>
            <a:pPr>
              <a:buAutoNum type="arabicPeriod"/>
            </a:pPr>
            <a:r>
              <a:rPr lang="es-ES" dirty="0" err="1" smtClean="0">
                <a:sym typeface="Wingdings" panose="05000000000000000000" pitchFamily="2" charset="2"/>
              </a:rPr>
              <a:t>Tornem</a:t>
            </a:r>
            <a:r>
              <a:rPr lang="es-ES" dirty="0" smtClean="0">
                <a:sym typeface="Wingdings" panose="05000000000000000000" pitchFamily="2" charset="2"/>
              </a:rPr>
              <a:t> a comprobar </a:t>
            </a:r>
            <a:r>
              <a:rPr lang="es-ES" dirty="0" err="1" smtClean="0">
                <a:sym typeface="Wingdings" panose="05000000000000000000" pitchFamily="2" charset="2"/>
              </a:rPr>
              <a:t>accessibilitat</a:t>
            </a:r>
            <a:r>
              <a:rPr lang="es-ES" dirty="0">
                <a:sym typeface="Wingdings" panose="05000000000000000000" pitchFamily="2" charset="2"/>
              </a:rPr>
              <a:t> </a:t>
            </a:r>
            <a:r>
              <a:rPr lang="es-ES" dirty="0" smtClean="0">
                <a:sym typeface="Wingdings" panose="05000000000000000000" pitchFamily="2" charset="2"/>
              </a:rPr>
              <a:t>i, si funciona, </a:t>
            </a:r>
            <a:endParaRPr lang="ca-ES" dirty="0" smtClean="0">
              <a:sym typeface="Wingdings" panose="05000000000000000000" pitchFamily="2" charset="2"/>
            </a:endParaRPr>
          </a:p>
          <a:p>
            <a:pPr>
              <a:buAutoNum type="arabicPeriod"/>
            </a:pPr>
            <a:r>
              <a:rPr lang="ca-ES" dirty="0" smtClean="0">
                <a:sym typeface="Wingdings" panose="05000000000000000000" pitchFamily="2" charset="2"/>
              </a:rPr>
              <a:t>Comprovem lectura</a:t>
            </a:r>
            <a:endParaRPr lang="ca-ES" dirty="0" smtClean="0"/>
          </a:p>
          <a:p>
            <a:pPr marL="0" indent="0">
              <a:buNone/>
            </a:pPr>
            <a:endParaRPr lang="ca-ES" dirty="0" smtClean="0"/>
          </a:p>
          <a:p>
            <a:endParaRPr lang="ca-ES" dirty="0" smtClean="0"/>
          </a:p>
          <a:p>
            <a:pPr marL="0" indent="0">
              <a:buNone/>
            </a:pPr>
            <a:endParaRPr lang="ca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25 de gener de 2018</a:t>
            </a:r>
            <a:endParaRPr lang="en-U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45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GRÀCIES!!</a:t>
            </a:r>
            <a:endParaRPr lang="ca-ES" dirty="0"/>
          </a:p>
        </p:txBody>
      </p:sp>
      <p:sp>
        <p:nvSpPr>
          <p:cNvPr id="6" name="Contenidor de contingut 5"/>
          <p:cNvSpPr>
            <a:spLocks noGrp="1"/>
          </p:cNvSpPr>
          <p:nvPr>
            <p:ph idx="1"/>
          </p:nvPr>
        </p:nvSpPr>
        <p:spPr>
          <a:xfrm>
            <a:off x="770467" y="3549123"/>
            <a:ext cx="8596668" cy="1336144"/>
          </a:xfrm>
        </p:spPr>
        <p:txBody>
          <a:bodyPr/>
          <a:lstStyle/>
          <a:p>
            <a:r>
              <a:rPr lang="ca-ES" dirty="0" smtClean="0"/>
              <a:t>Marina Salse Rovira</a:t>
            </a:r>
          </a:p>
          <a:p>
            <a:r>
              <a:rPr lang="ca-ES" dirty="0" smtClean="0"/>
              <a:t>Facultat de Biblioteconomia i Documentació</a:t>
            </a:r>
          </a:p>
          <a:p>
            <a:r>
              <a:rPr lang="ca-ES" dirty="0" smtClean="0"/>
              <a:t>salse@ub.edu</a:t>
            </a:r>
            <a:endParaRPr lang="ca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25 de gener de 2018</a:t>
            </a:r>
            <a:endParaRPr lang="en-U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Imatge 7" title="Alguna pregunta?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771" y="869950"/>
            <a:ext cx="330517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7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Documents tècnics de base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sz="2900" dirty="0" smtClean="0"/>
              <a:t>W3C </a:t>
            </a:r>
            <a:r>
              <a:rPr lang="ca-ES" sz="2900" dirty="0" err="1" smtClean="0"/>
              <a:t>Working</a:t>
            </a:r>
            <a:r>
              <a:rPr lang="ca-ES" sz="2900" dirty="0" smtClean="0"/>
              <a:t> </a:t>
            </a:r>
            <a:r>
              <a:rPr lang="ca-ES" sz="2900" dirty="0" err="1" smtClean="0"/>
              <a:t>group</a:t>
            </a:r>
            <a:r>
              <a:rPr lang="ca-ES" sz="2900" dirty="0" smtClean="0"/>
              <a:t> </a:t>
            </a:r>
            <a:r>
              <a:rPr lang="ca-ES" sz="2900" dirty="0" err="1" smtClean="0"/>
              <a:t>Note</a:t>
            </a:r>
            <a:r>
              <a:rPr lang="ca-ES" sz="2900" dirty="0" smtClean="0"/>
              <a:t> (2012). </a:t>
            </a:r>
            <a:r>
              <a:rPr lang="ca-ES" sz="2900" dirty="0" err="1" smtClean="0">
                <a:hlinkClick r:id="rId2"/>
              </a:rPr>
              <a:t>Pdf</a:t>
            </a:r>
            <a:r>
              <a:rPr lang="ca-ES" sz="2900" dirty="0" smtClean="0">
                <a:hlinkClick r:id="rId2"/>
              </a:rPr>
              <a:t> </a:t>
            </a:r>
            <a:r>
              <a:rPr lang="ca-ES" sz="2900" dirty="0" err="1" smtClean="0">
                <a:hlinkClick r:id="rId2"/>
              </a:rPr>
              <a:t>techniques</a:t>
            </a:r>
            <a:r>
              <a:rPr lang="ca-ES" sz="2900" dirty="0" smtClean="0">
                <a:hlinkClick r:id="rId2"/>
              </a:rPr>
              <a:t> for WCAG 2.0</a:t>
            </a:r>
            <a:r>
              <a:rPr lang="ca-ES" sz="2900" dirty="0" smtClean="0"/>
              <a:t>. </a:t>
            </a:r>
          </a:p>
          <a:p>
            <a:r>
              <a:rPr lang="ca-ES" sz="2900" dirty="0" smtClean="0"/>
              <a:t>ISO 14289-1: 2014. Electronic </a:t>
            </a:r>
            <a:r>
              <a:rPr lang="ca-ES" sz="2900" dirty="0" err="1" smtClean="0"/>
              <a:t>file</a:t>
            </a:r>
            <a:r>
              <a:rPr lang="ca-ES" sz="2900" dirty="0" smtClean="0"/>
              <a:t> format </a:t>
            </a:r>
            <a:r>
              <a:rPr lang="ca-ES" sz="2900" dirty="0" err="1" smtClean="0"/>
              <a:t>enhancement</a:t>
            </a:r>
            <a:r>
              <a:rPr lang="ca-ES" sz="2900" dirty="0" smtClean="0"/>
              <a:t> for </a:t>
            </a:r>
            <a:r>
              <a:rPr lang="ca-ES" sz="2900" dirty="0" err="1" smtClean="0"/>
              <a:t>accessibility</a:t>
            </a:r>
            <a:r>
              <a:rPr lang="ca-ES" sz="2900" dirty="0" smtClean="0"/>
              <a:t> – Part 1. </a:t>
            </a:r>
            <a:r>
              <a:rPr lang="ca-ES" sz="2900" dirty="0" err="1" smtClean="0"/>
              <a:t>Use</a:t>
            </a:r>
            <a:r>
              <a:rPr lang="ca-ES" sz="2900" dirty="0" smtClean="0"/>
              <a:t> of ISO 32000 (PDF/UA 1)</a:t>
            </a:r>
          </a:p>
          <a:p>
            <a:pPr marL="0" indent="0">
              <a:buNone/>
            </a:pPr>
            <a:r>
              <a:rPr lang="ca-ES" sz="2900" dirty="0" smtClean="0"/>
              <a:t>Per estar actualitzat</a:t>
            </a:r>
          </a:p>
          <a:p>
            <a:r>
              <a:rPr lang="ca-ES" sz="2900" dirty="0" smtClean="0"/>
              <a:t>Carreras, Olga. </a:t>
            </a:r>
            <a:r>
              <a:rPr lang="ca-ES" sz="2900" dirty="0" err="1" smtClean="0">
                <a:hlinkClick r:id="rId3"/>
              </a:rPr>
              <a:t>UsableAccessible</a:t>
            </a:r>
            <a:r>
              <a:rPr lang="ca-ES" sz="2900" dirty="0" smtClean="0"/>
              <a:t>  (</a:t>
            </a:r>
            <a:r>
              <a:rPr lang="ca-ES" sz="2900" dirty="0" err="1" smtClean="0"/>
              <a:t>blog</a:t>
            </a:r>
            <a:r>
              <a:rPr lang="ca-ES" sz="2900" dirty="0" smtClean="0"/>
              <a:t>)</a:t>
            </a:r>
          </a:p>
          <a:p>
            <a:pPr marL="0" indent="0">
              <a:buNone/>
            </a:pPr>
            <a:endParaRPr lang="ca-ES" dirty="0" smtClean="0"/>
          </a:p>
          <a:p>
            <a:endParaRPr lang="ca-ES" dirty="0" smtClean="0"/>
          </a:p>
          <a:p>
            <a:endParaRPr lang="ca-ES" dirty="0" smtClean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25 de gener de 2018</a:t>
            </a:r>
            <a:endParaRPr lang="en-U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10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Regla bàsica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a-ES" sz="2900" dirty="0" smtClean="0"/>
              <a:t>Crear un document d’</a:t>
            </a:r>
            <a:r>
              <a:rPr lang="ca-ES" sz="2900" b="1" dirty="0" smtClean="0"/>
              <a:t>origen</a:t>
            </a:r>
            <a:r>
              <a:rPr lang="ca-ES" sz="2900" dirty="0" smtClean="0"/>
              <a:t> accessible </a:t>
            </a:r>
          </a:p>
          <a:p>
            <a:pPr lvl="1"/>
            <a:r>
              <a:rPr lang="ca-ES" sz="2500" dirty="0" smtClean="0"/>
              <a:t>Ben estructurat (textos, llistes)</a:t>
            </a:r>
          </a:p>
          <a:p>
            <a:pPr lvl="1"/>
            <a:r>
              <a:rPr lang="ca-ES" sz="2500" dirty="0" smtClean="0"/>
              <a:t>Idiomes definits</a:t>
            </a:r>
          </a:p>
          <a:p>
            <a:pPr lvl="1"/>
            <a:r>
              <a:rPr lang="ca-ES" sz="2500" dirty="0" smtClean="0"/>
              <a:t>Cura en les fonts (mida i tipus de lletra)</a:t>
            </a:r>
          </a:p>
          <a:p>
            <a:pPr lvl="1"/>
            <a:r>
              <a:rPr lang="ca-ES" sz="2500" dirty="0" smtClean="0"/>
              <a:t>Cura en els colors</a:t>
            </a:r>
          </a:p>
          <a:p>
            <a:pPr lvl="1"/>
            <a:r>
              <a:rPr lang="ca-ES" sz="2500" dirty="0" smtClean="0"/>
              <a:t>Us de plantilles</a:t>
            </a:r>
          </a:p>
          <a:p>
            <a:pPr lvl="1"/>
            <a:r>
              <a:rPr lang="ca-ES" sz="2500" dirty="0" smtClean="0"/>
              <a:t>Definició de textos alternatius per les imatges</a:t>
            </a:r>
          </a:p>
          <a:p>
            <a:pPr lvl="1"/>
            <a:r>
              <a:rPr lang="ca-ES" sz="2500" dirty="0" smtClean="0"/>
              <a:t>Afegir metadades</a:t>
            </a:r>
            <a:endParaRPr lang="ca-ES" dirty="0" smtClean="0"/>
          </a:p>
          <a:p>
            <a:endParaRPr lang="ca-ES" dirty="0" smtClean="0"/>
          </a:p>
          <a:p>
            <a:endParaRPr lang="ca-ES" dirty="0" smtClean="0"/>
          </a:p>
          <a:p>
            <a:endParaRPr lang="ca-ES" dirty="0" smtClean="0"/>
          </a:p>
          <a:p>
            <a:pPr algn="r"/>
            <a:r>
              <a:rPr lang="ca-ES" sz="2900" dirty="0" smtClean="0"/>
              <a:t>Però si no ho és…. Sempre quedarà </a:t>
            </a:r>
            <a:r>
              <a:rPr lang="ca-ES" sz="2900" i="1" dirty="0" err="1" smtClean="0"/>
              <a:t>Adobe</a:t>
            </a:r>
            <a:r>
              <a:rPr lang="ca-ES" sz="2900" i="1" dirty="0" smtClean="0"/>
              <a:t> </a:t>
            </a:r>
            <a:r>
              <a:rPr lang="ca-ES" sz="2900" i="1" dirty="0" err="1" smtClean="0"/>
              <a:t>Acrobat</a:t>
            </a:r>
            <a:endParaRPr lang="ca-ES" sz="2900" i="1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25 de gener de 2018</a:t>
            </a:r>
            <a:endParaRPr lang="en-U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1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Comprovacions externes al </a:t>
            </a:r>
            <a:r>
              <a:rPr lang="ca-ES" dirty="0" err="1" smtClean="0"/>
              <a:t>pdf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677334" y="1379539"/>
            <a:ext cx="8596668" cy="4449761"/>
          </a:xfrm>
        </p:spPr>
        <p:txBody>
          <a:bodyPr>
            <a:normAutofit fontScale="92500"/>
          </a:bodyPr>
          <a:lstStyle/>
          <a:p>
            <a:r>
              <a:rPr lang="ca-ES" sz="2900" dirty="0" smtClean="0"/>
              <a:t>Afegir metadades</a:t>
            </a:r>
          </a:p>
          <a:p>
            <a:pPr lvl="1"/>
            <a:r>
              <a:rPr lang="ca-ES" sz="2700" dirty="0" smtClean="0"/>
              <a:t>Posar-se sobre el document amb el ratolí</a:t>
            </a:r>
          </a:p>
          <a:p>
            <a:pPr lvl="1"/>
            <a:r>
              <a:rPr lang="ca-ES" sz="2700" dirty="0" smtClean="0"/>
              <a:t>Botó dret del ratolí</a:t>
            </a:r>
          </a:p>
          <a:p>
            <a:pPr lvl="1"/>
            <a:r>
              <a:rPr lang="ca-ES" sz="2700" dirty="0" smtClean="0"/>
              <a:t>Afegir metadades (o millorar existents)</a:t>
            </a:r>
          </a:p>
          <a:p>
            <a:pPr lvl="1"/>
            <a:r>
              <a:rPr lang="ca-ES" sz="2700" dirty="0" smtClean="0"/>
              <a:t>Específicament </a:t>
            </a:r>
          </a:p>
          <a:p>
            <a:pPr lvl="2"/>
            <a:r>
              <a:rPr lang="ca-ES" sz="2500" dirty="0" smtClean="0"/>
              <a:t>afegir IDIOMA (pestanya AVANZADAS)</a:t>
            </a:r>
          </a:p>
          <a:p>
            <a:pPr lvl="2"/>
            <a:r>
              <a:rPr lang="ca-ES" sz="2500" dirty="0" smtClean="0"/>
              <a:t>Afegir que es mostri el títol (pestanya VISTA INICIAL)</a:t>
            </a:r>
          </a:p>
          <a:p>
            <a:pPr lvl="2"/>
            <a:r>
              <a:rPr lang="ca-ES" sz="2500" dirty="0" smtClean="0"/>
              <a:t>Afegir que no hi hagi seguretat (pestanya SEGURIDAD)</a:t>
            </a:r>
          </a:p>
          <a:p>
            <a:pPr lvl="1"/>
            <a:endParaRPr lang="ca-ES" sz="2700" dirty="0" smtClean="0"/>
          </a:p>
          <a:p>
            <a:pPr marL="0" indent="0">
              <a:buNone/>
            </a:pPr>
            <a:endParaRPr lang="ca-ES" dirty="0" smtClean="0"/>
          </a:p>
          <a:p>
            <a:endParaRPr lang="ca-ES" dirty="0" smtClean="0"/>
          </a:p>
          <a:p>
            <a:endParaRPr lang="ca-ES" dirty="0" smtClean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25 de gener de 2018</a:t>
            </a:r>
            <a:endParaRPr lang="en-U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65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tge 12" descr="Es mostra el menú MEJORAR DIGITALIZACIONES, ressaltant especialment l'opció Reconocer Texto" title="Captura de pantalla d'Adobe Acroba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49" y="3981450"/>
            <a:ext cx="5124451" cy="914949"/>
          </a:xfrm>
          <a:prstGeom prst="rect">
            <a:avLst/>
          </a:prstGeom>
        </p:spPr>
      </p:pic>
      <p:pic>
        <p:nvPicPr>
          <p:cNvPr id="11" name="Imatge 10" descr="S'assenyala l'opció Mejorar Digitalizaciones" title="Captura de pantalla Adobe Acroba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533775"/>
            <a:ext cx="3467100" cy="2201985"/>
          </a:xfrm>
          <a:prstGeom prst="rect">
            <a:avLst/>
          </a:prstGeom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Comprovacions internes. Format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sz="2900" dirty="0" smtClean="0"/>
              <a:t>Comprovem que el text sigui realment text (no una imatge) </a:t>
            </a:r>
            <a:r>
              <a:rPr lang="ca-ES" sz="2900" dirty="0" smtClean="0">
                <a:sym typeface="Wingdings" panose="05000000000000000000" pitchFamily="2" charset="2"/>
              </a:rPr>
              <a:t> opció MEJORAR DIGITALIZACIONES  </a:t>
            </a:r>
            <a:r>
              <a:rPr lang="ca-ES" sz="2900" dirty="0" err="1" smtClean="0">
                <a:sym typeface="Wingdings" panose="05000000000000000000" pitchFamily="2" charset="2"/>
              </a:rPr>
              <a:t>Reconocer</a:t>
            </a:r>
            <a:r>
              <a:rPr lang="ca-ES" sz="2900" dirty="0" smtClean="0">
                <a:sym typeface="Wingdings" panose="05000000000000000000" pitchFamily="2" charset="2"/>
              </a:rPr>
              <a:t> </a:t>
            </a:r>
            <a:r>
              <a:rPr lang="ca-ES" sz="2900" dirty="0" err="1" smtClean="0">
                <a:sym typeface="Wingdings" panose="05000000000000000000" pitchFamily="2" charset="2"/>
              </a:rPr>
              <a:t>texto</a:t>
            </a:r>
            <a:endParaRPr lang="ca-ES" sz="2700" dirty="0" smtClean="0"/>
          </a:p>
          <a:p>
            <a:pPr marL="0" indent="0">
              <a:buNone/>
            </a:pPr>
            <a:endParaRPr lang="ca-ES" dirty="0" smtClean="0"/>
          </a:p>
          <a:p>
            <a:endParaRPr lang="ca-ES" dirty="0" smtClean="0"/>
          </a:p>
          <a:p>
            <a:endParaRPr lang="ca-ES" dirty="0" smtClean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25 de gener de 2018</a:t>
            </a:r>
            <a:endParaRPr lang="en-U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96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tge 5" descr="Mostra la finestra que s'obre dins del menú EDICIÓN --&gt;PREFERENCIAS  i el que cal fer per activar el contrast. &#10;Accesibilidad, Marcar Reemplazar Colores del Documento, Seleccionar Usar colores de alto contraste" title="Captura de pantalla d'Adobe Acroba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039" y="2319865"/>
            <a:ext cx="3936161" cy="2626737"/>
          </a:xfrm>
          <a:prstGeom prst="rect">
            <a:avLst/>
          </a:prstGeom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Comprovacions internes. Color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677334" y="2160589"/>
            <a:ext cx="4673599" cy="3880773"/>
          </a:xfrm>
        </p:spPr>
        <p:txBody>
          <a:bodyPr>
            <a:normAutofit/>
          </a:bodyPr>
          <a:lstStyle/>
          <a:p>
            <a:r>
              <a:rPr lang="ca-ES" sz="2900" dirty="0" smtClean="0"/>
              <a:t>Comprovem que el text tingui un contrast alt</a:t>
            </a:r>
          </a:p>
          <a:p>
            <a:r>
              <a:rPr lang="es-ES" sz="2900" dirty="0" err="1" smtClean="0"/>
              <a:t>Aneu</a:t>
            </a:r>
            <a:r>
              <a:rPr lang="es-ES" sz="2900" dirty="0" smtClean="0"/>
              <a:t> al menú EDICIÓN </a:t>
            </a:r>
            <a:r>
              <a:rPr lang="es-ES" sz="2900" dirty="0" smtClean="0">
                <a:sym typeface="Wingdings" panose="05000000000000000000" pitchFamily="2" charset="2"/>
              </a:rPr>
              <a:t> Preferencias</a:t>
            </a:r>
            <a:endParaRPr lang="ca-ES" sz="2700" dirty="0" smtClean="0"/>
          </a:p>
          <a:p>
            <a:pPr marL="0" indent="0">
              <a:buNone/>
            </a:pPr>
            <a:endParaRPr lang="ca-ES" dirty="0" smtClean="0"/>
          </a:p>
          <a:p>
            <a:endParaRPr lang="ca-ES" dirty="0" smtClean="0"/>
          </a:p>
          <a:p>
            <a:endParaRPr lang="ca-ES" dirty="0" smtClean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25 de gener de 2018</a:t>
            </a:r>
            <a:endParaRPr lang="en-U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0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adreDeText 6"/>
          <p:cNvSpPr txBox="1"/>
          <p:nvPr/>
        </p:nvSpPr>
        <p:spPr>
          <a:xfrm>
            <a:off x="5139267" y="2548467"/>
            <a:ext cx="3793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En cas que no coincideixin, </a:t>
            </a:r>
          </a:p>
          <a:p>
            <a:r>
              <a:rPr lang="ca-ES" i="1" dirty="0" err="1" smtClean="0"/>
              <a:t>Herramientas</a:t>
            </a:r>
            <a:r>
              <a:rPr lang="ca-ES" i="1" dirty="0" smtClean="0"/>
              <a:t> </a:t>
            </a:r>
            <a:r>
              <a:rPr lang="ca-ES" i="1" dirty="0" smtClean="0">
                <a:sym typeface="Wingdings" panose="05000000000000000000" pitchFamily="2" charset="2"/>
              </a:rPr>
              <a:t> </a:t>
            </a:r>
            <a:r>
              <a:rPr lang="ca-ES" i="1" dirty="0" err="1" smtClean="0">
                <a:sym typeface="Wingdings" panose="05000000000000000000" pitchFamily="2" charset="2"/>
              </a:rPr>
              <a:t>Organizar</a:t>
            </a:r>
            <a:r>
              <a:rPr lang="ca-ES" i="1" dirty="0" smtClean="0">
                <a:sym typeface="Wingdings" panose="05000000000000000000" pitchFamily="2" charset="2"/>
              </a:rPr>
              <a:t> </a:t>
            </a:r>
            <a:r>
              <a:rPr lang="ca-ES" i="1" dirty="0" err="1" smtClean="0">
                <a:sym typeface="Wingdings" panose="05000000000000000000" pitchFamily="2" charset="2"/>
              </a:rPr>
              <a:t>páginas</a:t>
            </a:r>
            <a:r>
              <a:rPr lang="ca-ES" i="1" dirty="0" smtClean="0">
                <a:sym typeface="Wingdings" panose="05000000000000000000" pitchFamily="2" charset="2"/>
              </a:rPr>
              <a:t> </a:t>
            </a:r>
            <a:r>
              <a:rPr lang="ca-ES" dirty="0" smtClean="0">
                <a:sym typeface="Wingdings" panose="05000000000000000000" pitchFamily="2" charset="2"/>
              </a:rPr>
              <a:t> Seleccionar les pàgines a canviar  </a:t>
            </a:r>
            <a:r>
              <a:rPr lang="ca-ES" i="1" dirty="0" err="1" smtClean="0">
                <a:sym typeface="Wingdings" panose="05000000000000000000" pitchFamily="2" charset="2"/>
              </a:rPr>
              <a:t>Etiquetas</a:t>
            </a:r>
            <a:r>
              <a:rPr lang="ca-ES" i="1" dirty="0" smtClean="0">
                <a:sym typeface="Wingdings" panose="05000000000000000000" pitchFamily="2" charset="2"/>
              </a:rPr>
              <a:t> de </a:t>
            </a:r>
            <a:r>
              <a:rPr lang="ca-ES" i="1" dirty="0" err="1" smtClean="0">
                <a:sym typeface="Wingdings" panose="05000000000000000000" pitchFamily="2" charset="2"/>
              </a:rPr>
              <a:t>página</a:t>
            </a:r>
            <a:r>
              <a:rPr lang="ca-ES" dirty="0" smtClean="0">
                <a:sym typeface="Wingdings" panose="05000000000000000000" pitchFamily="2" charset="2"/>
              </a:rPr>
              <a:t>.</a:t>
            </a:r>
            <a:endParaRPr lang="ca-ES" dirty="0"/>
          </a:p>
        </p:txBody>
      </p:sp>
      <p:pic>
        <p:nvPicPr>
          <p:cNvPr id="6" name="Imatge 5" descr="Mostra l'opció Organizar Páginas que permet fer coincidir la paginació del document amb la paginació d'Adobe." title="Captura de pantalla d'Adobe Acroba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401" y="2475290"/>
            <a:ext cx="3661533" cy="2689942"/>
          </a:xfrm>
          <a:prstGeom prst="rect">
            <a:avLst/>
          </a:prstGeom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Comprovacions internes. Paginació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677334" y="1347789"/>
            <a:ext cx="8596668" cy="3880773"/>
          </a:xfrm>
        </p:spPr>
        <p:txBody>
          <a:bodyPr>
            <a:normAutofit/>
          </a:bodyPr>
          <a:lstStyle/>
          <a:p>
            <a:r>
              <a:rPr lang="ca-ES" sz="2900" dirty="0" smtClean="0"/>
              <a:t>El número de la pàgina ha de coincidir amb el número de document</a:t>
            </a:r>
            <a:endParaRPr lang="ca-ES" sz="2700" dirty="0" smtClean="0"/>
          </a:p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endParaRPr lang="ca-ES" dirty="0" smtClean="0"/>
          </a:p>
          <a:p>
            <a:endParaRPr lang="ca-ES" dirty="0" smtClean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25 de gener de 2018</a:t>
            </a:r>
            <a:endParaRPr lang="en-U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52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tge 7" descr="Captura de pantalla de Adobe Acrobat que mostra la posició dels marcadors dins de l'aplicació" title="Marcadors en 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90" y="2914910"/>
            <a:ext cx="6057900" cy="2886075"/>
          </a:xfrm>
          <a:prstGeom prst="rect">
            <a:avLst/>
          </a:prstGeom>
        </p:spPr>
      </p:pic>
      <p:sp>
        <p:nvSpPr>
          <p:cNvPr id="9" name="QuadreDeText 8"/>
          <p:cNvSpPr txBox="1"/>
          <p:nvPr/>
        </p:nvSpPr>
        <p:spPr>
          <a:xfrm>
            <a:off x="7067550" y="2914910"/>
            <a:ext cx="26193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a-ES" dirty="0" smtClean="0"/>
              <a:t>Seleccionem l’opció marcadors</a:t>
            </a:r>
          </a:p>
          <a:p>
            <a:pPr marL="342900" indent="-342900">
              <a:buAutoNum type="arabicPeriod"/>
            </a:pPr>
            <a:r>
              <a:rPr lang="ca-ES" dirty="0" smtClean="0"/>
              <a:t>Seleccionem el text a marcar </a:t>
            </a:r>
          </a:p>
          <a:p>
            <a:pPr marL="342900" indent="-342900">
              <a:buAutoNum type="arabicPeriod"/>
            </a:pPr>
            <a:r>
              <a:rPr lang="ca-ES" dirty="0" smtClean="0"/>
              <a:t>Amb el botó dret del ratolí </a:t>
            </a:r>
            <a:r>
              <a:rPr lang="ca-ES" dirty="0" smtClean="0">
                <a:sym typeface="Wingdings" panose="05000000000000000000" pitchFamily="2" charset="2"/>
              </a:rPr>
              <a:t> </a:t>
            </a:r>
            <a:r>
              <a:rPr lang="ca-ES" i="1" dirty="0" smtClean="0">
                <a:sym typeface="Wingdings" panose="05000000000000000000" pitchFamily="2" charset="2"/>
              </a:rPr>
              <a:t>Agregar marcador</a:t>
            </a:r>
          </a:p>
          <a:p>
            <a:pPr marL="342900" indent="-342900">
              <a:buAutoNum type="arabicPeriod"/>
            </a:pPr>
            <a:r>
              <a:rPr lang="ca-ES" dirty="0" smtClean="0">
                <a:sym typeface="Wingdings" panose="05000000000000000000" pitchFamily="2" charset="2"/>
              </a:rPr>
              <a:t>Marquem títols i subtítols</a:t>
            </a:r>
            <a:endParaRPr lang="ca-ES" dirty="0"/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Comprovacions internes. Estructura  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sz="2900" dirty="0" smtClean="0"/>
              <a:t>Estructurem títols i subtítols amb els marcadors</a:t>
            </a:r>
          </a:p>
          <a:p>
            <a:pPr marL="0" indent="0">
              <a:buNone/>
            </a:pPr>
            <a:endParaRPr lang="ca-ES" dirty="0" smtClean="0"/>
          </a:p>
          <a:p>
            <a:endParaRPr lang="ca-ES" dirty="0" smtClean="0"/>
          </a:p>
          <a:p>
            <a:endParaRPr lang="ca-ES" dirty="0" smtClean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25 de gener de 2018</a:t>
            </a:r>
            <a:endParaRPr lang="en-U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1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 descr="Es mostren els marcadors ja fets que permetran a l'usuari moure's pel document. Això és especialment interessant si es tracta de documents llargs." title="Captura de pantalla d'Adobe Acroba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008" y="2221837"/>
            <a:ext cx="6678892" cy="3964276"/>
          </a:xfrm>
          <a:prstGeom prst="rect">
            <a:avLst/>
          </a:prstGeom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Comprovacions internes. Estructura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763059" y="1522414"/>
            <a:ext cx="8596668" cy="3880773"/>
          </a:xfrm>
        </p:spPr>
        <p:txBody>
          <a:bodyPr>
            <a:normAutofit/>
          </a:bodyPr>
          <a:lstStyle/>
          <a:p>
            <a:r>
              <a:rPr lang="ca-ES" sz="2900" dirty="0" smtClean="0"/>
              <a:t>Ja està, fins i tots nosaltres ens mourem millor!</a:t>
            </a:r>
          </a:p>
          <a:p>
            <a:pPr marL="0" indent="0">
              <a:buNone/>
            </a:pPr>
            <a:endParaRPr lang="ca-ES" dirty="0" smtClean="0"/>
          </a:p>
          <a:p>
            <a:endParaRPr lang="ca-ES" dirty="0" smtClean="0"/>
          </a:p>
          <a:p>
            <a:endParaRPr lang="ca-ES" dirty="0" smtClean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25 de gener de 2018</a:t>
            </a:r>
            <a:endParaRPr lang="en-U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11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548</TotalTime>
  <Words>683</Words>
  <Application>Microsoft Office PowerPoint</Application>
  <PresentationFormat>Panorámica</PresentationFormat>
  <Paragraphs>146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Calibri</vt:lpstr>
      <vt:lpstr>Trebuchet MS</vt:lpstr>
      <vt:lpstr>Wingdings</vt:lpstr>
      <vt:lpstr>Wingdings 3</vt:lpstr>
      <vt:lpstr>Faceta</vt:lpstr>
      <vt:lpstr>Taller 1. Com preparar un document PDF accessible. </vt:lpstr>
      <vt:lpstr>Documents tècnics de base</vt:lpstr>
      <vt:lpstr>Regla bàsica</vt:lpstr>
      <vt:lpstr>Comprovacions externes al pdf</vt:lpstr>
      <vt:lpstr>Comprovacions internes. Format</vt:lpstr>
      <vt:lpstr>Comprovacions internes. Color</vt:lpstr>
      <vt:lpstr>Comprovacions internes. Paginació</vt:lpstr>
      <vt:lpstr>Comprovacions internes. Estructura  </vt:lpstr>
      <vt:lpstr>Comprovacions internes. Estructura</vt:lpstr>
      <vt:lpstr>Comprovacions internes : l’ordre de lectura I</vt:lpstr>
      <vt:lpstr>Comprovacions internes : l’ordre de lectura II</vt:lpstr>
      <vt:lpstr>Comprovacions internes : Accessibilitat I</vt:lpstr>
      <vt:lpstr>Comprovacions internes : Accessibilitat II</vt:lpstr>
      <vt:lpstr>Accessibilitat Low Cost. Hacer accesible</vt:lpstr>
      <vt:lpstr>Comprovar resultats </vt:lpstr>
      <vt:lpstr>Un possible procediment </vt:lpstr>
      <vt:lpstr>GRÀCIES!!</vt:lpstr>
    </vt:vector>
  </TitlesOfParts>
  <Company>Universitat de Barcelona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1. Com preparar un document PDF accessible.</dc:title>
  <dc:creator>MARINA SALSE ROVIRA</dc:creator>
  <cp:lastModifiedBy>Mireia Isabel Ribera Turro</cp:lastModifiedBy>
  <cp:revision>37</cp:revision>
  <dcterms:created xsi:type="dcterms:W3CDTF">2018-01-23T08:34:54Z</dcterms:created>
  <dcterms:modified xsi:type="dcterms:W3CDTF">2020-04-23T08:36:40Z</dcterms:modified>
</cp:coreProperties>
</file>