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7" r:id="rId20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6CFBA-8DAD-4586-99B2-5CD71EF6F730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A24BE-D377-4A68-829F-CCCAA289DA7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03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63F9C-BC92-4521-A0D8-2F417B0AFAB8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F06AE-7965-4DFB-9391-78FDD6889F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F06AE-7965-4DFB-9391-78FDD6889F6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81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accent2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6244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752238-2B08-4600-BF33-6A5667EA0380}" type="datetime1">
              <a:rPr lang="es-ES" smtClean="0"/>
              <a:t>11/12/2020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64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4000" y="1764244"/>
            <a:ext cx="11424000" cy="59795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sz="3200" b="1">
                <a:solidFill>
                  <a:srgbClr val="0059A2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4000" y="2353734"/>
            <a:ext cx="11424000" cy="6942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rgbClr val="50505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>
          <a:xfrm>
            <a:off x="384000" y="3096000"/>
            <a:ext cx="11424000" cy="3780000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/>
          <a:p>
            <a:pPr lvl="0"/>
            <a:r>
              <a:rPr lang="es-ES_tradnl" noProof="0" smtClean="0"/>
              <a:t>Haga clic en el icono para agregar una imagen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1821349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0CC777-ED54-4581-BBBA-603C8EB99D46}" type="datetime1">
              <a:rPr lang="es-ES" smtClean="0"/>
              <a:t>11/12/2020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58387" y="6492875"/>
            <a:ext cx="328084" cy="365125"/>
          </a:xfrm>
          <a:prstGeom prst="rect">
            <a:avLst/>
          </a:prstGeom>
        </p:spPr>
        <p:txBody>
          <a:bodyPr/>
          <a:lstStyle/>
          <a:p>
            <a:fld id="{D47D0B27-3769-45B1-A282-D9E3703202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7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chemeClr val="accent2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87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:\treball\Comu\Area d'Informacio\Eleccions\EleccionsRector2016\AF-1680x1050-portadapp-eleccions2016-5.jpg"/>
          <p:cNvPicPr>
            <a:picLocks noChangeAspect="1" noChangeArrowheads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879" y="125886"/>
            <a:ext cx="1853291" cy="5580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3" y="90544"/>
            <a:ext cx="1559627" cy="6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5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1" r:id="rId5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800" kern="1200">
          <a:solidFill>
            <a:schemeClr val="tx1"/>
          </a:solidFill>
          <a:latin typeface="Arail"/>
          <a:ea typeface="ＭＳ Ｐゴシック" pitchFamily="-65" charset="-128"/>
          <a:cs typeface="Arai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  <a:cs typeface="Arai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  <a:cs typeface="Arai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  <a:cs typeface="Arai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  <a:cs typeface="Arai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34" y="749689"/>
            <a:ext cx="7956521" cy="2126398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981" y="3006501"/>
            <a:ext cx="5254752" cy="39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1317781" y="441348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254061"/>
                </a:solidFill>
                <a:latin typeface="+mn-lt"/>
              </a:rPr>
              <a:t>Ponderació legal del PDI doctor </a:t>
            </a:r>
            <a:r>
              <a:rPr lang="es-ES" dirty="0" err="1" smtClean="0">
                <a:solidFill>
                  <a:srgbClr val="254061"/>
                </a:solidFill>
                <a:latin typeface="+mn-lt"/>
              </a:rPr>
              <a:t>permanent</a:t>
            </a:r>
            <a:r>
              <a:rPr lang="es-ES" dirty="0" smtClean="0">
                <a:solidFill>
                  <a:srgbClr val="254061"/>
                </a:solidFill>
                <a:latin typeface="+mn-lt"/>
              </a:rPr>
              <a:t>:</a:t>
            </a:r>
          </a:p>
          <a:p>
            <a:pPr algn="ctr"/>
            <a:r>
              <a:rPr lang="es-ES" b="1" dirty="0" smtClean="0">
                <a:solidFill>
                  <a:srgbClr val="254061"/>
                </a:solidFill>
                <a:latin typeface="+mn-lt"/>
              </a:rPr>
              <a:t>51%</a:t>
            </a:r>
            <a:endParaRPr lang="es-ES" b="1" dirty="0">
              <a:solidFill>
                <a:srgbClr val="254061"/>
              </a:solidFill>
              <a:latin typeface="+mn-lt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19" y="1220816"/>
            <a:ext cx="4561539" cy="2316013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127" y="2786332"/>
            <a:ext cx="5923283" cy="37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CuadroTexto"/>
          <p:cNvSpPr txBox="1"/>
          <p:nvPr/>
        </p:nvSpPr>
        <p:spPr>
          <a:xfrm>
            <a:off x="1511930" y="4501099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254061"/>
                </a:solidFill>
                <a:latin typeface="+mn-lt"/>
              </a:rPr>
              <a:t>Ponderació legal de </a:t>
            </a:r>
          </a:p>
          <a:p>
            <a:pPr algn="ctr"/>
            <a:r>
              <a:rPr lang="es-ES" dirty="0" err="1" smtClean="0">
                <a:solidFill>
                  <a:srgbClr val="254061"/>
                </a:solidFill>
                <a:latin typeface="+mn-lt"/>
              </a:rPr>
              <a:t>l’altre</a:t>
            </a:r>
            <a:r>
              <a:rPr lang="es-ES" dirty="0" smtClean="0">
                <a:solidFill>
                  <a:srgbClr val="254061"/>
                </a:solidFill>
                <a:latin typeface="+mn-lt"/>
              </a:rPr>
              <a:t> PDI:</a:t>
            </a:r>
          </a:p>
          <a:p>
            <a:pPr algn="ctr"/>
            <a:r>
              <a:rPr lang="es-ES" b="1" dirty="0" smtClean="0">
                <a:solidFill>
                  <a:srgbClr val="254061"/>
                </a:solidFill>
                <a:latin typeface="+mn-lt"/>
              </a:rPr>
              <a:t>9%</a:t>
            </a:r>
            <a:endParaRPr lang="es-ES" b="1" dirty="0">
              <a:solidFill>
                <a:srgbClr val="254061"/>
              </a:solidFill>
              <a:latin typeface="+mn-lt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98" y="1298456"/>
            <a:ext cx="4704043" cy="239365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73" y="2708695"/>
            <a:ext cx="5757813" cy="380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951213" y="456148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254061"/>
                </a:solidFill>
                <a:latin typeface="+mn-lt"/>
              </a:rPr>
              <a:t>Ponderació legal de </a:t>
            </a:r>
            <a:r>
              <a:rPr lang="es-ES" dirty="0" err="1" smtClean="0">
                <a:solidFill>
                  <a:srgbClr val="254061"/>
                </a:solidFill>
                <a:latin typeface="+mn-lt"/>
              </a:rPr>
              <a:t>l’alumnat</a:t>
            </a:r>
            <a:r>
              <a:rPr lang="es-ES" dirty="0" smtClean="0">
                <a:solidFill>
                  <a:srgbClr val="254061"/>
                </a:solidFill>
                <a:latin typeface="+mn-lt"/>
              </a:rPr>
              <a:t>:</a:t>
            </a:r>
          </a:p>
          <a:p>
            <a:pPr algn="ctr"/>
            <a:r>
              <a:rPr lang="es-ES" b="1" dirty="0" smtClean="0">
                <a:solidFill>
                  <a:srgbClr val="254061"/>
                </a:solidFill>
                <a:latin typeface="+mn-lt"/>
              </a:rPr>
              <a:t>30%</a:t>
            </a:r>
            <a:endParaRPr lang="es-ES" b="1" dirty="0">
              <a:solidFill>
                <a:srgbClr val="254061"/>
              </a:solidFill>
              <a:latin typeface="+mn-lt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48" y="1237170"/>
            <a:ext cx="4802958" cy="2515319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456" y="2515267"/>
            <a:ext cx="5764226" cy="391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1037967" y="461614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254061"/>
                </a:solidFill>
                <a:latin typeface="+mn-lt"/>
              </a:rPr>
              <a:t>Ponderació legal</a:t>
            </a:r>
          </a:p>
          <a:p>
            <a:pPr algn="ctr"/>
            <a:r>
              <a:rPr lang="es-ES" dirty="0" smtClean="0">
                <a:solidFill>
                  <a:srgbClr val="254061"/>
                </a:solidFill>
                <a:latin typeface="+mn-lt"/>
              </a:rPr>
              <a:t>del PAS:</a:t>
            </a:r>
          </a:p>
          <a:p>
            <a:pPr algn="ctr"/>
            <a:r>
              <a:rPr lang="es-ES" b="1" dirty="0" smtClean="0">
                <a:solidFill>
                  <a:srgbClr val="254061"/>
                </a:solidFill>
                <a:latin typeface="+mn-lt"/>
              </a:rPr>
              <a:t>10%</a:t>
            </a:r>
            <a:endParaRPr lang="es-ES" b="1" dirty="0">
              <a:solidFill>
                <a:srgbClr val="254061"/>
              </a:solidFill>
              <a:latin typeface="+mn-lt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83" y="1116400"/>
            <a:ext cx="4851315" cy="2506693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15" y="2473742"/>
            <a:ext cx="5624006" cy="386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552" y="744176"/>
            <a:ext cx="8377037" cy="2128853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859" y="2941607"/>
            <a:ext cx="7890422" cy="36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79" y="402578"/>
            <a:ext cx="10660750" cy="636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739986" y="1509794"/>
            <a:ext cx="583264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bg1"/>
                </a:solidFill>
              </a:rPr>
              <a:t>Resultat provisional de la </a:t>
            </a:r>
            <a:r>
              <a:rPr lang="es-ES" sz="2400" b="1" dirty="0" smtClean="0">
                <a:solidFill>
                  <a:schemeClr val="bg1"/>
                </a:solidFill>
              </a:rPr>
              <a:t>primera volta 2020 </a:t>
            </a:r>
            <a:r>
              <a:rPr lang="es-ES" sz="2400" b="1" dirty="0" smtClean="0">
                <a:solidFill>
                  <a:schemeClr val="bg1"/>
                </a:solidFill>
              </a:rPr>
              <a:t>-</a:t>
            </a:r>
            <a:r>
              <a:rPr lang="es-ES" sz="2400" b="1" dirty="0" err="1" smtClean="0">
                <a:solidFill>
                  <a:schemeClr val="bg1"/>
                </a:solidFill>
              </a:rPr>
              <a:t>Vots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</a:rPr>
              <a:t>ponderats</a:t>
            </a:r>
            <a:r>
              <a:rPr lang="es-ES" sz="2400" b="1" dirty="0" smtClean="0">
                <a:solidFill>
                  <a:schemeClr val="bg1"/>
                </a:solidFill>
              </a:rPr>
              <a:t>-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64" y="3000858"/>
            <a:ext cx="1853345" cy="4938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419" y="3000857"/>
            <a:ext cx="1347333" cy="4938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784" y="3000857"/>
            <a:ext cx="1566808" cy="4938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5" y="3494675"/>
            <a:ext cx="1889889" cy="18898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66" y="3494675"/>
            <a:ext cx="1889889" cy="18898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4530" y="3438375"/>
            <a:ext cx="1946189" cy="1946189"/>
          </a:xfrm>
          <a:prstGeom prst="rect">
            <a:avLst/>
          </a:prstGeom>
        </p:spPr>
      </p:pic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471968" y="5508492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b="1" dirty="0" smtClean="0">
                <a:solidFill>
                  <a:srgbClr val="254061"/>
                </a:solidFill>
                <a:latin typeface="+mn-lt"/>
              </a:rPr>
              <a:t>49,65</a:t>
            </a:r>
            <a:r>
              <a:rPr lang="ca-ES" sz="1600" b="1" dirty="0" smtClean="0">
                <a:solidFill>
                  <a:srgbClr val="254061"/>
                </a:solidFill>
                <a:latin typeface="+mn-lt"/>
              </a:rPr>
              <a:t> </a:t>
            </a:r>
            <a:r>
              <a:rPr lang="ca-ES" sz="1600" b="1" dirty="0">
                <a:solidFill>
                  <a:srgbClr val="254061"/>
                </a:solidFill>
                <a:latin typeface="+mn-lt"/>
              </a:rPr>
              <a:t>%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5297061" y="5508492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b="1" dirty="0" smtClean="0">
                <a:solidFill>
                  <a:srgbClr val="254061"/>
                </a:solidFill>
                <a:latin typeface="+mn-lt"/>
              </a:rPr>
              <a:t>17,79</a:t>
            </a:r>
            <a:r>
              <a:rPr lang="ca-ES" sz="1600" b="1" dirty="0" smtClean="0">
                <a:solidFill>
                  <a:srgbClr val="254061"/>
                </a:solidFill>
                <a:latin typeface="+mn-lt"/>
              </a:rPr>
              <a:t> </a:t>
            </a:r>
            <a:r>
              <a:rPr lang="ca-ES" sz="1600" b="1" dirty="0">
                <a:solidFill>
                  <a:srgbClr val="254061"/>
                </a:solidFill>
                <a:latin typeface="+mn-lt"/>
              </a:rPr>
              <a:t>%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8949626" y="5508491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a-ES" b="1" dirty="0" smtClean="0">
                <a:solidFill>
                  <a:srgbClr val="254061"/>
                </a:solidFill>
                <a:latin typeface="+mn-lt"/>
              </a:rPr>
              <a:t>32,56</a:t>
            </a:r>
            <a:r>
              <a:rPr lang="ca-ES" sz="1600" b="1" dirty="0" smtClean="0">
                <a:solidFill>
                  <a:srgbClr val="254061"/>
                </a:solidFill>
                <a:latin typeface="+mn-lt"/>
              </a:rPr>
              <a:t> </a:t>
            </a:r>
            <a:r>
              <a:rPr lang="ca-ES" sz="1600" b="1" dirty="0">
                <a:solidFill>
                  <a:srgbClr val="254061"/>
                </a:solidFill>
                <a:latin typeface="+mn-l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188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02" y="3002482"/>
            <a:ext cx="1853345" cy="4938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800" y="3002483"/>
            <a:ext cx="1347333" cy="4938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44" y="3468151"/>
            <a:ext cx="1889889" cy="18898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373" y="3468151"/>
            <a:ext cx="1946189" cy="1946189"/>
          </a:xfrm>
          <a:prstGeom prst="rect">
            <a:avLst/>
          </a:prstGeom>
        </p:spPr>
      </p:pic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903144" y="1596433"/>
            <a:ext cx="561657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2400" b="1" dirty="0" smtClean="0">
                <a:solidFill>
                  <a:schemeClr val="bg1"/>
                </a:solidFill>
              </a:rPr>
              <a:t>Candidats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ca-ES" sz="2400" b="1" dirty="0" smtClean="0">
                <a:solidFill>
                  <a:schemeClr val="bg1"/>
                </a:solidFill>
              </a:rPr>
              <a:t>que passen a la segona volta (resultats provisionals</a:t>
            </a:r>
            <a:r>
              <a:rPr lang="es-ES" sz="2400" b="1" dirty="0" smtClean="0">
                <a:solidFill>
                  <a:schemeClr val="bg1"/>
                </a:solidFill>
              </a:rPr>
              <a:t>)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8 Título"/>
          <p:cNvSpPr>
            <a:spLocks noGrp="1"/>
          </p:cNvSpPr>
          <p:nvPr>
            <p:ph type="ctrTitle"/>
          </p:nvPr>
        </p:nvSpPr>
        <p:spPr bwMode="auto">
          <a:xfrm>
            <a:off x="1857606" y="2687149"/>
            <a:ext cx="5328592" cy="14401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ca-ES" noProof="1" smtClean="0">
                <a:solidFill>
                  <a:srgbClr val="E6D9C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a-ES" noProof="1" smtClean="0">
                <a:solidFill>
                  <a:srgbClr val="E6D9C3"/>
                </a:solidFill>
                <a:latin typeface="Arial" pitchFamily="34" charset="0"/>
                <a:cs typeface="Arial" pitchFamily="34" charset="0"/>
              </a:rPr>
            </a:br>
            <a:r>
              <a:rPr lang="ca-ES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DADES CENSALS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T:\treball\Comu\Area d'Informacio\Eleccions\EleccionsRector2016\icon_targ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81" y="233836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21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152" y="3012817"/>
            <a:ext cx="5803895" cy="40054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018" y="843766"/>
            <a:ext cx="8747185" cy="19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34" y="940279"/>
            <a:ext cx="9962113" cy="55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60" y="2791985"/>
            <a:ext cx="5541744" cy="14387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853" y="2368277"/>
            <a:ext cx="2286198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948" y="750498"/>
            <a:ext cx="8467691" cy="1552755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55" y="2468593"/>
            <a:ext cx="7624288" cy="41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77" y="375924"/>
            <a:ext cx="8693610" cy="624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895" y="2368280"/>
            <a:ext cx="775478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714" y="796775"/>
            <a:ext cx="8199592" cy="1903293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755" y="2856697"/>
            <a:ext cx="6426324" cy="36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63</Words>
  <Application>Microsoft Office PowerPoint</Application>
  <PresentationFormat>Pantalla panoràmica</PresentationFormat>
  <Paragraphs>17</Paragraphs>
  <Slides>19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19</vt:i4>
      </vt:variant>
    </vt:vector>
  </HeadingPairs>
  <TitlesOfParts>
    <vt:vector size="24" baseType="lpstr">
      <vt:lpstr>ＭＳ Ｐゴシック</vt:lpstr>
      <vt:lpstr>Arail</vt:lpstr>
      <vt:lpstr>Arial</vt:lpstr>
      <vt:lpstr>Calibri</vt:lpstr>
      <vt:lpstr>1_Tema de Office</vt:lpstr>
      <vt:lpstr>Presentació del PowerPoint</vt:lpstr>
      <vt:lpstr> DADES CENSALS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Maria del Mar Bohórquez Granados</cp:lastModifiedBy>
  <cp:revision>66</cp:revision>
  <cp:lastPrinted>2020-12-11T13:03:42Z</cp:lastPrinted>
  <dcterms:created xsi:type="dcterms:W3CDTF">2020-11-30T10:29:30Z</dcterms:created>
  <dcterms:modified xsi:type="dcterms:W3CDTF">2020-12-11T20:23:33Z</dcterms:modified>
</cp:coreProperties>
</file>