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8" r:id="rId19"/>
    <p:sldId id="279" r:id="rId20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6CFBA-8DAD-4586-99B2-5CD71EF6F730}" type="datetimeFigureOut">
              <a:rPr lang="es-ES" smtClean="0"/>
              <a:t>18/12/2020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A24BE-D377-4A68-829F-CCCAA289DA7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03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63F9C-BC92-4521-A0D8-2F417B0AFAB8}" type="datetimeFigureOut">
              <a:rPr lang="es-ES" smtClean="0"/>
              <a:t>18/12/2020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F06AE-7965-4DFB-9391-78FDD6889F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F06AE-7965-4DFB-9391-78FDD6889F6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81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chemeClr val="accent2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6244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752238-2B08-4600-BF33-6A5667EA0380}" type="datetime1">
              <a:rPr lang="es-ES" smtClean="0"/>
              <a:t>18/12/2020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64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4000" y="1764244"/>
            <a:ext cx="11424000" cy="59795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sz="3200" b="1">
                <a:solidFill>
                  <a:srgbClr val="0059A2"/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4000" y="2353734"/>
            <a:ext cx="11424000" cy="6942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rgbClr val="50505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0"/>
          </p:nvPr>
        </p:nvSpPr>
        <p:spPr>
          <a:xfrm>
            <a:off x="384000" y="3096000"/>
            <a:ext cx="11424000" cy="3780000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/>
          <a:p>
            <a:pPr lvl="0"/>
            <a:r>
              <a:rPr lang="es-ES_tradnl" noProof="0" smtClean="0"/>
              <a:t>Haga clic en el icono para agregar una imagen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1821349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CC777-ED54-4581-BBBA-603C8EB99D46}" type="datetime1">
              <a:rPr lang="es-ES" smtClean="0"/>
              <a:t>18/12/2020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58387" y="6492875"/>
            <a:ext cx="328084" cy="365125"/>
          </a:xfrm>
          <a:prstGeom prst="rect">
            <a:avLst/>
          </a:prstGeom>
        </p:spPr>
        <p:txBody>
          <a:bodyPr/>
          <a:lstStyle/>
          <a:p>
            <a:fld id="{D47D0B27-3769-45B1-A282-D9E3703202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7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chemeClr val="accent2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87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:\treball\Comu\Area d'Informacio\Eleccions\EleccionsRector2016\AF-1680x1050-portadapp-eleccions2016-5.jpg"/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115875"/>
            <a:ext cx="1853291" cy="55806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3" y="125886"/>
            <a:ext cx="1183102" cy="5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5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1" r:id="rId5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800" kern="1200">
          <a:solidFill>
            <a:schemeClr val="tx1"/>
          </a:solidFill>
          <a:latin typeface="Arail"/>
          <a:ea typeface="ＭＳ Ｐゴシック" pitchFamily="-65" charset="-128"/>
          <a:cs typeface="Arai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  <a:cs typeface="Arai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  <a:cs typeface="Arai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  <a:cs typeface="Arai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  <a:cs typeface="Arai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95" y="749313"/>
            <a:ext cx="8608388" cy="1998183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502" y="2722328"/>
            <a:ext cx="5454552" cy="413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69" y="657842"/>
            <a:ext cx="10044946" cy="599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1317781" y="4413489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254061"/>
                </a:solidFill>
                <a:latin typeface="+mn-lt"/>
              </a:rPr>
              <a:t>Ponderació legal del PDI doctor </a:t>
            </a:r>
            <a:r>
              <a:rPr lang="es-ES" dirty="0" err="1" smtClean="0">
                <a:solidFill>
                  <a:srgbClr val="254061"/>
                </a:solidFill>
                <a:latin typeface="+mn-lt"/>
              </a:rPr>
              <a:t>permanent</a:t>
            </a:r>
            <a:r>
              <a:rPr lang="es-ES" dirty="0" smtClean="0">
                <a:solidFill>
                  <a:srgbClr val="254061"/>
                </a:solidFill>
                <a:latin typeface="+mn-lt"/>
              </a:rPr>
              <a:t>:</a:t>
            </a:r>
          </a:p>
          <a:p>
            <a:pPr algn="ctr"/>
            <a:r>
              <a:rPr lang="es-ES" b="1" dirty="0" smtClean="0">
                <a:solidFill>
                  <a:srgbClr val="254061"/>
                </a:solidFill>
                <a:latin typeface="+mn-lt"/>
              </a:rPr>
              <a:t>51%</a:t>
            </a:r>
            <a:endParaRPr lang="es-ES" b="1" dirty="0">
              <a:solidFill>
                <a:srgbClr val="254061"/>
              </a:solidFill>
              <a:latin typeface="+mn-lt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16" y="1164386"/>
            <a:ext cx="5181959" cy="2236657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246" y="3018982"/>
            <a:ext cx="5468586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CuadroTexto"/>
          <p:cNvSpPr txBox="1"/>
          <p:nvPr/>
        </p:nvSpPr>
        <p:spPr>
          <a:xfrm>
            <a:off x="1511930" y="4501099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254061"/>
                </a:solidFill>
                <a:latin typeface="+mn-lt"/>
              </a:rPr>
              <a:t>Ponderació legal de </a:t>
            </a:r>
          </a:p>
          <a:p>
            <a:pPr algn="ctr"/>
            <a:r>
              <a:rPr lang="es-ES" dirty="0" err="1" smtClean="0">
                <a:solidFill>
                  <a:srgbClr val="254061"/>
                </a:solidFill>
                <a:latin typeface="+mn-lt"/>
              </a:rPr>
              <a:t>l’altre</a:t>
            </a:r>
            <a:r>
              <a:rPr lang="es-ES" dirty="0" smtClean="0">
                <a:solidFill>
                  <a:srgbClr val="254061"/>
                </a:solidFill>
                <a:latin typeface="+mn-lt"/>
              </a:rPr>
              <a:t> PDI:</a:t>
            </a:r>
          </a:p>
          <a:p>
            <a:pPr algn="ctr"/>
            <a:r>
              <a:rPr lang="es-ES" b="1" dirty="0" smtClean="0">
                <a:solidFill>
                  <a:srgbClr val="254061"/>
                </a:solidFill>
                <a:latin typeface="+mn-lt"/>
              </a:rPr>
              <a:t>9%</a:t>
            </a:r>
            <a:endParaRPr lang="es-ES" b="1" dirty="0">
              <a:solidFill>
                <a:srgbClr val="254061"/>
              </a:solidFill>
              <a:latin typeface="+mn-lt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20" y="1104001"/>
            <a:ext cx="5116425" cy="2251673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854" y="2855251"/>
            <a:ext cx="5369940" cy="350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951213" y="456148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254061"/>
                </a:solidFill>
                <a:latin typeface="+mn-lt"/>
              </a:rPr>
              <a:t>Ponderació legal de </a:t>
            </a:r>
            <a:r>
              <a:rPr lang="es-ES" dirty="0" err="1" smtClean="0">
                <a:solidFill>
                  <a:srgbClr val="254061"/>
                </a:solidFill>
                <a:latin typeface="+mn-lt"/>
              </a:rPr>
              <a:t>l’alumnat</a:t>
            </a:r>
            <a:r>
              <a:rPr lang="es-ES" dirty="0" smtClean="0">
                <a:solidFill>
                  <a:srgbClr val="254061"/>
                </a:solidFill>
                <a:latin typeface="+mn-lt"/>
              </a:rPr>
              <a:t>:</a:t>
            </a:r>
          </a:p>
          <a:p>
            <a:pPr algn="ctr"/>
            <a:r>
              <a:rPr lang="es-ES" b="1" dirty="0" smtClean="0">
                <a:solidFill>
                  <a:srgbClr val="254061"/>
                </a:solidFill>
                <a:latin typeface="+mn-lt"/>
              </a:rPr>
              <a:t>30%</a:t>
            </a:r>
            <a:endParaRPr lang="es-ES" b="1" dirty="0">
              <a:solidFill>
                <a:srgbClr val="254061"/>
              </a:solidFill>
              <a:latin typeface="+mn-lt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6" y="1059970"/>
            <a:ext cx="4910929" cy="2192187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653" y="2570765"/>
            <a:ext cx="5796781" cy="384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1037967" y="461614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254061"/>
                </a:solidFill>
                <a:latin typeface="+mn-lt"/>
              </a:rPr>
              <a:t>Ponderació legal</a:t>
            </a:r>
          </a:p>
          <a:p>
            <a:pPr algn="ctr"/>
            <a:r>
              <a:rPr lang="es-ES" dirty="0" smtClean="0">
                <a:solidFill>
                  <a:srgbClr val="254061"/>
                </a:solidFill>
                <a:latin typeface="+mn-lt"/>
              </a:rPr>
              <a:t>del PAS:</a:t>
            </a:r>
          </a:p>
          <a:p>
            <a:pPr algn="ctr"/>
            <a:r>
              <a:rPr lang="es-ES" b="1" dirty="0" smtClean="0">
                <a:solidFill>
                  <a:srgbClr val="254061"/>
                </a:solidFill>
                <a:latin typeface="+mn-lt"/>
              </a:rPr>
              <a:t>10%</a:t>
            </a:r>
            <a:endParaRPr lang="es-ES" b="1" dirty="0">
              <a:solidFill>
                <a:srgbClr val="254061"/>
              </a:solidFill>
              <a:latin typeface="+mn-lt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82" y="1051344"/>
            <a:ext cx="5257705" cy="2321584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458" y="2686782"/>
            <a:ext cx="5757030" cy="385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27" y="708084"/>
            <a:ext cx="6737130" cy="2194505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472" y="3016329"/>
            <a:ext cx="6341950" cy="37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133" y="2807309"/>
            <a:ext cx="1853345" cy="4938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207" y="2825892"/>
            <a:ext cx="1347333" cy="4938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27" y="3319711"/>
            <a:ext cx="1889889" cy="18898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2163" y="3319711"/>
            <a:ext cx="1946189" cy="1946189"/>
          </a:xfrm>
          <a:prstGeom prst="rect">
            <a:avLst/>
          </a:prstGeom>
        </p:spPr>
      </p:pic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252469" y="5323547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b="1" dirty="0" smtClean="0">
                <a:solidFill>
                  <a:srgbClr val="254061"/>
                </a:solidFill>
                <a:latin typeface="+mn-lt"/>
              </a:rPr>
              <a:t>54,28</a:t>
            </a:r>
            <a:r>
              <a:rPr lang="ca-ES" sz="1600" b="1" dirty="0" smtClean="0">
                <a:solidFill>
                  <a:srgbClr val="254061"/>
                </a:solidFill>
                <a:latin typeface="+mn-lt"/>
              </a:rPr>
              <a:t> </a:t>
            </a:r>
            <a:r>
              <a:rPr lang="ca-ES" sz="1600" b="1" dirty="0">
                <a:solidFill>
                  <a:srgbClr val="254061"/>
                </a:solidFill>
                <a:latin typeface="+mn-lt"/>
              </a:rPr>
              <a:t>%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923288" y="5323547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b="1" dirty="0" smtClean="0">
                <a:solidFill>
                  <a:srgbClr val="254061"/>
                </a:solidFill>
              </a:rPr>
              <a:t>45</a:t>
            </a:r>
            <a:r>
              <a:rPr lang="ca-ES" b="1" dirty="0" smtClean="0">
                <a:solidFill>
                  <a:srgbClr val="254061"/>
                </a:solidFill>
                <a:latin typeface="+mn-lt"/>
              </a:rPr>
              <a:t>,72</a:t>
            </a:r>
            <a:r>
              <a:rPr lang="ca-ES" sz="1600" b="1" dirty="0" smtClean="0">
                <a:solidFill>
                  <a:srgbClr val="254061"/>
                </a:solidFill>
                <a:latin typeface="+mn-lt"/>
              </a:rPr>
              <a:t> </a:t>
            </a:r>
            <a:r>
              <a:rPr lang="ca-ES" sz="1600" b="1" dirty="0">
                <a:solidFill>
                  <a:srgbClr val="254061"/>
                </a:solidFill>
                <a:latin typeface="+mn-lt"/>
              </a:rPr>
              <a:t>%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806900" y="1313904"/>
            <a:ext cx="5616575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2400" b="1" dirty="0" smtClean="0">
                <a:solidFill>
                  <a:schemeClr val="bg1"/>
                </a:solidFill>
              </a:rPr>
              <a:t>Resultats de la 2a. volta en vots ponderats (resultats provisionals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224" y="2907592"/>
            <a:ext cx="1853345" cy="4938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41" y="3401411"/>
            <a:ext cx="2747158" cy="2747158"/>
          </a:xfrm>
          <a:prstGeom prst="rect">
            <a:avLst/>
          </a:prstGeom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903144" y="1523152"/>
            <a:ext cx="5616575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2400" b="1" dirty="0" smtClean="0">
                <a:solidFill>
                  <a:schemeClr val="bg1"/>
                </a:solidFill>
              </a:rPr>
              <a:t>Candidat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ca-ES" sz="2400" b="1" dirty="0" smtClean="0">
                <a:solidFill>
                  <a:schemeClr val="bg1"/>
                </a:solidFill>
              </a:rPr>
              <a:t>que és escollit en 2a. volta (resultats provisionals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8 Título"/>
          <p:cNvSpPr>
            <a:spLocks noGrp="1"/>
          </p:cNvSpPr>
          <p:nvPr>
            <p:ph type="ctrTitle"/>
          </p:nvPr>
        </p:nvSpPr>
        <p:spPr bwMode="auto">
          <a:xfrm>
            <a:off x="1857606" y="2687149"/>
            <a:ext cx="5328592" cy="14401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ca-ES" noProof="1" smtClean="0">
                <a:solidFill>
                  <a:srgbClr val="E6D9C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a-ES" noProof="1" smtClean="0">
                <a:solidFill>
                  <a:srgbClr val="E6D9C3"/>
                </a:solidFill>
                <a:latin typeface="Arial" pitchFamily="34" charset="0"/>
                <a:cs typeface="Arial" pitchFamily="34" charset="0"/>
              </a:rPr>
            </a:br>
            <a:r>
              <a:rPr lang="ca-ES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DADES CENSALS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T:\treball\Comu\Area d'Informacio\Eleccions\EleccionsRector2016\icon_targ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81" y="2338369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21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152" y="3012817"/>
            <a:ext cx="5803895" cy="40054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018" y="843766"/>
            <a:ext cx="8747185" cy="193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15" y="848751"/>
            <a:ext cx="10435562" cy="5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360" y="2791985"/>
            <a:ext cx="5541744" cy="14387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853" y="2368277"/>
            <a:ext cx="2286198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776" y="816814"/>
            <a:ext cx="8858733" cy="1624462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915" y="2641121"/>
            <a:ext cx="7242676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295" y="764111"/>
            <a:ext cx="8309584" cy="59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895" y="2368280"/>
            <a:ext cx="775478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394" y="736390"/>
            <a:ext cx="8682716" cy="2015436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997" y="3046478"/>
            <a:ext cx="6318925" cy="35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65</Words>
  <Application>Microsoft Office PowerPoint</Application>
  <PresentationFormat>Pantalla panoràmica</PresentationFormat>
  <Paragraphs>16</Paragraphs>
  <Slides>19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19</vt:i4>
      </vt:variant>
    </vt:vector>
  </HeadingPairs>
  <TitlesOfParts>
    <vt:vector size="24" baseType="lpstr">
      <vt:lpstr>ＭＳ Ｐゴシック</vt:lpstr>
      <vt:lpstr>Arail</vt:lpstr>
      <vt:lpstr>Arial</vt:lpstr>
      <vt:lpstr>Calibri</vt:lpstr>
      <vt:lpstr>1_Tema de Office</vt:lpstr>
      <vt:lpstr>Presentació del PowerPoint</vt:lpstr>
      <vt:lpstr> DADES CENSALS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Maria del Mar Bohórquez Granados</cp:lastModifiedBy>
  <cp:revision>83</cp:revision>
  <cp:lastPrinted>2020-12-11T13:03:42Z</cp:lastPrinted>
  <dcterms:created xsi:type="dcterms:W3CDTF">2020-11-30T10:29:30Z</dcterms:created>
  <dcterms:modified xsi:type="dcterms:W3CDTF">2020-12-18T19:47:18Z</dcterms:modified>
</cp:coreProperties>
</file>