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74" r:id="rId7"/>
    <p:sldId id="263" r:id="rId8"/>
    <p:sldId id="264" r:id="rId9"/>
    <p:sldId id="261" r:id="rId10"/>
    <p:sldId id="262" r:id="rId11"/>
    <p:sldId id="265" r:id="rId12"/>
    <p:sldId id="303" r:id="rId13"/>
    <p:sldId id="266" r:id="rId14"/>
    <p:sldId id="301" r:id="rId15"/>
    <p:sldId id="272" r:id="rId16"/>
    <p:sldId id="300" r:id="rId17"/>
    <p:sldId id="273" r:id="rId18"/>
    <p:sldId id="271" r:id="rId19"/>
    <p:sldId id="304" r:id="rId20"/>
    <p:sldId id="267" r:id="rId21"/>
    <p:sldId id="275" r:id="rId22"/>
    <p:sldId id="268" r:id="rId23"/>
    <p:sldId id="293" r:id="rId24"/>
    <p:sldId id="269" r:id="rId25"/>
    <p:sldId id="294" r:id="rId26"/>
    <p:sldId id="270" r:id="rId27"/>
    <p:sldId id="281" r:id="rId28"/>
    <p:sldId id="283" r:id="rId29"/>
    <p:sldId id="282" r:id="rId30"/>
    <p:sldId id="284" r:id="rId31"/>
    <p:sldId id="276" r:id="rId32"/>
    <p:sldId id="277" r:id="rId33"/>
    <p:sldId id="278" r:id="rId34"/>
    <p:sldId id="279" r:id="rId35"/>
    <p:sldId id="285" r:id="rId36"/>
    <p:sldId id="286" r:id="rId37"/>
    <p:sldId id="287" r:id="rId38"/>
    <p:sldId id="295" r:id="rId39"/>
    <p:sldId id="292" r:id="rId40"/>
    <p:sldId id="296" r:id="rId41"/>
    <p:sldId id="298" r:id="rId42"/>
    <p:sldId id="299" r:id="rId43"/>
    <p:sldId id="288" r:id="rId44"/>
    <p:sldId id="289" r:id="rId45"/>
    <p:sldId id="290" r:id="rId46"/>
    <p:sldId id="29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5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91C30-43D7-7E4B-B248-EDA2A6B0DC43}" type="datetimeFigureOut">
              <a:rPr lang="en-US" smtClean="0"/>
              <a:t>7/9/17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343A-2843-9641-A26D-6E04A31D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CB3D-89FB-0747-BC14-4129E4F991F6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748-6B57-E048-BA8E-4A78D61D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Interpolation, </a:t>
            </a:r>
            <a:r>
              <a:rPr lang="en-US" dirty="0"/>
              <a:t>the rudimentary geometry of spaces of </a:t>
            </a:r>
            <a:r>
              <a:rPr lang="en-US" dirty="0" err="1" smtClean="0"/>
              <a:t>Lipschitz</a:t>
            </a:r>
            <a:r>
              <a:rPr lang="en-US" dirty="0"/>
              <a:t> </a:t>
            </a:r>
            <a:r>
              <a:rPr lang="en-US" dirty="0" smtClean="0"/>
              <a:t>functions, and</a:t>
            </a:r>
            <a:r>
              <a:rPr lang="en-US" dirty="0"/>
              <a:t> complexity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Shmuel Weinberger</a:t>
            </a:r>
          </a:p>
          <a:p>
            <a:r>
              <a:rPr lang="en-US" dirty="0" smtClean="0"/>
              <a:t>University of Chicago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902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7. Applications:</a:t>
            </a:r>
          </a:p>
          <a:p>
            <a:pPr marL="400050" lvl="1" indent="0">
              <a:buNone/>
            </a:pPr>
            <a:r>
              <a:rPr lang="en-US" dirty="0" smtClean="0">
                <a:latin typeface="Helvetica"/>
                <a:cs typeface="Helvetica"/>
              </a:rPr>
              <a:t>Navigation in function </a:t>
            </a:r>
            <a:r>
              <a:rPr lang="en-US" dirty="0" smtClean="0">
                <a:latin typeface="Helvetica"/>
                <a:cs typeface="Helvetica"/>
              </a:rPr>
              <a:t>spaces?</a:t>
            </a:r>
            <a:endParaRPr lang="en-US" dirty="0" smtClean="0">
              <a:latin typeface="Helvetica"/>
              <a:cs typeface="Helvetica"/>
            </a:endParaRPr>
          </a:p>
          <a:p>
            <a:pPr marL="400050" lvl="1" indent="0">
              <a:buNone/>
            </a:pPr>
            <a:r>
              <a:rPr lang="en-US" dirty="0" smtClean="0">
                <a:latin typeface="Helvetica"/>
                <a:cs typeface="Helvetica"/>
              </a:rPr>
              <a:t>Resources necessary when solving distributed computing </a:t>
            </a:r>
            <a:r>
              <a:rPr lang="en-US" dirty="0" smtClean="0">
                <a:latin typeface="Helvetica"/>
                <a:cs typeface="Helvetica"/>
              </a:rPr>
              <a:t>tasks?</a:t>
            </a:r>
            <a:endParaRPr lang="en-US" dirty="0" smtClean="0">
              <a:latin typeface="Helvetica"/>
              <a:cs typeface="Helvetica"/>
            </a:endParaRPr>
          </a:p>
          <a:p>
            <a:pPr marL="400050" lvl="1" indent="0">
              <a:buNone/>
            </a:pPr>
            <a:r>
              <a:rPr lang="en-US" dirty="0" smtClean="0">
                <a:latin typeface="Helvetica"/>
                <a:cs typeface="Helvetica"/>
              </a:rPr>
              <a:t>Quantitative </a:t>
            </a:r>
            <a:r>
              <a:rPr lang="en-US" dirty="0" err="1" smtClean="0">
                <a:latin typeface="Helvetica"/>
                <a:cs typeface="Helvetica"/>
              </a:rPr>
              <a:t>nullcobordism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8.  Back to </a:t>
            </a:r>
            <a:r>
              <a:rPr lang="en-US" dirty="0" err="1" smtClean="0">
                <a:latin typeface="Helvetica"/>
                <a:cs typeface="Helvetica"/>
              </a:rPr>
              <a:t>Gromov-Hausdorff</a:t>
            </a:r>
            <a:r>
              <a:rPr lang="en-US" dirty="0" smtClean="0">
                <a:latin typeface="Helvetica"/>
                <a:cs typeface="Helvetica"/>
              </a:rPr>
              <a:t> space and </a:t>
            </a:r>
            <a:r>
              <a:rPr lang="en-US" dirty="0" err="1" smtClean="0">
                <a:latin typeface="Helvetica"/>
                <a:cs typeface="Helvetica"/>
              </a:rPr>
              <a:t>multiscale</a:t>
            </a:r>
            <a:r>
              <a:rPr lang="en-US" dirty="0" smtClean="0">
                <a:latin typeface="Helvetica"/>
                <a:cs typeface="Helvetica"/>
              </a:rPr>
              <a:t> reconstruction.</a:t>
            </a:r>
          </a:p>
          <a:p>
            <a:pPr marL="514350" indent="-514350"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006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Envelopes in Lie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Z</a:t>
            </a:r>
          </a:p>
          <a:p>
            <a:r>
              <a:rPr lang="en-US" b="1" dirty="0" smtClean="0"/>
              <a:t>Z</a:t>
            </a:r>
            <a:r>
              <a:rPr lang="en-US" b="1" baseline="30000" dirty="0" smtClean="0"/>
              <a:t>2</a:t>
            </a:r>
            <a:endParaRPr lang="en-US" b="1" dirty="0" smtClean="0"/>
          </a:p>
          <a:p>
            <a:r>
              <a:rPr lang="en-US" b="1" dirty="0" smtClean="0"/>
              <a:t>Z</a:t>
            </a:r>
            <a:r>
              <a:rPr lang="en-US" b="1" baseline="30000" dirty="0" smtClean="0"/>
              <a:t>3</a:t>
            </a:r>
            <a:endParaRPr lang="en-US" b="1" dirty="0" smtClean="0"/>
          </a:p>
          <a:p>
            <a:r>
              <a:rPr lang="en-US" b="1" dirty="0" smtClean="0"/>
              <a:t>Heisenberg group of upper triangular integer 3x3 matrices</a:t>
            </a:r>
          </a:p>
        </p:txBody>
      </p:sp>
    </p:spTree>
    <p:extLst>
      <p:ext uri="{BB962C8B-B14F-4D97-AF65-F5344CB8AC3E}">
        <p14:creationId xmlns:p14="http://schemas.microsoft.com/office/powerpoint/2010/main" val="6248315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Heisenberg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508" r="-19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8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527382"/>
            <a:ext cx="4660900" cy="4505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00987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982" r="-47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136297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374" r="-12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56640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Homology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Several stability properties: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Long bars.</a:t>
            </a:r>
          </a:p>
          <a:p>
            <a:pPr lvl="1"/>
            <a:r>
              <a:rPr lang="en-US" dirty="0" err="1" smtClean="0">
                <a:latin typeface="Helvetica"/>
                <a:cs typeface="Helvetica"/>
              </a:rPr>
              <a:t>LC</a:t>
            </a:r>
            <a:r>
              <a:rPr lang="en-US" baseline="30000" dirty="0" err="1" smtClean="0">
                <a:latin typeface="Helvetica"/>
                <a:cs typeface="Helvetica"/>
              </a:rPr>
              <a:t>k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is enough for dimension ≤k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Lots of short bars, stable </a:t>
            </a:r>
            <a:r>
              <a:rPr lang="en-US" dirty="0" err="1" smtClean="0">
                <a:latin typeface="Helvetica"/>
                <a:cs typeface="Helvetica"/>
              </a:rPr>
              <a:t>w.r.t</a:t>
            </a:r>
            <a:r>
              <a:rPr lang="en-US" dirty="0" smtClean="0">
                <a:latin typeface="Helvetica"/>
                <a:cs typeface="Helvetica"/>
              </a:rPr>
              <a:t>. smooth perturbations.</a:t>
            </a:r>
          </a:p>
        </p:txBody>
      </p:sp>
    </p:spTree>
    <p:extLst>
      <p:ext uri="{BB962C8B-B14F-4D97-AF65-F5344CB8AC3E}">
        <p14:creationId xmlns:p14="http://schemas.microsoft.com/office/powerpoint/2010/main" val="11816680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Homology for points sampled from a torus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923" r="-38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01309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1143000"/>
          </a:xfrm>
        </p:spPr>
        <p:txBody>
          <a:bodyPr/>
          <a:lstStyle/>
          <a:p>
            <a:r>
              <a:rPr lang="en-US" dirty="0" smtClean="0"/>
              <a:t>Persistent Homology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Definition</a:t>
            </a:r>
          </a:p>
          <a:p>
            <a:r>
              <a:rPr lang="en-US" dirty="0" smtClean="0">
                <a:latin typeface="Helvetica"/>
                <a:cs typeface="Helvetica"/>
              </a:rPr>
              <a:t>Several stability properties: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Long bars.</a:t>
            </a:r>
          </a:p>
          <a:p>
            <a:pPr lvl="1"/>
            <a:r>
              <a:rPr lang="en-US" dirty="0" err="1" smtClean="0">
                <a:latin typeface="Helvetica"/>
                <a:cs typeface="Helvetica"/>
              </a:rPr>
              <a:t>LC</a:t>
            </a:r>
            <a:r>
              <a:rPr lang="en-US" baseline="30000" dirty="0" err="1" smtClean="0">
                <a:latin typeface="Helvetica"/>
                <a:cs typeface="Helvetica"/>
              </a:rPr>
              <a:t>k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is enough for dimension ≤k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Lots of short bars, stable </a:t>
            </a:r>
            <a:r>
              <a:rPr lang="en-US" dirty="0" err="1" smtClean="0">
                <a:latin typeface="Helvetica"/>
                <a:cs typeface="Helvetica"/>
              </a:rPr>
              <a:t>w.r.t</a:t>
            </a:r>
            <a:r>
              <a:rPr lang="en-US" dirty="0" smtClean="0">
                <a:latin typeface="Helvetica"/>
                <a:cs typeface="Helvetica"/>
              </a:rPr>
              <a:t>. smooth perturbations.</a:t>
            </a:r>
          </a:p>
          <a:p>
            <a:r>
              <a:rPr lang="en-US" dirty="0" smtClean="0">
                <a:latin typeface="Helvetica"/>
                <a:cs typeface="Helvetica"/>
              </a:rPr>
              <a:t>Examples: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Long bars compute the homology of a space from a sufficiently dense sample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Brownian </a:t>
            </a:r>
            <a:r>
              <a:rPr lang="en-US" dirty="0" smtClean="0">
                <a:latin typeface="Helvetica"/>
                <a:cs typeface="Helvetica"/>
              </a:rPr>
              <a:t>motion on </a:t>
            </a:r>
            <a:r>
              <a:rPr lang="en-US" b="1" dirty="0" smtClean="0">
                <a:latin typeface="Helvetica"/>
                <a:cs typeface="Helvetica"/>
              </a:rPr>
              <a:t>[0,1]</a:t>
            </a:r>
            <a:r>
              <a:rPr lang="en-US" dirty="0" smtClean="0">
                <a:latin typeface="Helvetica"/>
                <a:cs typeface="Helvetica"/>
              </a:rPr>
              <a:t>: the number PH</a:t>
            </a:r>
            <a:r>
              <a:rPr lang="en-US" baseline="-25000" dirty="0" smtClean="0">
                <a:latin typeface="Helvetica"/>
                <a:cs typeface="Helvetica"/>
              </a:rPr>
              <a:t>0</a:t>
            </a:r>
            <a:r>
              <a:rPr lang="en-US" dirty="0" smtClean="0">
                <a:latin typeface="Helvetica"/>
                <a:cs typeface="Helvetica"/>
              </a:rPr>
              <a:t> bars of length around l grows like 1/l</a:t>
            </a:r>
            <a:r>
              <a:rPr lang="en-US" baseline="30000" dirty="0" smtClean="0">
                <a:latin typeface="Helvetica"/>
                <a:cs typeface="Helvetica"/>
              </a:rPr>
              <a:t>3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0830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4" b="10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81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Function theory			Manifold theory</a:t>
            </a:r>
          </a:p>
          <a:p>
            <a:pPr marL="0" indent="0">
              <a:buNone/>
            </a:pPr>
            <a:endParaRPr lang="en-US" b="1" dirty="0" smtClean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Lipschitz</a:t>
            </a:r>
            <a:r>
              <a:rPr lang="en-US" dirty="0" smtClean="0">
                <a:latin typeface="Helvetica"/>
                <a:cs typeface="Helvetica"/>
              </a:rPr>
              <a:t> functions		Well conditioned 										manifolds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Interpolation					Topological</a:t>
            </a: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									inference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75364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Linear function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Interpolation </a:t>
            </a:r>
            <a:r>
              <a:rPr lang="en-US" dirty="0" smtClean="0"/>
              <a:t>formulae</a:t>
            </a:r>
            <a:endParaRPr lang="en-US" dirty="0" smtClean="0"/>
          </a:p>
          <a:p>
            <a:pPr lvl="3"/>
            <a:r>
              <a:rPr lang="en-US" dirty="0" smtClean="0"/>
              <a:t>By convex optimization (or sometimes explicit formula)</a:t>
            </a: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 smtClean="0"/>
              <a:t>Entropy of the function space.</a:t>
            </a:r>
          </a:p>
          <a:p>
            <a:pPr lvl="3"/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L</a:t>
            </a:r>
            <a:r>
              <a:rPr lang="en-US" baseline="30000" dirty="0" err="1" smtClean="0"/>
              <a:t>d</a:t>
            </a:r>
            <a:r>
              <a:rPr lang="en-US" dirty="0" smtClean="0"/>
              <a:t>) where d = dim(X)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Diameter is bounded (if the target is compact) </a:t>
            </a:r>
          </a:p>
          <a:p>
            <a:pPr lvl="3"/>
            <a:r>
              <a:rPr lang="en-US" dirty="0" smtClean="0"/>
              <a:t>As is obvious from a straight line </a:t>
            </a:r>
            <a:r>
              <a:rPr lang="en-US" dirty="0" err="1" smtClean="0"/>
              <a:t>homotopy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52919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target is 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I</a:t>
            </a:r>
            <a:r>
              <a:rPr lang="en-US" dirty="0" smtClean="0">
                <a:latin typeface="Helvetica"/>
                <a:cs typeface="Helvetica"/>
              </a:rPr>
              <a:t>f </a:t>
            </a:r>
            <a:r>
              <a:rPr lang="en-US" dirty="0">
                <a:latin typeface="Helvetica"/>
                <a:cs typeface="Helvetica"/>
              </a:rPr>
              <a:t>the target = S</a:t>
            </a:r>
            <a:r>
              <a:rPr lang="en-US" baseline="30000" dirty="0">
                <a:latin typeface="Helvetica"/>
                <a:cs typeface="Helvetica"/>
              </a:rPr>
              <a:t>1</a:t>
            </a:r>
            <a:r>
              <a:rPr lang="en-US" dirty="0">
                <a:latin typeface="Helvetica"/>
                <a:cs typeface="Helvetica"/>
              </a:rPr>
              <a:t> (or </a:t>
            </a:r>
            <a:r>
              <a:rPr lang="en-US" i="1" dirty="0" err="1">
                <a:latin typeface="Helvetica"/>
                <a:cs typeface="Helvetica"/>
              </a:rPr>
              <a:t>nonpositively</a:t>
            </a:r>
            <a:r>
              <a:rPr lang="en-US" i="1" dirty="0">
                <a:latin typeface="Helvetica"/>
                <a:cs typeface="Helvetica"/>
              </a:rPr>
              <a:t> curved</a:t>
            </a:r>
            <a:r>
              <a:rPr lang="en-US" dirty="0">
                <a:latin typeface="Helvetica"/>
                <a:cs typeface="Helvetica"/>
              </a:rPr>
              <a:t>): </a:t>
            </a: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One still gets </a:t>
            </a:r>
            <a:r>
              <a:rPr lang="en-US" dirty="0" err="1" smtClean="0">
                <a:latin typeface="Helvetica"/>
                <a:cs typeface="Helvetica"/>
              </a:rPr>
              <a:t>homotopies</a:t>
            </a:r>
            <a:r>
              <a:rPr lang="en-US" dirty="0" smtClean="0">
                <a:latin typeface="Helvetica"/>
                <a:cs typeface="Helvetica"/>
              </a:rPr>
              <a:t> that don’t increase the </a:t>
            </a:r>
            <a:r>
              <a:rPr lang="en-US" dirty="0" err="1" smtClean="0">
                <a:latin typeface="Helvetica"/>
                <a:cs typeface="Helvetica"/>
              </a:rPr>
              <a:t>Lipschitz</a:t>
            </a:r>
            <a:r>
              <a:rPr lang="en-US" dirty="0" smtClean="0">
                <a:latin typeface="Helvetica"/>
                <a:cs typeface="Helvetica"/>
              </a:rPr>
              <a:t> constant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However one </a:t>
            </a:r>
            <a:r>
              <a:rPr lang="en-US" dirty="0">
                <a:latin typeface="Helvetica"/>
                <a:cs typeface="Helvetica"/>
              </a:rPr>
              <a:t>has linear bound on diameter.  </a:t>
            </a:r>
            <a:endParaRPr lang="en-US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34149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(S</a:t>
            </a:r>
            <a:r>
              <a:rPr lang="en-US" baseline="30000" dirty="0" smtClean="0"/>
              <a:t>1</a:t>
            </a:r>
            <a:r>
              <a:rPr lang="en-US" dirty="0" smtClean="0"/>
              <a:t>: 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Serre’s</a:t>
            </a:r>
            <a:r>
              <a:rPr lang="en-US" dirty="0" smtClean="0">
                <a:latin typeface="Helvetica"/>
                <a:cs typeface="Helvetica"/>
              </a:rPr>
              <a:t> theorem on geodesics:  Every closed manifold has infinitely many geodesics connecting each pair of points.  (algebraic topology)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What about closed geodesics?</a:t>
            </a:r>
          </a:p>
          <a:p>
            <a:r>
              <a:rPr lang="en-US" dirty="0" smtClean="0">
                <a:latin typeface="Helvetica"/>
                <a:cs typeface="Helvetica"/>
              </a:rPr>
              <a:t>Convenient to study this via PH(log E</a:t>
            </a:r>
            <a:r>
              <a:rPr lang="en-US" dirty="0">
                <a:latin typeface="Helvetica"/>
                <a:cs typeface="Helvetica"/>
              </a:rPr>
              <a:t>) </a:t>
            </a:r>
            <a:r>
              <a:rPr lang="en-US" dirty="0" smtClean="0">
                <a:latin typeface="Helvetica"/>
                <a:cs typeface="Helvetica"/>
              </a:rPr>
              <a:t>on the function space Maps(</a:t>
            </a:r>
            <a:r>
              <a:rPr lang="en-US" dirty="0">
                <a:latin typeface="Helvetica"/>
                <a:cs typeface="Helvetica"/>
              </a:rPr>
              <a:t>S</a:t>
            </a:r>
            <a:r>
              <a:rPr lang="en-US" baseline="30000" dirty="0">
                <a:latin typeface="Helvetica"/>
                <a:cs typeface="Helvetica"/>
              </a:rPr>
              <a:t>1</a:t>
            </a:r>
            <a:r>
              <a:rPr lang="en-US" dirty="0">
                <a:latin typeface="Helvetica"/>
                <a:cs typeface="Helvetica"/>
              </a:rPr>
              <a:t>: M) </a:t>
            </a:r>
          </a:p>
        </p:txBody>
      </p:sp>
    </p:spTree>
    <p:extLst>
      <p:ext uri="{BB962C8B-B14F-4D97-AF65-F5344CB8AC3E}">
        <p14:creationId xmlns:p14="http://schemas.microsoft.com/office/powerpoint/2010/main" val="13500351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What do we learn?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There can only be exponentially many “deep geodesics” of any finite depth.  (=Entropy)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If the </a:t>
            </a:r>
            <a:r>
              <a:rPr lang="en-US" dirty="0" err="1" smtClean="0">
                <a:latin typeface="Helvetica"/>
                <a:cs typeface="Helvetica"/>
              </a:rPr>
              <a:t>Dehn</a:t>
            </a:r>
            <a:r>
              <a:rPr lang="en-US" dirty="0" smtClean="0">
                <a:latin typeface="Helvetica"/>
                <a:cs typeface="Helvetica"/>
              </a:rPr>
              <a:t> function is </a:t>
            </a:r>
            <a:r>
              <a:rPr lang="en-US" dirty="0" err="1" smtClean="0">
                <a:latin typeface="Helvetica"/>
                <a:cs typeface="Helvetica"/>
              </a:rPr>
              <a:t>superexponential</a:t>
            </a:r>
            <a:r>
              <a:rPr lang="en-US" dirty="0" smtClean="0">
                <a:latin typeface="Helvetica"/>
                <a:cs typeface="Helvetica"/>
              </a:rPr>
              <a:t>, then infinitely many closed </a:t>
            </a:r>
            <a:r>
              <a:rPr lang="en-US" dirty="0" err="1" smtClean="0">
                <a:latin typeface="Helvetica"/>
                <a:cs typeface="Helvetica"/>
              </a:rPr>
              <a:t>nullhomotopic</a:t>
            </a:r>
            <a:r>
              <a:rPr lang="en-US" dirty="0" smtClean="0">
                <a:latin typeface="Helvetica"/>
                <a:cs typeface="Helvetica"/>
              </a:rPr>
              <a:t> geodesics.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An example of a group where PH has long bars.</a:t>
            </a:r>
          </a:p>
          <a:p>
            <a:pPr marL="914400" lvl="2" indent="0" algn="ctr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914400" lvl="2" indent="0" algn="ctr">
              <a:buNone/>
            </a:pPr>
            <a:r>
              <a:rPr lang="en-US" dirty="0" smtClean="0">
                <a:latin typeface="Helvetica"/>
                <a:cs typeface="Helvetica"/>
              </a:rPr>
              <a:t>&lt;</a:t>
            </a:r>
            <a:r>
              <a:rPr lang="en-US" dirty="0" err="1">
                <a:latin typeface="Helvetica"/>
                <a:cs typeface="Helvetica"/>
              </a:rPr>
              <a:t>x,y,t</a:t>
            </a:r>
            <a:r>
              <a:rPr lang="en-US" dirty="0">
                <a:latin typeface="Helvetica"/>
                <a:cs typeface="Helvetica"/>
              </a:rPr>
              <a:t> | xyx</a:t>
            </a:r>
            <a:r>
              <a:rPr lang="en-US" baseline="30000" dirty="0">
                <a:latin typeface="Helvetica"/>
                <a:cs typeface="Helvetica"/>
              </a:rPr>
              <a:t>-1</a:t>
            </a:r>
            <a:r>
              <a:rPr lang="en-US" dirty="0">
                <a:latin typeface="Helvetica"/>
                <a:cs typeface="Helvetica"/>
              </a:rPr>
              <a:t> = y</a:t>
            </a:r>
            <a:r>
              <a:rPr lang="en-US" baseline="30000" dirty="0">
                <a:latin typeface="Helvetica"/>
                <a:cs typeface="Helvetica"/>
              </a:rPr>
              <a:t>2</a:t>
            </a:r>
            <a:r>
              <a:rPr lang="en-US" dirty="0">
                <a:latin typeface="Helvetica"/>
                <a:cs typeface="Helvetica"/>
              </a:rPr>
              <a:t> and [</a:t>
            </a:r>
            <a:r>
              <a:rPr lang="en-US" dirty="0" err="1">
                <a:latin typeface="Helvetica"/>
                <a:cs typeface="Helvetica"/>
              </a:rPr>
              <a:t>y,t</a:t>
            </a:r>
            <a:r>
              <a:rPr lang="en-US" dirty="0">
                <a:latin typeface="Helvetica"/>
                <a:cs typeface="Helvetica"/>
              </a:rPr>
              <a:t>] = e &gt;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Note that the short curve [</a:t>
            </a:r>
            <a:r>
              <a:rPr lang="en-US" dirty="0" err="1">
                <a:latin typeface="Helvetica"/>
                <a:cs typeface="Helvetica"/>
              </a:rPr>
              <a:t>x</a:t>
            </a:r>
            <a:r>
              <a:rPr lang="en-US" baseline="30000" dirty="0" err="1">
                <a:latin typeface="Helvetica"/>
                <a:cs typeface="Helvetica"/>
              </a:rPr>
              <a:t>n</a:t>
            </a:r>
            <a:r>
              <a:rPr lang="en-US" dirty="0" err="1">
                <a:latin typeface="Helvetica"/>
                <a:cs typeface="Helvetica"/>
              </a:rPr>
              <a:t>yx</a:t>
            </a:r>
            <a:r>
              <a:rPr lang="en-US" baseline="30000" dirty="0">
                <a:latin typeface="Helvetica"/>
                <a:cs typeface="Helvetica"/>
              </a:rPr>
              <a:t>-n</a:t>
            </a:r>
            <a:r>
              <a:rPr lang="en-US" dirty="0">
                <a:latin typeface="Helvetica"/>
                <a:cs typeface="Helvetica"/>
              </a:rPr>
              <a:t>, t] represents the trivial element, but it involves exponentially many uses of the relations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65522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>
                <a:latin typeface="Helvetica"/>
                <a:cs typeface="Helvetica"/>
              </a:rPr>
              <a:t>F</a:t>
            </a:r>
            <a:r>
              <a:rPr lang="en-US" sz="2800" dirty="0" smtClean="0">
                <a:latin typeface="Helvetica"/>
                <a:cs typeface="Helvetica"/>
              </a:rPr>
              <a:t>or </a:t>
            </a:r>
            <a:r>
              <a:rPr lang="en-US" sz="2800" dirty="0">
                <a:latin typeface="Helvetica"/>
                <a:cs typeface="Helvetica"/>
              </a:rPr>
              <a:t>a 3-dimensional Sol manifold, there is an exponential </a:t>
            </a:r>
            <a:r>
              <a:rPr lang="en-US" sz="2800" dirty="0" err="1">
                <a:latin typeface="Helvetica"/>
                <a:cs typeface="Helvetica"/>
              </a:rPr>
              <a:t>Dehn</a:t>
            </a:r>
            <a:r>
              <a:rPr lang="en-US" sz="2800" dirty="0">
                <a:latin typeface="Helvetica"/>
                <a:cs typeface="Helvetica"/>
              </a:rPr>
              <a:t> function, but no closed </a:t>
            </a:r>
            <a:r>
              <a:rPr lang="en-US" sz="2800" dirty="0" err="1">
                <a:latin typeface="Helvetica"/>
                <a:cs typeface="Helvetica"/>
              </a:rPr>
              <a:t>nullhomotopic</a:t>
            </a:r>
            <a:r>
              <a:rPr lang="en-US" sz="2800" dirty="0">
                <a:latin typeface="Helvetica"/>
                <a:cs typeface="Helvetica"/>
              </a:rPr>
              <a:t> geodesics.  </a:t>
            </a:r>
            <a:endParaRPr lang="en-US" sz="28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This </a:t>
            </a:r>
            <a:r>
              <a:rPr lang="en-US" sz="2800" dirty="0">
                <a:latin typeface="Helvetica"/>
                <a:cs typeface="Helvetica"/>
              </a:rPr>
              <a:t>reflects the diameter of that component of Map(S</a:t>
            </a:r>
            <a:r>
              <a:rPr lang="en-US" sz="2800" baseline="30000" dirty="0">
                <a:latin typeface="Helvetica"/>
                <a:cs typeface="Helvetica"/>
              </a:rPr>
              <a:t>1</a:t>
            </a:r>
            <a:r>
              <a:rPr lang="en-US" sz="2800" dirty="0">
                <a:latin typeface="Helvetica"/>
                <a:cs typeface="Helvetica"/>
              </a:rPr>
              <a:t>: M) with Length &lt; </a:t>
            </a:r>
            <a:r>
              <a:rPr lang="en-US" sz="2800" dirty="0" smtClean="0">
                <a:latin typeface="Helvetica"/>
                <a:cs typeface="Helvetica"/>
              </a:rPr>
              <a:t>L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is actually </a:t>
            </a:r>
            <a:r>
              <a:rPr lang="en-US" sz="2800" dirty="0" err="1" smtClean="0">
                <a:latin typeface="Helvetica"/>
                <a:cs typeface="Helvetica"/>
              </a:rPr>
              <a:t>exp</a:t>
            </a:r>
            <a:r>
              <a:rPr lang="en-US" sz="2800" dirty="0" smtClean="0">
                <a:latin typeface="Helvetica"/>
                <a:cs typeface="Helvetica"/>
              </a:rPr>
              <a:t>(L)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Note that entropy bounds diameter.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341482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Moral: π</a:t>
            </a:r>
            <a:r>
              <a:rPr lang="en-US" baseline="-25000" dirty="0">
                <a:latin typeface="Helvetica"/>
                <a:cs typeface="Helvetica"/>
              </a:rPr>
              <a:t>1</a:t>
            </a:r>
            <a:r>
              <a:rPr lang="en-US" dirty="0">
                <a:latin typeface="Helvetica"/>
                <a:cs typeface="Helvetica"/>
              </a:rPr>
              <a:t> makes life difficult.</a:t>
            </a:r>
          </a:p>
          <a:p>
            <a:r>
              <a:rPr lang="en-US" dirty="0">
                <a:latin typeface="Helvetica"/>
                <a:cs typeface="Helvetica"/>
              </a:rPr>
              <a:t>And, of course, this was known already to the algebraic topologists: 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Brown’s </a:t>
            </a:r>
            <a:r>
              <a:rPr lang="en-US" dirty="0">
                <a:latin typeface="Helvetica"/>
                <a:cs typeface="Helvetica"/>
              </a:rPr>
              <a:t>theorem </a:t>
            </a:r>
            <a:r>
              <a:rPr lang="en-US" dirty="0" smtClean="0">
                <a:latin typeface="Helvetica"/>
                <a:cs typeface="Helvetica"/>
              </a:rPr>
              <a:t>asserts the calculability of π</a:t>
            </a:r>
            <a:r>
              <a:rPr lang="en-US" sz="2800" baseline="-25000" dirty="0" err="1" smtClean="0">
                <a:latin typeface="Helvetica"/>
                <a:cs typeface="Helvetica"/>
              </a:rPr>
              <a:t>i</a:t>
            </a:r>
            <a:r>
              <a:rPr lang="en-US" sz="2800" dirty="0" smtClean="0">
                <a:latin typeface="Helvetica"/>
                <a:cs typeface="Helvetica"/>
              </a:rPr>
              <a:t>(X) </a:t>
            </a:r>
            <a:r>
              <a:rPr lang="en-US" dirty="0" smtClean="0">
                <a:latin typeface="Helvetica"/>
                <a:cs typeface="Helvetica"/>
              </a:rPr>
              <a:t>if X is a simply connected finite complex.</a:t>
            </a:r>
            <a:endParaRPr lang="en-US" sz="3600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Our aim is </a:t>
            </a:r>
            <a:r>
              <a:rPr lang="en-US" b="1" dirty="0">
                <a:latin typeface="Helvetica"/>
                <a:cs typeface="Helvetica"/>
              </a:rPr>
              <a:t>related to but not exactly </a:t>
            </a:r>
            <a:r>
              <a:rPr lang="en-US" dirty="0">
                <a:latin typeface="Helvetica"/>
                <a:cs typeface="Helvetica"/>
              </a:rPr>
              <a:t>making </a:t>
            </a:r>
            <a:r>
              <a:rPr lang="en-US" dirty="0" smtClean="0">
                <a:latin typeface="Helvetica"/>
                <a:cs typeface="Helvetica"/>
              </a:rPr>
              <a:t>Brown’s theorem </a:t>
            </a:r>
            <a:r>
              <a:rPr lang="en-US" dirty="0">
                <a:latin typeface="Helvetica"/>
                <a:cs typeface="Helvetica"/>
              </a:rPr>
              <a:t>reasonable.  </a:t>
            </a:r>
          </a:p>
        </p:txBody>
      </p:sp>
    </p:spTree>
    <p:extLst>
      <p:ext uri="{BB962C8B-B14F-4D97-AF65-F5344CB8AC3E}">
        <p14:creationId xmlns:p14="http://schemas.microsoft.com/office/powerpoint/2010/main" val="24425829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target is simply connected but perhaps has positive curvature?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Theorem (Ferry-Weinberger) The following are equivalent for a finite complex Y:</a:t>
            </a:r>
          </a:p>
          <a:p>
            <a:pPr marL="514350" indent="-514350">
              <a:buAutoNum type="arabicParenBoth"/>
            </a:pPr>
            <a:r>
              <a:rPr lang="en-US" dirty="0" smtClean="0">
                <a:latin typeface="Helvetica"/>
                <a:cs typeface="Helvetica"/>
              </a:rPr>
              <a:t>There is a C(n) so that for any X (with a standardized local metric) of dimension n, two L-</a:t>
            </a:r>
            <a:r>
              <a:rPr lang="en-US" dirty="0" err="1" smtClean="0">
                <a:latin typeface="Helvetica"/>
                <a:cs typeface="Helvetica"/>
              </a:rPr>
              <a:t>lipschitz</a:t>
            </a:r>
            <a:r>
              <a:rPr lang="en-US" dirty="0" smtClean="0">
                <a:latin typeface="Helvetica"/>
                <a:cs typeface="Helvetica"/>
              </a:rPr>
              <a:t> maps X → Y that are </a:t>
            </a:r>
            <a:r>
              <a:rPr lang="en-US" dirty="0" err="1" smtClean="0">
                <a:latin typeface="Helvetica"/>
                <a:cs typeface="Helvetica"/>
              </a:rPr>
              <a:t>homotopic</a:t>
            </a:r>
            <a:r>
              <a:rPr lang="en-US" dirty="0" smtClean="0">
                <a:latin typeface="Helvetica"/>
                <a:cs typeface="Helvetica"/>
              </a:rPr>
              <a:t> are C(n)L-</a:t>
            </a:r>
            <a:r>
              <a:rPr lang="en-US" dirty="0" err="1" smtClean="0">
                <a:latin typeface="Helvetica"/>
                <a:cs typeface="Helvetica"/>
              </a:rPr>
              <a:t>lipschitz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homotopic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  <a:p>
            <a:pPr marL="514350" indent="-514350">
              <a:buAutoNum type="arabicParenBoth"/>
            </a:pPr>
            <a:r>
              <a:rPr lang="en-US" dirty="0" smtClean="0">
                <a:latin typeface="Helvetica"/>
                <a:cs typeface="Helvetica"/>
              </a:rPr>
              <a:t>All of the </a:t>
            </a:r>
            <a:r>
              <a:rPr lang="en-US" dirty="0" err="1" smtClean="0">
                <a:latin typeface="Helvetica"/>
                <a:cs typeface="Helvetica"/>
              </a:rPr>
              <a:t>homotopy</a:t>
            </a:r>
            <a:r>
              <a:rPr lang="en-US" dirty="0" smtClean="0">
                <a:latin typeface="Helvetica"/>
                <a:cs typeface="Helvetica"/>
              </a:rPr>
              <a:t> groups of Y are finite.</a:t>
            </a: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Addendum (Chambers-</a:t>
            </a:r>
            <a:r>
              <a:rPr lang="en-US" dirty="0" err="1" smtClean="0">
                <a:latin typeface="Helvetica"/>
                <a:cs typeface="Helvetica"/>
              </a:rPr>
              <a:t>Dotterer</a:t>
            </a:r>
            <a:r>
              <a:rPr lang="en-US" dirty="0" smtClean="0">
                <a:latin typeface="Helvetica"/>
                <a:cs typeface="Helvetica"/>
              </a:rPr>
              <a:t>-</a:t>
            </a:r>
            <a:r>
              <a:rPr lang="en-US" dirty="0" err="1" smtClean="0">
                <a:latin typeface="Helvetica"/>
                <a:cs typeface="Helvetica"/>
              </a:rPr>
              <a:t>Manin</a:t>
            </a:r>
            <a:r>
              <a:rPr lang="en-US" dirty="0" smtClean="0">
                <a:latin typeface="Helvetica"/>
                <a:cs typeface="Helvetica"/>
              </a:rPr>
              <a:t>-Weinberger):  In this case, there is a uniform bound on the diameter of space of L-</a:t>
            </a:r>
            <a:r>
              <a:rPr lang="en-US" dirty="0" err="1" smtClean="0">
                <a:latin typeface="Helvetica"/>
                <a:cs typeface="Helvetica"/>
              </a:rPr>
              <a:t>lipschitz</a:t>
            </a:r>
            <a:r>
              <a:rPr lang="en-US" dirty="0" smtClean="0">
                <a:latin typeface="Helvetica"/>
                <a:cs typeface="Helvetica"/>
              </a:rPr>
              <a:t> maps independent of dim(X) and L.   (Like the bounded convex situation)</a:t>
            </a: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Naively, this would seem to be ok if one had linearly bounded diameter.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596993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>
                <a:latin typeface="Helvetica"/>
                <a:cs typeface="Helvetica"/>
              </a:rPr>
              <a:t>Navigation in function spaces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marL="400050" lvl="1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400050" lvl="1" indent="0">
              <a:buNone/>
            </a:pPr>
            <a:r>
              <a:rPr lang="en-US" dirty="0" smtClean="0">
                <a:latin typeface="Helvetica"/>
                <a:cs typeface="Helvetica"/>
              </a:rPr>
              <a:t>	In theory L-lip(X: Y) you locally can understand “linearly” via an exponential map up to a scale of the </a:t>
            </a:r>
            <a:r>
              <a:rPr lang="en-US" dirty="0" err="1" smtClean="0">
                <a:latin typeface="Helvetica"/>
                <a:cs typeface="Helvetica"/>
              </a:rPr>
              <a:t>injectivity</a:t>
            </a:r>
            <a:r>
              <a:rPr lang="en-US" dirty="0" smtClean="0">
                <a:latin typeface="Helvetica"/>
                <a:cs typeface="Helvetica"/>
              </a:rPr>
              <a:t> radius of Y.  </a:t>
            </a:r>
            <a:endParaRPr lang="en-US" dirty="0" smtClean="0">
              <a:latin typeface="Helvetica"/>
              <a:cs typeface="Helvetica"/>
            </a:endParaRPr>
          </a:p>
          <a:p>
            <a:pPr marL="400050" lvl="1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400050" lvl="1" indent="0">
              <a:buNone/>
            </a:pPr>
            <a:r>
              <a:rPr lang="en-US" dirty="0" smtClean="0">
                <a:latin typeface="Helvetica"/>
                <a:cs typeface="Helvetica"/>
              </a:rPr>
              <a:t>However</a:t>
            </a:r>
            <a:r>
              <a:rPr lang="en-US" dirty="0" smtClean="0">
                <a:latin typeface="Helvetica"/>
                <a:cs typeface="Helvetica"/>
              </a:rPr>
              <a:t>, you should not have to use more than a finite number of such charts in describing a </a:t>
            </a:r>
            <a:r>
              <a:rPr lang="en-US" dirty="0" err="1" smtClean="0">
                <a:latin typeface="Helvetica"/>
                <a:cs typeface="Helvetica"/>
              </a:rPr>
              <a:t>homotopy</a:t>
            </a:r>
            <a:r>
              <a:rPr lang="en-US" dirty="0" smtClean="0">
                <a:latin typeface="Helvetica"/>
                <a:cs typeface="Helvetica"/>
              </a:rPr>
              <a:t> algorithm. 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11823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 smtClean="0">
                <a:latin typeface="Helvetica"/>
                <a:cs typeface="Helvetica"/>
              </a:rPr>
              <a:t>Wherever </a:t>
            </a:r>
            <a:r>
              <a:rPr lang="en-US" sz="2700" dirty="0" err="1" smtClean="0">
                <a:latin typeface="Helvetica"/>
                <a:cs typeface="Helvetica"/>
              </a:rPr>
              <a:t>algebraicization</a:t>
            </a:r>
            <a:r>
              <a:rPr lang="en-US" sz="2700" dirty="0" smtClean="0">
                <a:latin typeface="Helvetica"/>
                <a:cs typeface="Helvetica"/>
              </a:rPr>
              <a:t> is a major </a:t>
            </a:r>
            <a:r>
              <a:rPr lang="en-US" sz="2700" dirty="0" smtClean="0">
                <a:latin typeface="Helvetica"/>
                <a:cs typeface="Helvetica"/>
              </a:rPr>
              <a:t>tool.</a:t>
            </a:r>
            <a:endParaRPr lang="en-US" sz="2700" dirty="0" smtClean="0">
              <a:latin typeface="Helvetica"/>
              <a:cs typeface="Helvetica"/>
            </a:endParaRPr>
          </a:p>
          <a:p>
            <a:endParaRPr lang="en-US" sz="27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700" dirty="0" smtClean="0">
                <a:latin typeface="Helvetica"/>
                <a:cs typeface="Helvetica"/>
              </a:rPr>
              <a:t>Defects of </a:t>
            </a:r>
            <a:r>
              <a:rPr lang="en-US" sz="2700" dirty="0" err="1" smtClean="0">
                <a:latin typeface="Helvetica"/>
                <a:cs typeface="Helvetica"/>
              </a:rPr>
              <a:t>algebraicization</a:t>
            </a:r>
            <a:r>
              <a:rPr lang="en-US" sz="2700" dirty="0" smtClean="0">
                <a:latin typeface="Helvetica"/>
                <a:cs typeface="Helvetica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Helvetica"/>
                <a:cs typeface="Helvetica"/>
              </a:rPr>
              <a:t>Free lunch (= versus ≈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Helvetica"/>
                <a:cs typeface="Helvetica"/>
              </a:rPr>
              <a:t>Descending sequences of finite sets and ascending union of subsets of a finite set terminate.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Helvetica"/>
                <a:cs typeface="Helvetica"/>
              </a:rPr>
              <a:t>Algebraic topology decomposes spaces into “algebraically simpler” but infinite dimensional objects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879412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Resources necessary when solving distributed computing tasks</a:t>
            </a:r>
            <a:r>
              <a:rPr lang="en-US" dirty="0" smtClean="0"/>
              <a:t>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In the theory of </a:t>
            </a:r>
            <a:r>
              <a:rPr lang="en-US" dirty="0" err="1" smtClean="0"/>
              <a:t>Herlihy</a:t>
            </a:r>
            <a:r>
              <a:rPr lang="en-US" dirty="0" smtClean="0"/>
              <a:t> and collaborators, problems of distributed computation are reduced to </a:t>
            </a:r>
            <a:r>
              <a:rPr lang="en-US" dirty="0" err="1" smtClean="0"/>
              <a:t>homotopy</a:t>
            </a:r>
            <a:r>
              <a:rPr lang="en-US" dirty="0" smtClean="0"/>
              <a:t> theory.  These reductions only measure the complications caused by information and communication.  To encode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809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251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Function theory					Manifold </a:t>
            </a:r>
            <a:r>
              <a:rPr lang="en-US" b="1" dirty="0" smtClean="0">
                <a:latin typeface="Helvetica"/>
                <a:cs typeface="Helvetica"/>
              </a:rPr>
              <a:t>												theory</a:t>
            </a:r>
            <a:endParaRPr lang="en-US" b="1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Quantitative </a:t>
            </a:r>
            <a:r>
              <a:rPr lang="en-US" dirty="0" err="1" smtClean="0">
                <a:latin typeface="Helvetica"/>
                <a:cs typeface="Helvetica"/>
              </a:rPr>
              <a:t>equicontinuity</a:t>
            </a:r>
            <a:r>
              <a:rPr lang="en-US" dirty="0">
                <a:latin typeface="Helvetica"/>
                <a:cs typeface="Helvetica"/>
              </a:rPr>
              <a:t>	LC(</a:t>
            </a:r>
            <a:r>
              <a:rPr lang="el-GR" dirty="0">
                <a:latin typeface="Helvetica"/>
                <a:cs typeface="Helvetica"/>
              </a:rPr>
              <a:t>ρ)</a:t>
            </a: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(e.g. Holder)	</a:t>
            </a: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					</a:t>
            </a:r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Function spaces				    </a:t>
            </a:r>
            <a:r>
              <a:rPr lang="en-US" dirty="0" err="1" smtClean="0">
                <a:latin typeface="Helvetica"/>
                <a:cs typeface="Helvetica"/>
              </a:rPr>
              <a:t>Gromov</a:t>
            </a:r>
            <a:r>
              <a:rPr lang="en-US" dirty="0" smtClean="0">
                <a:latin typeface="Helvetica"/>
                <a:cs typeface="Helvetica"/>
              </a:rPr>
              <a:t>-											</a:t>
            </a:r>
            <a:r>
              <a:rPr lang="en-US" dirty="0" err="1" smtClean="0">
                <a:latin typeface="Helvetica"/>
                <a:cs typeface="Helvetica"/>
              </a:rPr>
              <a:t>Hausdorff</a:t>
            </a:r>
            <a:r>
              <a:rPr lang="en-US" dirty="0" smtClean="0">
                <a:latin typeface="Helvetica"/>
                <a:cs typeface="Helvetica"/>
              </a:rPr>
              <a:t> space</a:t>
            </a:r>
          </a:p>
        </p:txBody>
      </p:sp>
    </p:spTree>
    <p:extLst>
      <p:ext uri="{BB962C8B-B14F-4D97-AF65-F5344CB8AC3E}">
        <p14:creationId xmlns:p14="http://schemas.microsoft.com/office/powerpoint/2010/main" val="32187752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computation a la </a:t>
            </a:r>
            <a:r>
              <a:rPr lang="en-US" dirty="0" err="1" smtClean="0"/>
              <a:t>Herlihy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In this theory, problems become encoded as extension problems for functions from an “input space” to an “output space”.</a:t>
            </a:r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Solvability implies that the original problem is not blocked by problems of communication and information.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But it does not take into account resource bounds of the individual nodes.  This requires </a:t>
            </a:r>
            <a:r>
              <a:rPr lang="en-US" sz="2800" dirty="0" err="1" smtClean="0">
                <a:latin typeface="Helvetica"/>
                <a:cs typeface="Helvetica"/>
              </a:rPr>
              <a:t>Lipschitz</a:t>
            </a:r>
            <a:r>
              <a:rPr lang="en-US" sz="2800" dirty="0" smtClean="0">
                <a:latin typeface="Helvetica"/>
                <a:cs typeface="Helvetica"/>
              </a:rPr>
              <a:t> algebraic topology.</a:t>
            </a:r>
          </a:p>
        </p:txBody>
      </p:sp>
    </p:spTree>
    <p:extLst>
      <p:ext uri="{BB962C8B-B14F-4D97-AF65-F5344CB8AC3E}">
        <p14:creationId xmlns:p14="http://schemas.microsoft.com/office/powerpoint/2010/main" val="24841820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Helvetica"/>
                <a:cs typeface="Helvetica"/>
              </a:rPr>
              <a:t>Unoriented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cobordism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(Chambers-</a:t>
            </a:r>
            <a:r>
              <a:rPr lang="en-US" sz="2800" dirty="0" err="1" smtClean="0">
                <a:latin typeface="Helvetica"/>
                <a:cs typeface="Helvetica"/>
              </a:rPr>
              <a:t>Dotterer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dirty="0" err="1" smtClean="0">
                <a:latin typeface="Helvetica"/>
                <a:cs typeface="Helvetica"/>
              </a:rPr>
              <a:t>Manin</a:t>
            </a:r>
            <a:r>
              <a:rPr lang="en-US" sz="2800" dirty="0" smtClean="0">
                <a:latin typeface="Helvetica"/>
                <a:cs typeface="Helvetica"/>
              </a:rPr>
              <a:t>-Weinberger).  If </a:t>
            </a:r>
            <a:r>
              <a:rPr lang="en-US" sz="2800" dirty="0" err="1" smtClean="0">
                <a:latin typeface="Helvetica"/>
                <a:cs typeface="Helvetica"/>
              </a:rPr>
              <a:t>M</a:t>
            </a:r>
            <a:r>
              <a:rPr lang="en-US" sz="2800" baseline="30000" dirty="0" err="1" smtClean="0">
                <a:latin typeface="Helvetica"/>
                <a:cs typeface="Helvetica"/>
              </a:rPr>
              <a:t>n</a:t>
            </a:r>
            <a:r>
              <a:rPr lang="en-US" sz="2800" dirty="0" smtClean="0">
                <a:latin typeface="Helvetica"/>
                <a:cs typeface="Helvetica"/>
              </a:rPr>
              <a:t> is the boundary of a compact manifold W (with uniformly locally bounded geometry) then it also bounds a V, where the </a:t>
            </a:r>
            <a:r>
              <a:rPr lang="en-US" sz="2800" dirty="0" err="1" smtClean="0">
                <a:latin typeface="Helvetica"/>
                <a:cs typeface="Helvetica"/>
              </a:rPr>
              <a:t>vol</a:t>
            </a:r>
            <a:r>
              <a:rPr lang="en-US" sz="2800" dirty="0" smtClean="0">
                <a:latin typeface="Helvetica"/>
                <a:cs typeface="Helvetica"/>
              </a:rPr>
              <a:t>(V) is bounded by some polynomial </a:t>
            </a:r>
            <a:r>
              <a:rPr lang="en-US" sz="2800" dirty="0" err="1" smtClean="0">
                <a:latin typeface="Helvetica"/>
                <a:cs typeface="Helvetica"/>
              </a:rPr>
              <a:t>p</a:t>
            </a:r>
            <a:r>
              <a:rPr lang="en-US" sz="2800" baseline="-25000" dirty="0" err="1" smtClean="0">
                <a:latin typeface="Helvetica"/>
                <a:cs typeface="Helvetica"/>
              </a:rPr>
              <a:t>n</a:t>
            </a:r>
            <a:r>
              <a:rPr lang="en-US" sz="2800" dirty="0" smtClean="0">
                <a:latin typeface="Helvetica"/>
                <a:cs typeface="Helvetica"/>
              </a:rPr>
              <a:t>(V).</a:t>
            </a:r>
          </a:p>
          <a:p>
            <a:pPr marL="0" indent="0">
              <a:buNone/>
            </a:pPr>
            <a:endParaRPr lang="en-US" sz="28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800" dirty="0" smtClean="0">
                <a:latin typeface="Helvetica"/>
                <a:cs typeface="Helvetica"/>
              </a:rPr>
              <a:t>Proof:  Combine with the ideas of </a:t>
            </a:r>
            <a:r>
              <a:rPr lang="en-US" sz="2800" dirty="0" err="1" smtClean="0">
                <a:latin typeface="Helvetica"/>
                <a:cs typeface="Helvetica"/>
              </a:rPr>
              <a:t>R.Thom</a:t>
            </a:r>
            <a:r>
              <a:rPr lang="en-US" sz="2800" dirty="0">
                <a:latin typeface="Helvetica"/>
                <a:cs typeface="Helvetica"/>
              </a:rPr>
              <a:t>.</a:t>
            </a:r>
            <a:endParaRPr lang="en-US" sz="28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39465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target has some rational </a:t>
            </a:r>
            <a:r>
              <a:rPr lang="en-US" dirty="0" err="1" smtClean="0"/>
              <a:t>homotopy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In general, we don’t know.  Although, obviously there are obstructions.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There are examples, where even for a fixed X (=</a:t>
            </a:r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baseline="30000" dirty="0" err="1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) there are no linear bounds for the size of </a:t>
            </a:r>
            <a:r>
              <a:rPr lang="en-US" dirty="0" err="1" smtClean="0">
                <a:latin typeface="Helvetica"/>
                <a:cs typeface="Helvetica"/>
              </a:rPr>
              <a:t>nullhomotopies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329467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 = </a:t>
            </a:r>
            <a:r>
              <a:rPr lang="en-US" dirty="0" err="1" smtClean="0"/>
              <a:t>S</a:t>
            </a:r>
            <a:r>
              <a:rPr lang="en-US" baseline="30000" dirty="0" err="1" smtClean="0"/>
              <a:t>n</a:t>
            </a:r>
            <a:r>
              <a:rPr lang="en-US" dirty="0" smtClean="0"/>
              <a:t> n 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Example 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is-IS" dirty="0" smtClean="0"/>
              <a:t>→ </a:t>
            </a:r>
            <a:r>
              <a:rPr lang="en-US" dirty="0" err="1" smtClean="0"/>
              <a:t>T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is-IS" dirty="0"/>
              <a:t>→ </a:t>
            </a:r>
            <a:r>
              <a:rPr lang="en-US" dirty="0" err="1" smtClean="0"/>
              <a:t>S</a:t>
            </a:r>
            <a:r>
              <a:rPr lang="en-US" baseline="30000" dirty="0" err="1" smtClean="0"/>
              <a:t>n</a:t>
            </a:r>
            <a:r>
              <a:rPr lang="en-US" dirty="0" smtClean="0"/>
              <a:t> can’t be “</a:t>
            </a:r>
            <a:r>
              <a:rPr lang="en-US" dirty="0" err="1" smtClean="0"/>
              <a:t>Lipschitz</a:t>
            </a:r>
            <a:r>
              <a:rPr lang="en-US" dirty="0" smtClean="0"/>
              <a:t> </a:t>
            </a:r>
            <a:r>
              <a:rPr lang="en-US" dirty="0" err="1" smtClean="0"/>
              <a:t>nullhomotoped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err="1" smtClean="0"/>
              <a:t>H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is-IS" dirty="0" smtClean="0"/>
              <a:t>→ </a:t>
            </a:r>
            <a:r>
              <a:rPr lang="en-US" dirty="0" err="1"/>
              <a:t>S</a:t>
            </a:r>
            <a:r>
              <a:rPr lang="en-US" baseline="30000" dirty="0" err="1"/>
              <a:t>n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dirty="0" err="1" smtClean="0"/>
              <a:t>Lipschitz</a:t>
            </a:r>
            <a:r>
              <a:rPr lang="en-US" dirty="0" smtClean="0"/>
              <a:t> </a:t>
            </a:r>
            <a:r>
              <a:rPr lang="en-US" dirty="0" err="1" smtClean="0"/>
              <a:t>nullhomotoped</a:t>
            </a:r>
            <a:r>
              <a:rPr lang="en-US" dirty="0" smtClean="0"/>
              <a:t> using a </a:t>
            </a:r>
            <a:r>
              <a:rPr lang="en-US" dirty="0" err="1" smtClean="0"/>
              <a:t>Ponzi</a:t>
            </a:r>
            <a:r>
              <a:rPr lang="en-US" dirty="0" smtClean="0"/>
              <a:t> scheme (or the linear isoperimetric inequality).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Theorem (CDMW)  If Y has the rational </a:t>
            </a:r>
            <a:r>
              <a:rPr lang="en-US" sz="2800" dirty="0" err="1" smtClean="0">
                <a:latin typeface="Helvetica"/>
                <a:cs typeface="Helvetica"/>
              </a:rPr>
              <a:t>homotopy</a:t>
            </a:r>
            <a:r>
              <a:rPr lang="en-US" sz="2800" dirty="0" smtClean="0">
                <a:latin typeface="Helvetica"/>
                <a:cs typeface="Helvetica"/>
              </a:rPr>
              <a:t> of a product of odd dimensional spheres, then for any finite complex X, the </a:t>
            </a:r>
            <a:r>
              <a:rPr lang="en-US" sz="2800" dirty="0" err="1" smtClean="0">
                <a:latin typeface="Helvetica"/>
                <a:cs typeface="Helvetica"/>
              </a:rPr>
              <a:t>homotopic</a:t>
            </a:r>
            <a:r>
              <a:rPr lang="en-US" sz="2800" dirty="0" smtClean="0">
                <a:latin typeface="Helvetica"/>
                <a:cs typeface="Helvetica"/>
              </a:rPr>
              <a:t> L-</a:t>
            </a:r>
            <a:r>
              <a:rPr lang="en-US" sz="2800" dirty="0" err="1" smtClean="0">
                <a:latin typeface="Helvetica"/>
                <a:cs typeface="Helvetica"/>
              </a:rPr>
              <a:t>lipschitz</a:t>
            </a:r>
            <a:r>
              <a:rPr lang="en-US" sz="2800" dirty="0" smtClean="0">
                <a:latin typeface="Helvetica"/>
                <a:cs typeface="Helvetica"/>
              </a:rPr>
              <a:t> maps are C</a:t>
            </a:r>
            <a:r>
              <a:rPr lang="en-US" sz="2800" baseline="-25000" dirty="0" smtClean="0">
                <a:latin typeface="Helvetica"/>
                <a:cs typeface="Helvetica"/>
              </a:rPr>
              <a:t>X</a:t>
            </a:r>
            <a:r>
              <a:rPr lang="en-US" sz="2800" dirty="0" smtClean="0">
                <a:latin typeface="Helvetica"/>
                <a:cs typeface="Helvetica"/>
              </a:rPr>
              <a:t>L </a:t>
            </a:r>
            <a:r>
              <a:rPr lang="en-US" sz="2800" dirty="0" err="1" smtClean="0">
                <a:latin typeface="Helvetica"/>
                <a:cs typeface="Helvetica"/>
              </a:rPr>
              <a:t>homotopic</a:t>
            </a:r>
            <a:r>
              <a:rPr lang="en-US" sz="2800" dirty="0" smtClean="0">
                <a:latin typeface="Helvetica"/>
                <a:cs typeface="Helvetica"/>
              </a:rPr>
              <a:t>, 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And </a:t>
            </a:r>
            <a:r>
              <a:rPr lang="en-US" sz="2800" dirty="0" err="1" smtClean="0">
                <a:latin typeface="Helvetica"/>
                <a:cs typeface="Helvetica"/>
              </a:rPr>
              <a:t>diam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L-Lip(X: Y) grows linearly in L.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168858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Helvetica"/>
                <a:cs typeface="Helvetica"/>
              </a:rPr>
              <a:t>As before, but now can also handle oriented </a:t>
            </a:r>
            <a:r>
              <a:rPr lang="en-US" sz="2800" dirty="0" err="1" smtClean="0">
                <a:latin typeface="Helvetica"/>
                <a:cs typeface="Helvetica"/>
              </a:rPr>
              <a:t>nullcobordism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800" dirty="0" smtClean="0">
                <a:latin typeface="Helvetica"/>
                <a:cs typeface="Helvetica"/>
              </a:rPr>
              <a:t>Theorem (CDMW</a:t>
            </a:r>
            <a:r>
              <a:rPr lang="en-US" sz="2800" dirty="0">
                <a:latin typeface="Helvetica"/>
                <a:cs typeface="Helvetica"/>
              </a:rPr>
              <a:t>) If </a:t>
            </a:r>
            <a:r>
              <a:rPr lang="en-US" sz="2800" dirty="0" err="1">
                <a:latin typeface="Helvetica"/>
                <a:cs typeface="Helvetica"/>
              </a:rPr>
              <a:t>M</a:t>
            </a:r>
            <a:r>
              <a:rPr lang="en-US" sz="2800" baseline="30000" dirty="0" err="1">
                <a:latin typeface="Helvetica"/>
                <a:cs typeface="Helvetica"/>
              </a:rPr>
              <a:t>n</a:t>
            </a:r>
            <a:r>
              <a:rPr lang="en-US" sz="2800" dirty="0">
                <a:latin typeface="Helvetica"/>
                <a:cs typeface="Helvetica"/>
              </a:rPr>
              <a:t> is the boundary of a compact </a:t>
            </a:r>
            <a:r>
              <a:rPr lang="en-US" sz="2800" dirty="0" smtClean="0">
                <a:latin typeface="Helvetica"/>
                <a:cs typeface="Helvetica"/>
              </a:rPr>
              <a:t>oriented manifold </a:t>
            </a:r>
            <a:r>
              <a:rPr lang="en-US" sz="2800" dirty="0">
                <a:latin typeface="Helvetica"/>
                <a:cs typeface="Helvetica"/>
              </a:rPr>
              <a:t>W (with uniformly locally bounded geometry) then it also </a:t>
            </a:r>
            <a:r>
              <a:rPr lang="en-US" sz="2800" dirty="0" smtClean="0">
                <a:latin typeface="Helvetica"/>
                <a:cs typeface="Helvetica"/>
              </a:rPr>
              <a:t>bounds such </a:t>
            </a:r>
            <a:r>
              <a:rPr lang="en-US" sz="2800" dirty="0">
                <a:latin typeface="Helvetica"/>
                <a:cs typeface="Helvetica"/>
              </a:rPr>
              <a:t>a V, where the </a:t>
            </a:r>
            <a:r>
              <a:rPr lang="en-US" sz="2800" dirty="0" err="1">
                <a:latin typeface="Helvetica"/>
                <a:cs typeface="Helvetica"/>
              </a:rPr>
              <a:t>vol</a:t>
            </a:r>
            <a:r>
              <a:rPr lang="en-US" sz="2800" dirty="0">
                <a:latin typeface="Helvetica"/>
                <a:cs typeface="Helvetica"/>
              </a:rPr>
              <a:t>(V) is bounded by some polynomial </a:t>
            </a:r>
            <a:r>
              <a:rPr lang="en-US" sz="2800" dirty="0" err="1">
                <a:latin typeface="Helvetica"/>
                <a:cs typeface="Helvetica"/>
              </a:rPr>
              <a:t>p</a:t>
            </a:r>
            <a:r>
              <a:rPr lang="en-US" sz="2800" baseline="-25000" dirty="0" err="1">
                <a:latin typeface="Helvetica"/>
                <a:cs typeface="Helvetica"/>
              </a:rPr>
              <a:t>n</a:t>
            </a:r>
            <a:r>
              <a:rPr lang="en-US" sz="2800" dirty="0">
                <a:latin typeface="Helvetica"/>
                <a:cs typeface="Helvetica"/>
              </a:rPr>
              <a:t>(V).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8204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Finiteness Theorems in Riemannian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Theorem (</a:t>
            </a:r>
            <a:r>
              <a:rPr lang="en-US" sz="3000" dirty="0" err="1" smtClean="0">
                <a:latin typeface="Helvetica"/>
                <a:cs typeface="Helvetica"/>
              </a:rPr>
              <a:t>Cheeger</a:t>
            </a:r>
            <a:r>
              <a:rPr lang="en-US" sz="3000" dirty="0" smtClean="0">
                <a:latin typeface="Helvetica"/>
                <a:cs typeface="Helvetica"/>
              </a:rPr>
              <a:t>)  The number of n manifolds with |K| ≤ 1 and </a:t>
            </a:r>
            <a:r>
              <a:rPr lang="en-US" sz="3000" dirty="0" err="1" smtClean="0">
                <a:latin typeface="Helvetica"/>
                <a:cs typeface="Helvetica"/>
              </a:rPr>
              <a:t>vol</a:t>
            </a:r>
            <a:r>
              <a:rPr lang="en-US" sz="3000" dirty="0" smtClean="0">
                <a:latin typeface="Helvetica"/>
                <a:cs typeface="Helvetica"/>
              </a:rPr>
              <a:t> &gt;c&gt;0 can be bounded in terms of volume.</a:t>
            </a:r>
          </a:p>
          <a:p>
            <a:pPr marL="0" indent="0">
              <a:buNone/>
            </a:pPr>
            <a:endParaRPr lang="en-US" sz="30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Key moment in proof:  turning the lower bound in volume into a lower bound on </a:t>
            </a:r>
            <a:r>
              <a:rPr lang="en-US" sz="3000" dirty="0" err="1" smtClean="0">
                <a:latin typeface="Helvetica"/>
                <a:cs typeface="Helvetica"/>
              </a:rPr>
              <a:t>injectivity</a:t>
            </a:r>
            <a:r>
              <a:rPr lang="en-US" sz="3000" dirty="0" smtClean="0">
                <a:latin typeface="Helvetica"/>
                <a:cs typeface="Helvetica"/>
              </a:rPr>
              <a:t> radius.</a:t>
            </a:r>
            <a:endParaRPr lang="en-US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855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Gromov-Hausdorff</a:t>
            </a:r>
            <a:r>
              <a:rPr lang="en-US" dirty="0" smtClean="0"/>
              <a:t> 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966" b="7966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9144000" cy="63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463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err="1" smtClean="0">
                <a:latin typeface="Helvetica"/>
                <a:cs typeface="Helvetica"/>
              </a:rPr>
              <a:t>Cheeger’s</a:t>
            </a:r>
            <a:r>
              <a:rPr lang="en-US" sz="2800" dirty="0" smtClean="0">
                <a:latin typeface="Helvetica"/>
                <a:cs typeface="Helvetica"/>
              </a:rPr>
              <a:t> theorem is part of a general finiteness theory for manifolds in a </a:t>
            </a:r>
            <a:r>
              <a:rPr lang="en-US" sz="2800" dirty="0" err="1" smtClean="0">
                <a:latin typeface="Helvetica"/>
                <a:cs typeface="Helvetica"/>
              </a:rPr>
              <a:t>precompact</a:t>
            </a:r>
            <a:r>
              <a:rPr lang="en-US" sz="2800" dirty="0" smtClean="0">
                <a:latin typeface="Helvetica"/>
                <a:cs typeface="Helvetica"/>
              </a:rPr>
              <a:t> subspace of </a:t>
            </a:r>
            <a:r>
              <a:rPr lang="en-US" sz="2800" dirty="0" err="1" smtClean="0">
                <a:latin typeface="Helvetica"/>
                <a:cs typeface="Helvetica"/>
              </a:rPr>
              <a:t>Gromov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mr-IN" sz="2800" dirty="0" smtClean="0">
                <a:latin typeface="Helvetica"/>
                <a:cs typeface="Helvetica"/>
              </a:rPr>
              <a:t>–</a:t>
            </a:r>
            <a:r>
              <a:rPr lang="en-US" sz="2800" dirty="0" err="1" smtClean="0">
                <a:latin typeface="Helvetica"/>
                <a:cs typeface="Helvetica"/>
              </a:rPr>
              <a:t>Hausdorff</a:t>
            </a:r>
            <a:r>
              <a:rPr lang="en-US" sz="2800" dirty="0" smtClean="0">
                <a:latin typeface="Helvetica"/>
                <a:cs typeface="Helvetica"/>
              </a:rPr>
              <a:t> space.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08187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“Using interpolation theory”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000" dirty="0" smtClean="0">
              <a:latin typeface="Helvetica"/>
              <a:cs typeface="Helvetica"/>
            </a:endParaRPr>
          </a:p>
          <a:p>
            <a:r>
              <a:rPr lang="en-US" sz="3000" dirty="0" smtClean="0">
                <a:latin typeface="Helvetica"/>
                <a:cs typeface="Helvetica"/>
              </a:rPr>
              <a:t>Theorem of </a:t>
            </a:r>
            <a:r>
              <a:rPr lang="en-US" sz="3000" dirty="0" err="1" smtClean="0">
                <a:latin typeface="Helvetica"/>
                <a:cs typeface="Helvetica"/>
              </a:rPr>
              <a:t>Fefferman</a:t>
            </a:r>
            <a:r>
              <a:rPr lang="en-US" sz="3000" dirty="0" smtClean="0">
                <a:latin typeface="Helvetica"/>
                <a:cs typeface="Helvetica"/>
              </a:rPr>
              <a:t> et al:  If M is a manifold with bounded curvature and reach in Euclidean space, then one can recover the differentiable type of M from random noisy samples with high probability under appropriate conditions on the noise.</a:t>
            </a:r>
          </a:p>
          <a:p>
            <a:pPr marL="0" indent="0">
              <a:buNone/>
            </a:pPr>
            <a:endParaRPr lang="en-US" sz="3000" dirty="0">
              <a:latin typeface="Helvetica"/>
              <a:cs typeface="Helvetica"/>
            </a:endParaRPr>
          </a:p>
          <a:p>
            <a:r>
              <a:rPr lang="en-US" sz="3000" dirty="0" smtClean="0">
                <a:latin typeface="Helvetica"/>
                <a:cs typeface="Helvetica"/>
              </a:rPr>
              <a:t>Compare: </a:t>
            </a:r>
            <a:r>
              <a:rPr lang="en-US" sz="3000" dirty="0" err="1" smtClean="0">
                <a:latin typeface="Helvetica"/>
                <a:cs typeface="Helvetica"/>
              </a:rPr>
              <a:t>Fefferman-Klartag</a:t>
            </a:r>
            <a:r>
              <a:rPr lang="en-US" sz="3000" dirty="0" smtClean="0">
                <a:latin typeface="Helvetica"/>
                <a:cs typeface="Helvetica"/>
              </a:rPr>
              <a:t> on Whitney approximation problem.</a:t>
            </a:r>
            <a:endParaRPr lang="en-US" sz="3000" dirty="0">
              <a:latin typeface="Helvetica"/>
              <a:cs typeface="Helvetica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6167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Function theory: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Almost all of mathematics studies functions and often via function spaces.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We wish to increase the geometric aspect of this study </a:t>
            </a:r>
            <a:r>
              <a:rPr lang="mr-IN" dirty="0" smtClean="0">
                <a:latin typeface="Helvetica"/>
                <a:cs typeface="Helvetica"/>
              </a:rPr>
              <a:t>–</a:t>
            </a:r>
            <a:r>
              <a:rPr lang="en-US" dirty="0" smtClean="0">
                <a:latin typeface="Helvetica"/>
                <a:cs typeface="Helvetica"/>
              </a:rPr>
              <a:t> which therefore suggests considering geometric analogues.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Also, we are interested in </a:t>
            </a:r>
            <a:r>
              <a:rPr lang="en-US" b="1" dirty="0" smtClean="0">
                <a:latin typeface="Helvetica"/>
                <a:cs typeface="Helvetica"/>
              </a:rPr>
              <a:t>nonlinear </a:t>
            </a:r>
            <a:r>
              <a:rPr lang="en-US" dirty="0" smtClean="0">
                <a:latin typeface="Helvetica"/>
                <a:cs typeface="Helvetica"/>
              </a:rPr>
              <a:t>function spaces (e.g. when the target is not a linear space), which </a:t>
            </a:r>
            <a:r>
              <a:rPr lang="en-US" i="1" dirty="0" smtClean="0">
                <a:latin typeface="Helvetica"/>
                <a:cs typeface="Helvetica"/>
              </a:rPr>
              <a:t>have</a:t>
            </a:r>
            <a:r>
              <a:rPr lang="en-US" dirty="0" smtClean="0">
                <a:latin typeface="Helvetica"/>
                <a:cs typeface="Helvetica"/>
              </a:rPr>
              <a:t> geometry.</a:t>
            </a:r>
          </a:p>
        </p:txBody>
      </p:sp>
    </p:spTree>
    <p:extLst>
      <p:ext uri="{BB962C8B-B14F-4D97-AF65-F5344CB8AC3E}">
        <p14:creationId xmlns:p14="http://schemas.microsoft.com/office/powerpoint/2010/main" val="19384037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theoretical minimum for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For functions it’s </a:t>
            </a:r>
            <a:r>
              <a:rPr lang="en-US" sz="2800" dirty="0" err="1" smtClean="0">
                <a:latin typeface="Helvetica"/>
                <a:cs typeface="Helvetica"/>
              </a:rPr>
              <a:t>equicontinuity</a:t>
            </a:r>
            <a:r>
              <a:rPr lang="en-US" sz="2800" dirty="0" smtClean="0">
                <a:latin typeface="Helvetica"/>
                <a:cs typeface="Helvetica"/>
              </a:rPr>
              <a:t>: the relation between </a:t>
            </a:r>
            <a:r>
              <a:rPr lang="el-GR" sz="2800" dirty="0" smtClean="0">
                <a:latin typeface="Helvetica"/>
                <a:cs typeface="Helvetica"/>
              </a:rPr>
              <a:t>ε</a:t>
            </a:r>
            <a:r>
              <a:rPr lang="en-US" sz="2800" dirty="0" smtClean="0">
                <a:latin typeface="Helvetica"/>
                <a:cs typeface="Helvetica"/>
              </a:rPr>
              <a:t> and</a:t>
            </a:r>
            <a:r>
              <a:rPr lang="el-GR" sz="2800" dirty="0" smtClean="0">
                <a:latin typeface="Helvetica"/>
                <a:cs typeface="Helvetica"/>
              </a:rPr>
              <a:t> δ</a:t>
            </a:r>
            <a:r>
              <a:rPr lang="en-US" sz="2800" dirty="0" smtClean="0">
                <a:latin typeface="Helvetica"/>
                <a:cs typeface="Helvetica"/>
              </a:rPr>
              <a:t> in the definition of continuity.  </a:t>
            </a:r>
          </a:p>
          <a:p>
            <a:pPr marL="0" indent="0"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800" dirty="0" smtClean="0">
                <a:latin typeface="Helvetica"/>
                <a:cs typeface="Helvetica"/>
              </a:rPr>
              <a:t>(This determines how closely the data points should be spaced to determine the function up to a given error).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559727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theoretical minimum for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For manifolds it’s LC(</a:t>
            </a:r>
            <a:r>
              <a:rPr lang="el-GR" dirty="0" smtClean="0"/>
              <a:t>ρ</a:t>
            </a:r>
            <a:r>
              <a:rPr lang="en-US" dirty="0" smtClean="0"/>
              <a:t>). 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31" y="2820174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theoretical minimum for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000" dirty="0" smtClean="0">
                <a:latin typeface="Helvetica"/>
                <a:cs typeface="Helvetica"/>
              </a:rPr>
              <a:t>For manifolds it’s LC(</a:t>
            </a:r>
            <a:r>
              <a:rPr lang="el-GR" sz="3000" dirty="0" smtClean="0">
                <a:latin typeface="Helvetica"/>
                <a:cs typeface="Helvetica"/>
              </a:rPr>
              <a:t>ρ</a:t>
            </a:r>
            <a:r>
              <a:rPr lang="en-US" sz="3000" dirty="0" smtClean="0">
                <a:latin typeface="Helvetica"/>
                <a:cs typeface="Helvetica"/>
              </a:rPr>
              <a:t>).  B(r) should be </a:t>
            </a:r>
            <a:r>
              <a:rPr lang="en-US" sz="3000" dirty="0" err="1" smtClean="0">
                <a:latin typeface="Helvetica"/>
                <a:cs typeface="Helvetica"/>
              </a:rPr>
              <a:t>nullhomotopic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smtClean="0">
                <a:latin typeface="Helvetica"/>
                <a:cs typeface="Helvetica"/>
              </a:rPr>
              <a:t>within B(</a:t>
            </a:r>
            <a:r>
              <a:rPr lang="el-GR" sz="3000" dirty="0" smtClean="0">
                <a:latin typeface="Helvetica"/>
                <a:cs typeface="Helvetica"/>
              </a:rPr>
              <a:t>ρ</a:t>
            </a:r>
            <a:r>
              <a:rPr lang="en-US" sz="3000" dirty="0" smtClean="0">
                <a:latin typeface="Helvetica"/>
                <a:cs typeface="Helvetica"/>
              </a:rPr>
              <a:t>(r))</a:t>
            </a:r>
          </a:p>
          <a:p>
            <a:endParaRPr lang="en-US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(This determines how closely the data points should be spaced to determine the function up to a given error).</a:t>
            </a:r>
            <a:endParaRPr lang="el-GR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l-GR" sz="30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This builds in a </a:t>
            </a:r>
            <a:r>
              <a:rPr lang="en-US" sz="3000" dirty="0" err="1" smtClean="0">
                <a:latin typeface="Helvetica"/>
                <a:cs typeface="Helvetica"/>
              </a:rPr>
              <a:t>multiscale</a:t>
            </a:r>
            <a:r>
              <a:rPr lang="en-US" sz="3000" dirty="0" smtClean="0">
                <a:latin typeface="Helvetica"/>
                <a:cs typeface="Helvetica"/>
              </a:rPr>
              <a:t> structure.  And we will see that it makes a difference....</a:t>
            </a:r>
            <a:endParaRPr lang="en-US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29435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close do manifolds have to get to ensure </a:t>
            </a:r>
            <a:r>
              <a:rPr lang="en-US" dirty="0" err="1" smtClean="0"/>
              <a:t>homotopy</a:t>
            </a:r>
            <a:r>
              <a:rPr lang="en-US" dirty="0" smtClean="0"/>
              <a:t> equivalence?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Connect the dots!</a:t>
            </a:r>
          </a:p>
          <a:p>
            <a:endParaRPr lang="el-GR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So we want roughly </a:t>
            </a:r>
            <a:r>
              <a:rPr lang="el-GR" dirty="0" smtClean="0">
                <a:latin typeface="Helvetica"/>
                <a:cs typeface="Helvetica"/>
              </a:rPr>
              <a:t>ρρρρρρ (</a:t>
            </a:r>
            <a:r>
              <a:rPr lang="en-US" dirty="0" smtClean="0">
                <a:latin typeface="Helvetica"/>
                <a:cs typeface="Helvetica"/>
              </a:rPr>
              <a:t>d times)(</a:t>
            </a:r>
            <a:r>
              <a:rPr lang="el-GR" dirty="0" smtClean="0">
                <a:latin typeface="Helvetica"/>
                <a:cs typeface="Helvetica"/>
              </a:rPr>
              <a:t>δ</a:t>
            </a:r>
            <a:r>
              <a:rPr lang="en-US" dirty="0" smtClean="0">
                <a:latin typeface="Helvetica"/>
                <a:cs typeface="Helvetica"/>
              </a:rPr>
              <a:t>)</a:t>
            </a:r>
            <a:r>
              <a:rPr lang="el-GR" dirty="0" smtClean="0">
                <a:latin typeface="Helvetica"/>
                <a:cs typeface="Helvetica"/>
              </a:rPr>
              <a:t> &lt; ε.</a:t>
            </a:r>
            <a:r>
              <a:rPr lang="en-US" dirty="0" smtClean="0">
                <a:latin typeface="Helvetica"/>
                <a:cs typeface="Helvetica"/>
              </a:rPr>
              <a:t>  Where [0,</a:t>
            </a:r>
            <a:r>
              <a:rPr lang="el-GR" dirty="0" smtClean="0">
                <a:latin typeface="Helvetica"/>
                <a:cs typeface="Helvetica"/>
              </a:rPr>
              <a:t>ε</a:t>
            </a:r>
            <a:r>
              <a:rPr lang="en-US" dirty="0" smtClean="0">
                <a:latin typeface="Helvetica"/>
                <a:cs typeface="Helvetica"/>
              </a:rPr>
              <a:t>] is the domain of definition of </a:t>
            </a:r>
            <a:r>
              <a:rPr lang="el-GR" dirty="0" smtClean="0">
                <a:latin typeface="Helvetica"/>
                <a:cs typeface="Helvetica"/>
              </a:rPr>
              <a:t>ρ</a:t>
            </a:r>
            <a:r>
              <a:rPr lang="en-US" dirty="0" smtClean="0">
                <a:latin typeface="Helvetica"/>
                <a:cs typeface="Helvetic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89545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</a:t>
            </a:r>
            <a:r>
              <a:rPr lang="en-US" dirty="0" err="1" smtClean="0"/>
              <a:t>homotopy</a:t>
            </a:r>
            <a:r>
              <a:rPr lang="en-US" dirty="0" smtClean="0"/>
              <a:t> equivalence implies homeomorphism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000" dirty="0" smtClean="0">
                <a:latin typeface="Helvetica"/>
                <a:cs typeface="Helvetica"/>
              </a:rPr>
              <a:t>Recall the Poincare conjecture (</a:t>
            </a:r>
            <a:r>
              <a:rPr lang="en-US" sz="3000" dirty="0" err="1" smtClean="0">
                <a:latin typeface="Helvetica"/>
                <a:cs typeface="Helvetica"/>
              </a:rPr>
              <a:t>Smale’s</a:t>
            </a:r>
            <a:r>
              <a:rPr lang="en-US" sz="3000" dirty="0" smtClean="0">
                <a:latin typeface="Helvetica"/>
                <a:cs typeface="Helvetica"/>
              </a:rPr>
              <a:t> theorem if n&gt;4):  If </a:t>
            </a:r>
            <a:r>
              <a:rPr lang="en-US" sz="3000" dirty="0" err="1" smtClean="0">
                <a:latin typeface="Helvetica"/>
                <a:cs typeface="Helvetica"/>
              </a:rPr>
              <a:t>M</a:t>
            </a:r>
            <a:r>
              <a:rPr lang="en-US" sz="3000" baseline="30000" dirty="0" err="1" smtClean="0">
                <a:latin typeface="Helvetica"/>
                <a:cs typeface="Helvetica"/>
              </a:rPr>
              <a:t>n</a:t>
            </a:r>
            <a:r>
              <a:rPr lang="en-US" sz="3000" dirty="0" smtClean="0">
                <a:latin typeface="Helvetica"/>
                <a:cs typeface="Helvetica"/>
              </a:rPr>
              <a:t> is </a:t>
            </a:r>
            <a:r>
              <a:rPr lang="en-US" sz="3000" dirty="0" err="1" smtClean="0">
                <a:latin typeface="Helvetica"/>
                <a:cs typeface="Helvetica"/>
              </a:rPr>
              <a:t>homtopy</a:t>
            </a:r>
            <a:r>
              <a:rPr lang="en-US" sz="3000" dirty="0" smtClean="0">
                <a:latin typeface="Helvetica"/>
                <a:cs typeface="Helvetica"/>
              </a:rPr>
              <a:t> equivalent to </a:t>
            </a:r>
            <a:r>
              <a:rPr lang="en-US" sz="3000" dirty="0" err="1" smtClean="0">
                <a:latin typeface="Helvetica"/>
                <a:cs typeface="Helvetica"/>
              </a:rPr>
              <a:t>S</a:t>
            </a:r>
            <a:r>
              <a:rPr lang="en-US" sz="3000" baseline="30000" dirty="0" err="1" smtClean="0">
                <a:latin typeface="Helvetica"/>
                <a:cs typeface="Helvetica"/>
              </a:rPr>
              <a:t>n</a:t>
            </a:r>
            <a:r>
              <a:rPr lang="en-US" sz="3000" dirty="0" smtClean="0">
                <a:latin typeface="Helvetica"/>
                <a:cs typeface="Helvetica"/>
              </a:rPr>
              <a:t>, then M is </a:t>
            </a:r>
            <a:r>
              <a:rPr lang="en-US" sz="3000" dirty="0" err="1" smtClean="0">
                <a:latin typeface="Helvetica"/>
                <a:cs typeface="Helvetica"/>
              </a:rPr>
              <a:t>homeomorphic</a:t>
            </a:r>
            <a:r>
              <a:rPr lang="en-US" sz="3000" dirty="0" smtClean="0">
                <a:latin typeface="Helvetica"/>
                <a:cs typeface="Helvetica"/>
              </a:rPr>
              <a:t> to </a:t>
            </a:r>
            <a:r>
              <a:rPr lang="en-US" sz="3000" dirty="0" err="1" smtClean="0">
                <a:latin typeface="Helvetica"/>
                <a:cs typeface="Helvetica"/>
              </a:rPr>
              <a:t>S</a:t>
            </a:r>
            <a:r>
              <a:rPr lang="en-US" sz="3000" baseline="30000" dirty="0" err="1" smtClean="0">
                <a:latin typeface="Helvetica"/>
                <a:cs typeface="Helvetica"/>
              </a:rPr>
              <a:t>n</a:t>
            </a:r>
            <a:endParaRPr lang="en-US" sz="3000" baseline="30000" dirty="0" smtClean="0">
              <a:latin typeface="Helvetica"/>
              <a:cs typeface="Helvetica"/>
            </a:endParaRPr>
          </a:p>
          <a:p>
            <a:endParaRPr lang="en-US" sz="3000" baseline="300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Theorem (Ferry).  For every </a:t>
            </a:r>
            <a:r>
              <a:rPr lang="en-US" sz="3000" dirty="0" err="1" smtClean="0">
                <a:latin typeface="Helvetica"/>
                <a:cs typeface="Helvetica"/>
              </a:rPr>
              <a:t>M</a:t>
            </a:r>
            <a:r>
              <a:rPr lang="en-US" sz="3000" baseline="30000" dirty="0" err="1" smtClean="0">
                <a:latin typeface="Helvetica"/>
                <a:cs typeface="Helvetica"/>
              </a:rPr>
              <a:t>n</a:t>
            </a:r>
            <a:r>
              <a:rPr lang="en-US" sz="3000" dirty="0" smtClean="0">
                <a:latin typeface="Helvetica"/>
                <a:cs typeface="Helvetica"/>
              </a:rPr>
              <a:t> there is an </a:t>
            </a:r>
            <a:r>
              <a:rPr lang="el-GR" sz="3000" dirty="0" smtClean="0">
                <a:latin typeface="Helvetica"/>
                <a:cs typeface="Helvetica"/>
              </a:rPr>
              <a:t>ε</a:t>
            </a:r>
            <a:r>
              <a:rPr lang="en-US" sz="3000" dirty="0" smtClean="0">
                <a:latin typeface="Helvetica"/>
                <a:cs typeface="Helvetica"/>
              </a:rPr>
              <a:t>&gt;0 so that any f: M →</a:t>
            </a:r>
            <a:r>
              <a:rPr lang="en-US" sz="3000" dirty="0" err="1" smtClean="0">
                <a:latin typeface="Helvetica"/>
                <a:cs typeface="Helvetica"/>
              </a:rPr>
              <a:t>N</a:t>
            </a:r>
            <a:r>
              <a:rPr lang="en-US" sz="3000" baseline="30000" dirty="0" err="1" smtClean="0">
                <a:latin typeface="Helvetica"/>
                <a:cs typeface="Helvetica"/>
              </a:rPr>
              <a:t>n</a:t>
            </a:r>
            <a:r>
              <a:rPr lang="en-US" sz="3000" dirty="0" smtClean="0">
                <a:latin typeface="Helvetica"/>
                <a:cs typeface="Helvetica"/>
              </a:rPr>
              <a:t> (N a connected manifold) with point inverses of diameter &lt; </a:t>
            </a:r>
            <a:r>
              <a:rPr lang="el-GR" sz="3000" dirty="0" smtClean="0">
                <a:latin typeface="Helvetica"/>
                <a:cs typeface="Helvetica"/>
              </a:rPr>
              <a:t>ε</a:t>
            </a:r>
            <a:r>
              <a:rPr lang="en-US" sz="3000" dirty="0" smtClean="0">
                <a:latin typeface="Helvetica"/>
                <a:cs typeface="Helvetica"/>
              </a:rPr>
              <a:t> is </a:t>
            </a:r>
            <a:r>
              <a:rPr lang="en-US" sz="3000" dirty="0" err="1" smtClean="0">
                <a:latin typeface="Helvetica"/>
                <a:cs typeface="Helvetica"/>
              </a:rPr>
              <a:t>homotopic</a:t>
            </a:r>
            <a:r>
              <a:rPr lang="en-US" sz="3000" dirty="0" smtClean="0">
                <a:latin typeface="Helvetica"/>
                <a:cs typeface="Helvetica"/>
              </a:rPr>
              <a:t> to a homeomorphism.</a:t>
            </a:r>
          </a:p>
        </p:txBody>
      </p:sp>
    </p:spTree>
    <p:extLst>
      <p:ext uri="{BB962C8B-B14F-4D97-AF65-F5344CB8AC3E}">
        <p14:creationId xmlns:p14="http://schemas.microsoft.com/office/powerpoint/2010/main" val="8722456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Theorem (</a:t>
            </a:r>
            <a:r>
              <a:rPr lang="en-US" sz="2600" dirty="0" err="1" smtClean="0">
                <a:latin typeface="Helvetica"/>
                <a:cs typeface="Helvetica"/>
              </a:rPr>
              <a:t>Dranishnikov</a:t>
            </a:r>
            <a:r>
              <a:rPr lang="en-US" sz="2600" dirty="0" smtClean="0">
                <a:latin typeface="Helvetica"/>
                <a:cs typeface="Helvetica"/>
              </a:rPr>
              <a:t>-Ferry-Weinberger)  There are </a:t>
            </a:r>
            <a:r>
              <a:rPr lang="en-US" sz="2600" dirty="0" err="1" smtClean="0">
                <a:latin typeface="Helvetica"/>
                <a:cs typeface="Helvetica"/>
              </a:rPr>
              <a:t>precompact</a:t>
            </a:r>
            <a:r>
              <a:rPr lang="en-US" sz="2600" dirty="0" smtClean="0">
                <a:latin typeface="Helvetica"/>
                <a:cs typeface="Helvetica"/>
              </a:rPr>
              <a:t> subsets of </a:t>
            </a:r>
            <a:r>
              <a:rPr lang="en-US" sz="2600" dirty="0" err="1" smtClean="0">
                <a:latin typeface="Helvetica"/>
                <a:cs typeface="Helvetica"/>
              </a:rPr>
              <a:t>Gromov-Hausdorff</a:t>
            </a:r>
            <a:r>
              <a:rPr lang="en-US" sz="2600" dirty="0" smtClean="0">
                <a:latin typeface="Helvetica"/>
                <a:cs typeface="Helvetica"/>
              </a:rPr>
              <a:t> space such that for every </a:t>
            </a:r>
            <a:r>
              <a:rPr lang="el-GR" sz="2600" dirty="0" smtClean="0">
                <a:latin typeface="Helvetica"/>
                <a:cs typeface="Helvetica"/>
              </a:rPr>
              <a:t>ε</a:t>
            </a:r>
            <a:r>
              <a:rPr lang="en-US" sz="2600" dirty="0" smtClean="0">
                <a:latin typeface="Helvetica"/>
                <a:cs typeface="Helvetica"/>
              </a:rPr>
              <a:t>, among the LC(</a:t>
            </a:r>
            <a:r>
              <a:rPr lang="el-GR" sz="2600" dirty="0" smtClean="0">
                <a:latin typeface="Helvetica"/>
                <a:cs typeface="Helvetica"/>
              </a:rPr>
              <a:t>ρ</a:t>
            </a:r>
            <a:r>
              <a:rPr lang="en-US" sz="2600" dirty="0" smtClean="0">
                <a:latin typeface="Helvetica"/>
                <a:cs typeface="Helvetica"/>
              </a:rPr>
              <a:t>)</a:t>
            </a:r>
            <a:r>
              <a:rPr lang="el-GR" sz="2600" dirty="0" smtClean="0">
                <a:latin typeface="Helvetica"/>
                <a:cs typeface="Helvetica"/>
              </a:rPr>
              <a:t> </a:t>
            </a:r>
            <a:r>
              <a:rPr lang="en-US" sz="2600" dirty="0" smtClean="0">
                <a:latin typeface="Helvetica"/>
                <a:cs typeface="Helvetica"/>
              </a:rPr>
              <a:t>manifolds there are non-</a:t>
            </a:r>
            <a:r>
              <a:rPr lang="en-US" sz="2600" dirty="0" err="1" smtClean="0">
                <a:latin typeface="Helvetica"/>
                <a:cs typeface="Helvetica"/>
              </a:rPr>
              <a:t>homeommorphic</a:t>
            </a:r>
            <a:r>
              <a:rPr lang="en-US" sz="2600" dirty="0" smtClean="0">
                <a:latin typeface="Helvetica"/>
                <a:cs typeface="Helvetica"/>
              </a:rPr>
              <a:t> manifolds within </a:t>
            </a:r>
            <a:r>
              <a:rPr lang="el-GR" sz="2600" dirty="0" smtClean="0">
                <a:latin typeface="Helvetica"/>
                <a:cs typeface="Helvetica"/>
              </a:rPr>
              <a:t>ε</a:t>
            </a:r>
            <a:r>
              <a:rPr lang="en-US" sz="2600" dirty="0" smtClean="0">
                <a:latin typeface="Helvetica"/>
                <a:cs typeface="Helvetica"/>
              </a:rPr>
              <a:t> of one another.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There are examples among manifolds </a:t>
            </a:r>
            <a:r>
              <a:rPr lang="en-US" sz="2600" dirty="0" err="1" smtClean="0">
                <a:latin typeface="Helvetica"/>
                <a:cs typeface="Helvetica"/>
              </a:rPr>
              <a:t>diffeomorphic</a:t>
            </a:r>
            <a:r>
              <a:rPr lang="en-US" sz="2600" dirty="0" smtClean="0">
                <a:latin typeface="Helvetica"/>
                <a:cs typeface="Helvetica"/>
              </a:rPr>
              <a:t> to homogeneous manifolds, but not among </a:t>
            </a:r>
            <a:r>
              <a:rPr lang="en-US" sz="2600" dirty="0" err="1" smtClean="0">
                <a:latin typeface="Helvetica"/>
                <a:cs typeface="Helvetica"/>
              </a:rPr>
              <a:t>aspherical</a:t>
            </a:r>
            <a:r>
              <a:rPr lang="en-US" sz="2600" dirty="0" smtClean="0">
                <a:latin typeface="Helvetica"/>
                <a:cs typeface="Helvetica"/>
              </a:rPr>
              <a:t> manifolds.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impossibility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078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This theorem seems like a new obstruction to general </a:t>
            </a:r>
            <a:r>
              <a:rPr lang="en-US" sz="2800" dirty="0" err="1" smtClean="0">
                <a:latin typeface="Helvetica"/>
                <a:cs typeface="Helvetica"/>
              </a:rPr>
              <a:t>multiscale</a:t>
            </a:r>
            <a:r>
              <a:rPr lang="en-US" sz="2800" dirty="0" smtClean="0">
                <a:latin typeface="Helvetica"/>
                <a:cs typeface="Helvetica"/>
              </a:rPr>
              <a:t> geometric analysis:</a:t>
            </a:r>
          </a:p>
          <a:p>
            <a:pPr marL="0" indent="0"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800" dirty="0" smtClean="0">
                <a:latin typeface="Helvetica"/>
                <a:cs typeface="Helvetica"/>
              </a:rPr>
              <a:t>Question:  When can one do genuinely </a:t>
            </a:r>
            <a:r>
              <a:rPr lang="en-US" sz="2800" dirty="0" err="1" smtClean="0">
                <a:latin typeface="Helvetica"/>
                <a:cs typeface="Helvetica"/>
              </a:rPr>
              <a:t>multiscale</a:t>
            </a:r>
            <a:r>
              <a:rPr lang="en-US" sz="2800" dirty="0" smtClean="0">
                <a:latin typeface="Helvetica"/>
                <a:cs typeface="Helvetica"/>
              </a:rPr>
              <a:t> geometric reconstructions?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It also seems to provide a place where the geometry-analysis parallelism breaks down.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9901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 YOU!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635722"/>
      </p:ext>
    </p:extLst>
  </p:cSld>
  <p:clrMapOvr>
    <a:masterClrMapping/>
  </p:clrMapOvr>
  <p:transition xmlns:p14="http://schemas.microsoft.com/office/powerpoint/2010/main" spd="slow" advTm="1000">
    <p:push dir="u"/>
    <p:sndAc>
      <p:stSnd>
        <p:snd r:embed="rId2" name="Clapping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Manifold theory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Pattern recognition, stable geometric signatures for machine learning, vision, data analysis,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A source of sophisticated techniques that can be useful in nonlinear settings.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Shed light on interactions between topology and metric geometry.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612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Pontilism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357" b="14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3194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envelope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Given several function values, what is a function?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Given a lattice in a Lie group, what Lie group does it come from.  i.e. given the </a:t>
            </a:r>
            <a:r>
              <a:rPr lang="en-US" b="1" dirty="0" smtClean="0">
                <a:latin typeface="Helvetica"/>
                <a:cs typeface="Helvetica"/>
              </a:rPr>
              <a:t>fundamental group</a:t>
            </a:r>
            <a:r>
              <a:rPr lang="en-US" dirty="0" smtClean="0">
                <a:latin typeface="Helvetica"/>
                <a:cs typeface="Helvetica"/>
              </a:rPr>
              <a:t> of a hyperbolic n-manifold, how do we discover O(n,1)? (the group of </a:t>
            </a:r>
            <a:r>
              <a:rPr lang="en-US" dirty="0" err="1" smtClean="0">
                <a:latin typeface="Helvetica"/>
                <a:cs typeface="Helvetica"/>
              </a:rPr>
              <a:t>isometries</a:t>
            </a:r>
            <a:r>
              <a:rPr lang="en-US" dirty="0" smtClean="0">
                <a:latin typeface="Helvetica"/>
                <a:cs typeface="Helvetica"/>
              </a:rPr>
              <a:t> of hyperbolic space).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873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envelope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Given samples from a manifold (or a more general space), infer the space.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i="1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i="1" dirty="0" smtClean="0">
                <a:latin typeface="Helvetica"/>
                <a:cs typeface="Helvetica"/>
              </a:rPr>
              <a:t>In all cases, one tries not to require too small a scale, but then has to make some small scale assumptions on the envelope to make the question </a:t>
            </a:r>
            <a:r>
              <a:rPr lang="en-US" i="1" dirty="0" smtClean="0">
                <a:latin typeface="Helvetica"/>
                <a:cs typeface="Helvetica"/>
              </a:rPr>
              <a:t>reasonable (well posed).</a:t>
            </a:r>
            <a:endParaRPr lang="en-US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313608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Interpolation for functions and its analogue for spaces: Rips and Persistent homology.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Application to function spaces: existence of contractible geodesics.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Simply connected targets: A speculation.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Why that’s not enough.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Entropy (volume) of function spaces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Diameter of components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488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1844</Words>
  <Application>Microsoft Macintosh PowerPoint</Application>
  <PresentationFormat>On-screen Show (4:3)</PresentationFormat>
  <Paragraphs>234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Interpolation, the rudimentary geometry of spaces of Lipschitz functions, and complexity</vt:lpstr>
      <vt:lpstr>An Analogy</vt:lpstr>
      <vt:lpstr>Analogy (continued)</vt:lpstr>
      <vt:lpstr>Motivation</vt:lpstr>
      <vt:lpstr>Motivation</vt:lpstr>
      <vt:lpstr>Pontilism</vt:lpstr>
      <vt:lpstr>The envelope problem</vt:lpstr>
      <vt:lpstr>The envelope problem</vt:lpstr>
      <vt:lpstr>Outline of the talk</vt:lpstr>
      <vt:lpstr>Outline of the talk</vt:lpstr>
      <vt:lpstr>Envelopes in Lie Groups</vt:lpstr>
      <vt:lpstr>Heisenberg</vt:lpstr>
      <vt:lpstr>PowerPoint Presentation</vt:lpstr>
      <vt:lpstr>PowerPoint Presentation</vt:lpstr>
      <vt:lpstr>PowerPoint Presentation</vt:lpstr>
      <vt:lpstr>Persistent Homology</vt:lpstr>
      <vt:lpstr>Persistent Homology for points sampled from a torus</vt:lpstr>
      <vt:lpstr>Persistent Homology</vt:lpstr>
      <vt:lpstr>PowerPoint Presentation</vt:lpstr>
      <vt:lpstr>Properties of Linear function spaces</vt:lpstr>
      <vt:lpstr>If the target is S1</vt:lpstr>
      <vt:lpstr>Maps (S1: M)</vt:lpstr>
      <vt:lpstr>PowerPoint Presentation</vt:lpstr>
      <vt:lpstr>PowerPoint Presentation</vt:lpstr>
      <vt:lpstr>PowerPoint Presentation</vt:lpstr>
      <vt:lpstr>What if the target is simply connected but perhaps has positive curvature?</vt:lpstr>
      <vt:lpstr>Applications</vt:lpstr>
      <vt:lpstr>Applications</vt:lpstr>
      <vt:lpstr>Applications</vt:lpstr>
      <vt:lpstr>Distributed computation a la Herlihy et al</vt:lpstr>
      <vt:lpstr>Application</vt:lpstr>
      <vt:lpstr>What if the target has some rational homotopy?</vt:lpstr>
      <vt:lpstr>When Y = Sn n odd</vt:lpstr>
      <vt:lpstr>PowerPoint Presentation</vt:lpstr>
      <vt:lpstr>Application</vt:lpstr>
      <vt:lpstr>Finiteness Theorems in Riemannian Geometry</vt:lpstr>
      <vt:lpstr>Gromov-Hausdorff Space</vt:lpstr>
      <vt:lpstr>PowerPoint Presentation</vt:lpstr>
      <vt:lpstr>“Using interpolation theory”</vt:lpstr>
      <vt:lpstr>The theoretical minimum for approximation</vt:lpstr>
      <vt:lpstr>The theoretical minimum for approximation</vt:lpstr>
      <vt:lpstr>The theoretical minimum for approximation</vt:lpstr>
      <vt:lpstr>How close do manifolds have to get to ensure homotopy equivalence?</vt:lpstr>
      <vt:lpstr>Sometimes homotopy equivalence implies homeomorphism</vt:lpstr>
      <vt:lpstr>An impossibility theorem</vt:lpstr>
      <vt:lpstr>Last Remarks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Interpolations, the rudimentary geometry of spaces of Lipschitz functions and complexity. </dc:title>
  <dc:creator>Shmuel  Weinberger</dc:creator>
  <cp:lastModifiedBy>Shmuel  Weinberger</cp:lastModifiedBy>
  <cp:revision>42</cp:revision>
  <dcterms:created xsi:type="dcterms:W3CDTF">2017-06-11T09:48:50Z</dcterms:created>
  <dcterms:modified xsi:type="dcterms:W3CDTF">2017-07-09T15:16:11Z</dcterms:modified>
</cp:coreProperties>
</file>