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5E82-A06B-496A-8F35-A0731365AF19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9D05-D1D5-4BDA-9A55-1173EC869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7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5E82-A06B-496A-8F35-A0731365AF19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9D05-D1D5-4BDA-9A55-1173EC869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6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5E82-A06B-496A-8F35-A0731365AF19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9D05-D1D5-4BDA-9A55-1173EC869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7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5E82-A06B-496A-8F35-A0731365AF19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9D05-D1D5-4BDA-9A55-1173EC869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0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5E82-A06B-496A-8F35-A0731365AF19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9D05-D1D5-4BDA-9A55-1173EC869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5E82-A06B-496A-8F35-A0731365AF19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9D05-D1D5-4BDA-9A55-1173EC869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5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5E82-A06B-496A-8F35-A0731365AF19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9D05-D1D5-4BDA-9A55-1173EC869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65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5E82-A06B-496A-8F35-A0731365AF19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9D05-D1D5-4BDA-9A55-1173EC869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53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5E82-A06B-496A-8F35-A0731365AF19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9D05-D1D5-4BDA-9A55-1173EC869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21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5E82-A06B-496A-8F35-A0731365AF19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9D05-D1D5-4BDA-9A55-1173EC869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65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5E82-A06B-496A-8F35-A0731365AF19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B9D05-D1D5-4BDA-9A55-1173EC869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2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95E82-A06B-496A-8F35-A0731365AF19}" type="datetimeFigureOut">
              <a:rPr lang="en-GB" smtClean="0"/>
              <a:t>19/10/2016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B9D05-D1D5-4BDA-9A55-1173EC869F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27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0" y="3101363"/>
            <a:ext cx="5237011" cy="37627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18" y="3151618"/>
            <a:ext cx="2295189" cy="14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:\Margalef\Margalef summer colloquia\Fronts Notebook port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" y="1598068"/>
            <a:ext cx="931602" cy="140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Margalef\Margalef summer colloquia\01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17" y="153195"/>
            <a:ext cx="1413738" cy="113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05890" y="93688"/>
            <a:ext cx="5402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/>
              <a:t>RAMON MARGALEF: DE LA LLIBRETA MANUSCRITA A LA </a:t>
            </a:r>
            <a:r>
              <a:rPr lang="ca-ES" sz="1600" dirty="0" smtClean="0"/>
              <a:t>GENERACIÓ D’IDEES I LA PUBLICACIÓ </a:t>
            </a:r>
            <a:r>
              <a:rPr lang="ca-ES" sz="1600" dirty="0"/>
              <a:t>CIENTÍFICA.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17873" y="671267"/>
            <a:ext cx="510810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100" dirty="0"/>
              <a:t>Aquest estiu es </a:t>
            </a:r>
            <a:r>
              <a:rPr lang="ca-ES" sz="1100" dirty="0" smtClean="0"/>
              <a:t>celebra el </a:t>
            </a:r>
            <a:r>
              <a:rPr lang="ca-ES" sz="1100" dirty="0"/>
              <a:t>“Ramon Margalef </a:t>
            </a:r>
            <a:r>
              <a:rPr lang="ca-ES" sz="1100" dirty="0" err="1"/>
              <a:t>summer</a:t>
            </a:r>
            <a:r>
              <a:rPr lang="ca-ES" sz="1100" dirty="0"/>
              <a:t> </a:t>
            </a:r>
            <a:r>
              <a:rPr lang="ca-ES" sz="1100" dirty="0" err="1"/>
              <a:t>colloquia</a:t>
            </a:r>
            <a:r>
              <a:rPr lang="ca-ES" sz="1100" dirty="0"/>
              <a:t>” a Barcelona. </a:t>
            </a:r>
            <a:r>
              <a:rPr lang="ca-ES" sz="1100" dirty="0" smtClean="0"/>
              <a:t>Actualment les </a:t>
            </a:r>
            <a:r>
              <a:rPr lang="ca-ES" sz="1100" dirty="0"/>
              <a:t>tècniques moleculars  semblen desplaçar els estudis al microscopi </a:t>
            </a:r>
            <a:r>
              <a:rPr lang="ca-ES" sz="1100" dirty="0" smtClean="0"/>
              <a:t>com els  de Margalef. El Fons Margalef de la Biblioteca de Biologia conté una llibreta on es pot veure el procés creatiu de Margalef del recompte del plàncton  a la publicació...de com sorgeix la idea d’un front a la Mediterrània......</a:t>
            </a:r>
            <a:endParaRPr lang="ca-ES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7" y="93688"/>
            <a:ext cx="1513681" cy="141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760348" y="1326983"/>
            <a:ext cx="2232249" cy="41549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a-ES" sz="1050" dirty="0" smtClean="0"/>
              <a:t>Ramon Margalef amb el microscopi que comptava plàncton </a:t>
            </a:r>
            <a:r>
              <a:rPr lang="ca-ES" sz="1050" dirty="0" smtClean="0"/>
              <a:t>al </a:t>
            </a:r>
            <a:r>
              <a:rPr lang="ca-ES" sz="1050" dirty="0" smtClean="0"/>
              <a:t>DEUB</a:t>
            </a:r>
            <a:endParaRPr lang="ca-ES" sz="1050" dirty="0"/>
          </a:p>
        </p:txBody>
      </p:sp>
      <p:sp>
        <p:nvSpPr>
          <p:cNvPr id="7" name="6 Rectángulo"/>
          <p:cNvSpPr/>
          <p:nvPr/>
        </p:nvSpPr>
        <p:spPr>
          <a:xfrm>
            <a:off x="75643" y="2420888"/>
            <a:ext cx="11521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50" dirty="0" smtClean="0">
                <a:solidFill>
                  <a:srgbClr val="FFFF00"/>
                </a:solidFill>
              </a:rPr>
              <a:t>La llibreta</a:t>
            </a:r>
            <a:endParaRPr lang="ca-ES" sz="900" dirty="0">
              <a:solidFill>
                <a:srgbClr val="FFFF00"/>
              </a:solidFill>
            </a:endParaRPr>
          </a:p>
        </p:txBody>
      </p:sp>
      <p:pic>
        <p:nvPicPr>
          <p:cNvPr id="13" name="12 Imagen" descr="C:\Users\Narcís\Pictures\Margalef\HNPPCC\HNPPCC Fig. 62 Front Mediterrani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45" y="4560615"/>
            <a:ext cx="2289082" cy="2204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C:\Users\Narcís\Pictures\Margalef\HNPPCC\HNPPCC Fig. 67 Front Mediterrani i autopist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00" y="4474850"/>
            <a:ext cx="839719" cy="237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I:\Margalef\Summer colloquia\Fronts doble pàgina dibuixo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12" y="1623989"/>
            <a:ext cx="2154979" cy="140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1212119" y="2617309"/>
            <a:ext cx="21602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50" dirty="0" smtClean="0">
                <a:solidFill>
                  <a:srgbClr val="002060"/>
                </a:solidFill>
              </a:rPr>
              <a:t>Fulls de la llibreta amb recomptes de plàncton i dibuixos</a:t>
            </a:r>
            <a:endParaRPr lang="ca-ES" sz="900" dirty="0">
              <a:solidFill>
                <a:srgbClr val="002060"/>
              </a:solidFill>
            </a:endParaRPr>
          </a:p>
        </p:txBody>
      </p:sp>
      <p:pic>
        <p:nvPicPr>
          <p:cNvPr id="1032" name="Picture 8" descr="I:\Margalef\Summer colloquia\Fronts interpretació dades de Paheocysti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59" y="1650079"/>
            <a:ext cx="1114990" cy="137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3290815" y="2576334"/>
            <a:ext cx="14072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50" dirty="0" smtClean="0">
                <a:solidFill>
                  <a:srgbClr val="002060"/>
                </a:solidFill>
              </a:rPr>
              <a:t>“Excel” amb les dades de </a:t>
            </a:r>
            <a:r>
              <a:rPr lang="ca-ES" sz="1050" i="1" dirty="0" err="1" smtClean="0">
                <a:solidFill>
                  <a:srgbClr val="002060"/>
                </a:solidFill>
              </a:rPr>
              <a:t>Phaeocystis</a:t>
            </a:r>
            <a:endParaRPr lang="ca-ES" sz="900" i="1" dirty="0">
              <a:solidFill>
                <a:srgbClr val="002060"/>
              </a:solidFill>
            </a:endParaRPr>
          </a:p>
        </p:txBody>
      </p:sp>
      <p:pic>
        <p:nvPicPr>
          <p:cNvPr id="1033" name="Picture 9" descr="I:\Margalef\Summer colloquia\Fronts dades Phaeocistys retal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25" y="1650079"/>
            <a:ext cx="1624126" cy="135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4579332" y="2628637"/>
            <a:ext cx="177651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50" dirty="0" smtClean="0">
                <a:solidFill>
                  <a:srgbClr val="002060"/>
                </a:solidFill>
              </a:rPr>
              <a:t>Distribució de </a:t>
            </a:r>
            <a:r>
              <a:rPr lang="ca-ES" sz="1050" i="1" dirty="0" err="1" smtClean="0">
                <a:solidFill>
                  <a:srgbClr val="002060"/>
                </a:solidFill>
              </a:rPr>
              <a:t>Phaeocystis</a:t>
            </a:r>
            <a:r>
              <a:rPr lang="ca-ES" sz="1050" i="1" dirty="0" smtClean="0">
                <a:solidFill>
                  <a:srgbClr val="002060"/>
                </a:solidFill>
              </a:rPr>
              <a:t> </a:t>
            </a:r>
            <a:endParaRPr lang="ca-ES" sz="900" i="1" dirty="0">
              <a:solidFill>
                <a:srgbClr val="002060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973493" y="6349515"/>
            <a:ext cx="19603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50" dirty="0" smtClean="0"/>
              <a:t>Visió del front a la Història Natural dels Països Catalans</a:t>
            </a:r>
            <a:endParaRPr lang="ca-ES" sz="900" dirty="0"/>
          </a:p>
        </p:txBody>
      </p:sp>
      <p:pic>
        <p:nvPicPr>
          <p:cNvPr id="1037" name="Picture 13" descr="I:\Margalef\Margalef summer colloquia\Fronts relació taxa i num individu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24" y="5261794"/>
            <a:ext cx="2705972" cy="14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2510428" y="6280265"/>
            <a:ext cx="16384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00" dirty="0" smtClean="0"/>
              <a:t>Espècies per rang d’abundància i mesura de la diversitat</a:t>
            </a:r>
            <a:endParaRPr lang="ca-ES" sz="800" dirty="0"/>
          </a:p>
        </p:txBody>
      </p:sp>
      <p:sp>
        <p:nvSpPr>
          <p:cNvPr id="32" name="31 Rectángulo"/>
          <p:cNvSpPr/>
          <p:nvPr/>
        </p:nvSpPr>
        <p:spPr>
          <a:xfrm>
            <a:off x="1177" y="3259297"/>
            <a:ext cx="250925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50" dirty="0" smtClean="0"/>
              <a:t>Inici de la llista d’espècies ordenades per abundància en el total de les mostres. Observi’s al principi que hi ha bacteris i pico plàncton, objecte del “</a:t>
            </a:r>
            <a:r>
              <a:rPr lang="ca-ES" sz="1050" dirty="0" err="1" smtClean="0"/>
              <a:t>summer</a:t>
            </a:r>
            <a:r>
              <a:rPr lang="ca-ES" sz="1050" dirty="0" smtClean="0"/>
              <a:t> </a:t>
            </a:r>
            <a:r>
              <a:rPr lang="ca-ES" sz="1050" dirty="0" err="1" smtClean="0"/>
              <a:t>colloquia</a:t>
            </a:r>
            <a:r>
              <a:rPr lang="ca-ES" sz="1050" dirty="0" smtClean="0"/>
              <a:t> 2016</a:t>
            </a:r>
            <a:endParaRPr lang="ca-ES" sz="900" dirty="0"/>
          </a:p>
        </p:txBody>
      </p:sp>
      <p:grpSp>
        <p:nvGrpSpPr>
          <p:cNvPr id="24" name="23 Grupo"/>
          <p:cNvGrpSpPr/>
          <p:nvPr/>
        </p:nvGrpSpPr>
        <p:grpSpPr>
          <a:xfrm>
            <a:off x="7431764" y="2730688"/>
            <a:ext cx="1459449" cy="1422904"/>
            <a:chOff x="7431764" y="3355371"/>
            <a:chExt cx="1459449" cy="1422904"/>
          </a:xfrm>
        </p:grpSpPr>
        <p:pic>
          <p:nvPicPr>
            <p:cNvPr id="1035" name="Picture 11" descr="I:\Margalef\Summer colloquia\Fronts interpretació, esquema front retall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1764" y="3355371"/>
              <a:ext cx="1446451" cy="1422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0 Rectángulo"/>
            <p:cNvSpPr/>
            <p:nvPr/>
          </p:nvSpPr>
          <p:spPr>
            <a:xfrm>
              <a:off x="7927000" y="3861501"/>
              <a:ext cx="96421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800" dirty="0">
                  <a:solidFill>
                    <a:srgbClr val="002060"/>
                  </a:solidFill>
                </a:rPr>
                <a:t>Esquema del front </a:t>
              </a:r>
              <a:endParaRPr lang="en-GB" sz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5445461" y="3082697"/>
            <a:ext cx="1558567" cy="1378057"/>
            <a:chOff x="5654017" y="2921635"/>
            <a:chExt cx="1464008" cy="1305316"/>
          </a:xfrm>
        </p:grpSpPr>
        <p:pic>
          <p:nvPicPr>
            <p:cNvPr id="1036" name="Picture 12" descr="I:\Margalef\Margalef summer colloquia\Fronts visió teòrica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165" y="2921635"/>
              <a:ext cx="1400860" cy="1305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Rectángulo"/>
            <p:cNvSpPr/>
            <p:nvPr/>
          </p:nvSpPr>
          <p:spPr>
            <a:xfrm>
              <a:off x="5654017" y="3017372"/>
              <a:ext cx="85792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 sz="1050" dirty="0" smtClean="0">
                  <a:solidFill>
                    <a:srgbClr val="002060"/>
                  </a:solidFill>
                </a:rPr>
                <a:t>Visió </a:t>
              </a:r>
              <a:r>
                <a:rPr lang="ca-ES" sz="1050" dirty="0" err="1" smtClean="0">
                  <a:solidFill>
                    <a:srgbClr val="002060"/>
                  </a:solidFill>
                </a:rPr>
                <a:t>teórica</a:t>
              </a:r>
              <a:endParaRPr lang="en-GB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62656" y="4143470"/>
            <a:ext cx="2410562" cy="2543002"/>
            <a:chOff x="6126728" y="2999225"/>
            <a:chExt cx="2885170" cy="2484237"/>
          </a:xfrm>
        </p:grpSpPr>
        <p:pic>
          <p:nvPicPr>
            <p:cNvPr id="1038" name="Picture 14" descr="I:\Margalef\Margalef summer colloquia\Fronts Composició taxonómica i diversitat_retall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728" y="2999225"/>
              <a:ext cx="2885170" cy="2484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6222679" y="3246462"/>
              <a:ext cx="2570901" cy="6327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28" y="4478822"/>
            <a:ext cx="2271749" cy="5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Rectángulo"/>
          <p:cNvSpPr/>
          <p:nvPr/>
        </p:nvSpPr>
        <p:spPr>
          <a:xfrm>
            <a:off x="2434210" y="4982746"/>
            <a:ext cx="28028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50" dirty="0" smtClean="0">
                <a:solidFill>
                  <a:prstClr val="black"/>
                </a:solidFill>
              </a:rPr>
              <a:t>Que deia a la publicació sobre els “petits”.....</a:t>
            </a:r>
            <a:endParaRPr lang="en-GB" dirty="0"/>
          </a:p>
        </p:txBody>
      </p:sp>
      <p:sp>
        <p:nvSpPr>
          <p:cNvPr id="17" name="16 Rectángulo"/>
          <p:cNvSpPr/>
          <p:nvPr/>
        </p:nvSpPr>
        <p:spPr>
          <a:xfrm>
            <a:off x="6404597" y="1993509"/>
            <a:ext cx="24736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050" dirty="0" smtClean="0">
                <a:solidFill>
                  <a:prstClr val="black"/>
                </a:solidFill>
              </a:rPr>
              <a:t>La llibreta conté desenes de dibuixos similars de les diferents espècies a partir de les quals arriba a la proposta de la presència </a:t>
            </a:r>
            <a:r>
              <a:rPr lang="ca-ES" sz="1050" dirty="0" err="1" smtClean="0">
                <a:solidFill>
                  <a:prstClr val="black"/>
                </a:solidFill>
              </a:rPr>
              <a:t>d’un“front</a:t>
            </a:r>
            <a:r>
              <a:rPr lang="ca-ES" sz="1050" dirty="0" smtClean="0">
                <a:solidFill>
                  <a:prstClr val="black"/>
                </a:solidFill>
              </a:rPr>
              <a:t>” en el mediterrani</a:t>
            </a:r>
            <a:endParaRPr lang="en-GB" dirty="0"/>
          </a:p>
        </p:txBody>
      </p:sp>
      <p:sp>
        <p:nvSpPr>
          <p:cNvPr id="36" name="35 Flecha abajo"/>
          <p:cNvSpPr/>
          <p:nvPr/>
        </p:nvSpPr>
        <p:spPr>
          <a:xfrm>
            <a:off x="1473857" y="3033815"/>
            <a:ext cx="288032" cy="235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36 Flecha derecha"/>
          <p:cNvSpPr/>
          <p:nvPr/>
        </p:nvSpPr>
        <p:spPr>
          <a:xfrm>
            <a:off x="1007245" y="2357264"/>
            <a:ext cx="220526" cy="190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37 Flecha derecha"/>
          <p:cNvSpPr/>
          <p:nvPr/>
        </p:nvSpPr>
        <p:spPr>
          <a:xfrm>
            <a:off x="3203848" y="2335937"/>
            <a:ext cx="168511" cy="211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38 Flecha derecha"/>
          <p:cNvSpPr/>
          <p:nvPr/>
        </p:nvSpPr>
        <p:spPr>
          <a:xfrm>
            <a:off x="4487349" y="2357264"/>
            <a:ext cx="119747" cy="190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39 Flecha derecha"/>
          <p:cNvSpPr/>
          <p:nvPr/>
        </p:nvSpPr>
        <p:spPr>
          <a:xfrm>
            <a:off x="6208851" y="2132856"/>
            <a:ext cx="208744" cy="246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43 Flecha derecha"/>
          <p:cNvSpPr/>
          <p:nvPr/>
        </p:nvSpPr>
        <p:spPr>
          <a:xfrm>
            <a:off x="2434210" y="5805264"/>
            <a:ext cx="26558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381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211</Words>
  <Application>Microsoft Office PowerPoint</Application>
  <PresentationFormat>Presentació en pantalla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 del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narcis</dc:creator>
  <cp:lastModifiedBy>ALICIA CALVO BURES</cp:lastModifiedBy>
  <cp:revision>13</cp:revision>
  <dcterms:created xsi:type="dcterms:W3CDTF">2016-06-19T12:28:33Z</dcterms:created>
  <dcterms:modified xsi:type="dcterms:W3CDTF">2016-10-19T10:47:45Z</dcterms:modified>
</cp:coreProperties>
</file>