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146713" cy="25347613"/>
  <p:notesSz cx="7099300" cy="10234613"/>
  <p:defaultTextStyle>
    <a:defPPr>
      <a:defRPr lang="ca-ES"/>
    </a:defPPr>
    <a:lvl1pPr marL="0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42587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85175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27762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70349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12937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55524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98111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940698" algn="l" defTabSz="2485175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160" y="4812"/>
      </p:cViewPr>
      <p:guideLst>
        <p:guide orient="horz" pos="7984"/>
        <p:guide pos="57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361004" y="7874191"/>
            <a:ext cx="15424707" cy="5433308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722008" y="14363648"/>
            <a:ext cx="12702699" cy="64777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8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2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7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5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98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4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74182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4597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25903174" y="3731734"/>
            <a:ext cx="8036852" cy="79481196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786318" y="3731734"/>
            <a:ext cx="23814410" cy="79481196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000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403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433465" y="16288190"/>
            <a:ext cx="15424707" cy="5034318"/>
          </a:xfrm>
        </p:spPr>
        <p:txBody>
          <a:bodyPr anchor="t"/>
          <a:lstStyle>
            <a:lvl1pPr algn="l">
              <a:defRPr sz="109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433465" y="10743402"/>
            <a:ext cx="15424707" cy="5544788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42587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8517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2776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7034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21293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5552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981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94069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5840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786318" y="21733233"/>
            <a:ext cx="15925630" cy="614796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8014394" y="21733233"/>
            <a:ext cx="15925632" cy="614796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3852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07337" y="1015081"/>
            <a:ext cx="16332042" cy="4224602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07336" y="5673877"/>
            <a:ext cx="8017950" cy="2364602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42587" indent="0">
              <a:buNone/>
              <a:defRPr sz="5400" b="1"/>
            </a:lvl2pPr>
            <a:lvl3pPr marL="2485175" indent="0">
              <a:buNone/>
              <a:defRPr sz="4900" b="1"/>
            </a:lvl3pPr>
            <a:lvl4pPr marL="3727762" indent="0">
              <a:buNone/>
              <a:defRPr sz="4300" b="1"/>
            </a:lvl4pPr>
            <a:lvl5pPr marL="4970349" indent="0">
              <a:buNone/>
              <a:defRPr sz="4300" b="1"/>
            </a:lvl5pPr>
            <a:lvl6pPr marL="6212937" indent="0">
              <a:buNone/>
              <a:defRPr sz="4300" b="1"/>
            </a:lvl6pPr>
            <a:lvl7pPr marL="7455524" indent="0">
              <a:buNone/>
              <a:defRPr sz="4300" b="1"/>
            </a:lvl7pPr>
            <a:lvl8pPr marL="8698111" indent="0">
              <a:buNone/>
              <a:defRPr sz="4300" b="1"/>
            </a:lvl8pPr>
            <a:lvl9pPr marL="9940698" indent="0">
              <a:buNone/>
              <a:defRPr sz="43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07336" y="8038480"/>
            <a:ext cx="8017950" cy="14604216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18280" y="5673877"/>
            <a:ext cx="8021100" cy="2364602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42587" indent="0">
              <a:buNone/>
              <a:defRPr sz="5400" b="1"/>
            </a:lvl2pPr>
            <a:lvl3pPr marL="2485175" indent="0">
              <a:buNone/>
              <a:defRPr sz="4900" b="1"/>
            </a:lvl3pPr>
            <a:lvl4pPr marL="3727762" indent="0">
              <a:buNone/>
              <a:defRPr sz="4300" b="1"/>
            </a:lvl4pPr>
            <a:lvl5pPr marL="4970349" indent="0">
              <a:buNone/>
              <a:defRPr sz="4300" b="1"/>
            </a:lvl5pPr>
            <a:lvl6pPr marL="6212937" indent="0">
              <a:buNone/>
              <a:defRPr sz="4300" b="1"/>
            </a:lvl6pPr>
            <a:lvl7pPr marL="7455524" indent="0">
              <a:buNone/>
              <a:defRPr sz="4300" b="1"/>
            </a:lvl7pPr>
            <a:lvl8pPr marL="8698111" indent="0">
              <a:buNone/>
              <a:defRPr sz="4300" b="1"/>
            </a:lvl8pPr>
            <a:lvl9pPr marL="9940698" indent="0">
              <a:buNone/>
              <a:defRPr sz="43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18280" y="8038480"/>
            <a:ext cx="8021100" cy="14604216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77167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281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0889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07337" y="1009211"/>
            <a:ext cx="5970143" cy="4295012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094861" y="1009213"/>
            <a:ext cx="10144517" cy="21633485"/>
          </a:xfrm>
        </p:spPr>
        <p:txBody>
          <a:bodyPr/>
          <a:lstStyle>
            <a:lvl1pPr>
              <a:defRPr sz="8700"/>
            </a:lvl1pPr>
            <a:lvl2pPr>
              <a:defRPr sz="77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07337" y="5304225"/>
            <a:ext cx="5970143" cy="17338474"/>
          </a:xfrm>
        </p:spPr>
        <p:txBody>
          <a:bodyPr/>
          <a:lstStyle>
            <a:lvl1pPr marL="0" indent="0">
              <a:buNone/>
              <a:defRPr sz="3800"/>
            </a:lvl1pPr>
            <a:lvl2pPr marL="1242587" indent="0">
              <a:buNone/>
              <a:defRPr sz="3200"/>
            </a:lvl2pPr>
            <a:lvl3pPr marL="2485175" indent="0">
              <a:buNone/>
              <a:defRPr sz="2700"/>
            </a:lvl3pPr>
            <a:lvl4pPr marL="3727762" indent="0">
              <a:buNone/>
              <a:defRPr sz="2400"/>
            </a:lvl4pPr>
            <a:lvl5pPr marL="4970349" indent="0">
              <a:buNone/>
              <a:defRPr sz="2400"/>
            </a:lvl5pPr>
            <a:lvl6pPr marL="6212937" indent="0">
              <a:buNone/>
              <a:defRPr sz="2400"/>
            </a:lvl6pPr>
            <a:lvl7pPr marL="7455524" indent="0">
              <a:buNone/>
              <a:defRPr sz="2400"/>
            </a:lvl7pPr>
            <a:lvl8pPr marL="8698111" indent="0">
              <a:buNone/>
              <a:defRPr sz="2400"/>
            </a:lvl8pPr>
            <a:lvl9pPr marL="9940698" indent="0">
              <a:buNone/>
              <a:defRPr sz="2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4350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56883" y="17743329"/>
            <a:ext cx="10888028" cy="209470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556883" y="2264856"/>
            <a:ext cx="10888028" cy="15208568"/>
          </a:xfrm>
        </p:spPr>
        <p:txBody>
          <a:bodyPr/>
          <a:lstStyle>
            <a:lvl1pPr marL="0" indent="0">
              <a:buNone/>
              <a:defRPr sz="8700"/>
            </a:lvl1pPr>
            <a:lvl2pPr marL="1242587" indent="0">
              <a:buNone/>
              <a:defRPr sz="7700"/>
            </a:lvl2pPr>
            <a:lvl3pPr marL="2485175" indent="0">
              <a:buNone/>
              <a:defRPr sz="6500"/>
            </a:lvl3pPr>
            <a:lvl4pPr marL="3727762" indent="0">
              <a:buNone/>
              <a:defRPr sz="5400"/>
            </a:lvl4pPr>
            <a:lvl5pPr marL="4970349" indent="0">
              <a:buNone/>
              <a:defRPr sz="5400"/>
            </a:lvl5pPr>
            <a:lvl6pPr marL="6212937" indent="0">
              <a:buNone/>
              <a:defRPr sz="5400"/>
            </a:lvl6pPr>
            <a:lvl7pPr marL="7455524" indent="0">
              <a:buNone/>
              <a:defRPr sz="5400"/>
            </a:lvl7pPr>
            <a:lvl8pPr marL="8698111" indent="0">
              <a:buNone/>
              <a:defRPr sz="5400"/>
            </a:lvl8pPr>
            <a:lvl9pPr marL="9940698" indent="0">
              <a:buNone/>
              <a:defRPr sz="54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556883" y="19838030"/>
            <a:ext cx="10888028" cy="2974822"/>
          </a:xfrm>
        </p:spPr>
        <p:txBody>
          <a:bodyPr/>
          <a:lstStyle>
            <a:lvl1pPr marL="0" indent="0">
              <a:buNone/>
              <a:defRPr sz="3800"/>
            </a:lvl1pPr>
            <a:lvl2pPr marL="1242587" indent="0">
              <a:buNone/>
              <a:defRPr sz="3200"/>
            </a:lvl2pPr>
            <a:lvl3pPr marL="2485175" indent="0">
              <a:buNone/>
              <a:defRPr sz="2700"/>
            </a:lvl3pPr>
            <a:lvl4pPr marL="3727762" indent="0">
              <a:buNone/>
              <a:defRPr sz="2400"/>
            </a:lvl4pPr>
            <a:lvl5pPr marL="4970349" indent="0">
              <a:buNone/>
              <a:defRPr sz="2400"/>
            </a:lvl5pPr>
            <a:lvl6pPr marL="6212937" indent="0">
              <a:buNone/>
              <a:defRPr sz="2400"/>
            </a:lvl6pPr>
            <a:lvl7pPr marL="7455524" indent="0">
              <a:buNone/>
              <a:defRPr sz="2400"/>
            </a:lvl7pPr>
            <a:lvl8pPr marL="8698111" indent="0">
              <a:buNone/>
              <a:defRPr sz="2400"/>
            </a:lvl8pPr>
            <a:lvl9pPr marL="9940698" indent="0">
              <a:buNone/>
              <a:defRPr sz="24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50410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907337" y="1015081"/>
            <a:ext cx="16332042" cy="4224602"/>
          </a:xfrm>
          <a:prstGeom prst="rect">
            <a:avLst/>
          </a:prstGeom>
        </p:spPr>
        <p:txBody>
          <a:bodyPr vert="horz" lIns="248517" tIns="124259" rIns="248517" bIns="124259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07337" y="5914445"/>
            <a:ext cx="16332042" cy="16728253"/>
          </a:xfrm>
          <a:prstGeom prst="rect">
            <a:avLst/>
          </a:prstGeom>
        </p:spPr>
        <p:txBody>
          <a:bodyPr vert="horz" lIns="248517" tIns="124259" rIns="248517" bIns="124259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907337" y="23493484"/>
            <a:ext cx="4234233" cy="1349525"/>
          </a:xfrm>
          <a:prstGeom prst="rect">
            <a:avLst/>
          </a:prstGeom>
        </p:spPr>
        <p:txBody>
          <a:bodyPr vert="horz" lIns="248517" tIns="124259" rIns="248517" bIns="124259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5092-5BFF-4A4F-BE3F-FA3E018C1AE3}" type="datetimeFigureOut">
              <a:rPr lang="ca-ES" smtClean="0"/>
              <a:pPr/>
              <a:t>01/07/2014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6200128" y="23493484"/>
            <a:ext cx="5746460" cy="1349525"/>
          </a:xfrm>
          <a:prstGeom prst="rect">
            <a:avLst/>
          </a:prstGeom>
        </p:spPr>
        <p:txBody>
          <a:bodyPr vert="horz" lIns="248517" tIns="124259" rIns="248517" bIns="124259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005145" y="23493484"/>
            <a:ext cx="4234233" cy="1349525"/>
          </a:xfrm>
          <a:prstGeom prst="rect">
            <a:avLst/>
          </a:prstGeom>
        </p:spPr>
        <p:txBody>
          <a:bodyPr vert="horz" lIns="248517" tIns="124259" rIns="248517" bIns="124259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ACE9-A242-421B-8DBA-BD7A1C48FB0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80309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85175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1940" indent="-931940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019204" indent="-776617" algn="l" defTabSz="2485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06468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49056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91643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34230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76817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319405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61992" indent="-621294" algn="l" defTabSz="2485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42587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85175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27762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70349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12937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55524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98111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940698" algn="l" defTabSz="2485175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PSALERA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50"/>
            <a:ext cx="18146713" cy="66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56" y="73806"/>
            <a:ext cx="18000000" cy="2520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2304604" y="5040958"/>
            <a:ext cx="12313368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a-ES" sz="8800" b="1" dirty="0" smtClean="0">
                <a:solidFill>
                  <a:schemeClr val="accent1"/>
                </a:solidFill>
                <a:effectLst/>
                <a:latin typeface="Baskerville Old Face"/>
                <a:ea typeface="Times New Roman"/>
                <a:cs typeface="Times New Roman"/>
              </a:rPr>
              <a:t>ESPAI  MARGALEF</a:t>
            </a:r>
            <a:endParaRPr lang="ca-ES" sz="8800" dirty="0">
              <a:solidFill>
                <a:schemeClr val="accent1"/>
              </a:solidFill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388" y="6985174"/>
            <a:ext cx="1712987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a-ES" sz="28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PERQUÈ AQUEST ESPAI</a:t>
            </a:r>
            <a:r>
              <a:rPr lang="ca-ES" sz="28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? </a:t>
            </a:r>
          </a:p>
          <a:p>
            <a:pPr lvl="0" algn="just">
              <a:spcAft>
                <a:spcPts val="600"/>
              </a:spcAft>
            </a:pPr>
            <a:r>
              <a:rPr lang="ca-ES" sz="2800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Per </a:t>
            </a:r>
            <a:r>
              <a:rPr lang="ca-ES" sz="2800" dirty="0">
                <a:solidFill>
                  <a:srgbClr val="006666"/>
                </a:solidFill>
                <a:latin typeface="Baskerville Old Face" panose="02020602080505020303" pitchFamily="18" charset="0"/>
              </a:rPr>
              <a:t>a conèixer millor qui fou Ramón Margalef, primer catedràtic d’Ecologia de l’estat </a:t>
            </a:r>
            <a:r>
              <a:rPr lang="ca-ES" sz="2800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espanyol i fundador del primer Departament d’Ecologia. Fou qui dóna </a:t>
            </a:r>
            <a:r>
              <a:rPr lang="ca-ES" sz="2800" dirty="0">
                <a:solidFill>
                  <a:srgbClr val="006666"/>
                </a:solidFill>
                <a:latin typeface="Baskerville Old Face" panose="02020602080505020303" pitchFamily="18" charset="0"/>
              </a:rPr>
              <a:t>nom a aquest edifici en el que </a:t>
            </a:r>
            <a:r>
              <a:rPr lang="ca-ES" sz="2800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hi </a:t>
            </a:r>
            <a:r>
              <a:rPr lang="ca-ES" sz="2800" dirty="0">
                <a:solidFill>
                  <a:srgbClr val="006666"/>
                </a:solidFill>
                <a:latin typeface="Baskerville Old Face" panose="02020602080505020303" pitchFamily="18" charset="0"/>
              </a:rPr>
              <a:t>va fer de professor, investigador i </a:t>
            </a:r>
            <a:r>
              <a:rPr lang="ca-ES" sz="2800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mestre.</a:t>
            </a:r>
            <a:endParaRPr lang="ca-ES" sz="2800" dirty="0">
              <a:solidFill>
                <a:srgbClr val="006666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757" y="20810710"/>
            <a:ext cx="13888179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a-ES" sz="22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QUÈ PODEU VEURE A L’ESPAI MARGALEF?</a:t>
            </a:r>
          </a:p>
          <a:p>
            <a:pPr lvl="0" algn="just">
              <a:spcAft>
                <a:spcPts val="600"/>
              </a:spcAft>
            </a:pP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En aquest espai </a:t>
            </a: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 podeu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veure alguns dels objectes que el varen acompanyar durant molts </a:t>
            </a: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anys</a:t>
            </a:r>
          </a:p>
          <a:p>
            <a:pPr marL="712788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La </a:t>
            </a:r>
            <a:r>
              <a:rPr lang="ca-ES" sz="20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taula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del despatx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privat que tenia al seu estudi de Barcelona, </a:t>
            </a:r>
          </a:p>
          <a:p>
            <a:pPr marL="722313" lvl="0" indent="-3429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La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màquina d’escriure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 en la que teclejava els seus treballs i la nombrosa correspondència que atenia personalment, </a:t>
            </a:r>
          </a:p>
          <a:p>
            <a:pPr marL="722313" lvl="0" indent="-3429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El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microscopi invertit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a on ell (i també la seva esposa Maria Mir, biòloga) van comptar nombroses mostres de plàncton. </a:t>
            </a:r>
          </a:p>
          <a:p>
            <a:pPr marL="722313" lvl="0" indent="-3429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Algunes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de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les seves preparacions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per identificar organismes.</a:t>
            </a:r>
          </a:p>
          <a:p>
            <a:pPr marL="722313" lvl="0" indent="-3429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Altres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objectes que recorden moments diferents de la seva recerca, com una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ampolla </a:t>
            </a:r>
            <a:r>
              <a:rPr lang="ca-ES" sz="20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Nansen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(per agafar mostres al mar) que va utilitzar en les nombroses campanyes oceanogràfiques que va fer.</a:t>
            </a:r>
          </a:p>
          <a:p>
            <a:pPr marL="722313" lvl="0" indent="-3429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Els </a:t>
            </a:r>
            <a:r>
              <a:rPr lang="ca-ES" sz="2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principals llibres </a:t>
            </a:r>
            <a:r>
              <a:rPr lang="ca-ES" sz="20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que va publicar i algunes de les seves </a:t>
            </a:r>
            <a:r>
              <a:rPr lang="ca-ES" sz="2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altres publicacions.</a:t>
            </a:r>
            <a:endParaRPr lang="ca-ES" sz="2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22" y="24177259"/>
            <a:ext cx="11741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La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col·lecció complerta dels treballs del Prof. Margalef i nombrosos escrits seus es troben a la Biblioteca de la Facultat de </a:t>
            </a:r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Biologia,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on es poden consultar sota </a:t>
            </a:r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demanda.                                                    </a:t>
            </a:r>
            <a:endParaRPr lang="ca-ES" sz="2400" dirty="0">
              <a:solidFill>
                <a:srgbClr val="006666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38" name="Agrupa 37"/>
          <p:cNvGrpSpPr/>
          <p:nvPr/>
        </p:nvGrpSpPr>
        <p:grpSpPr>
          <a:xfrm>
            <a:off x="428522" y="14958168"/>
            <a:ext cx="8212786" cy="5020236"/>
            <a:chOff x="9393226" y="9269685"/>
            <a:chExt cx="8212786" cy="5020236"/>
          </a:xfrm>
        </p:grpSpPr>
        <p:sp>
          <p:nvSpPr>
            <p:cNvPr id="30" name="Rectangle 29"/>
            <p:cNvSpPr/>
            <p:nvPr/>
          </p:nvSpPr>
          <p:spPr>
            <a:xfrm>
              <a:off x="9393226" y="9269685"/>
              <a:ext cx="821278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RAMON 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MARGALEF,  </a:t>
              </a: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L’INVESTIGADOR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93226" y="9693503"/>
              <a:ext cx="3712578" cy="246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Intuïtiu, treballador i molt eficient, Margalef va destacar ràpidament pels seus coneixements. Va recórrer Espanya i en una dècada havia fet la descripció bàsica de les comunitats d’aigua dolça. Desprès va començar l’estudi del fitoplàncton al mar, i també feu els estudis bàsics que li </a:t>
              </a:r>
              <a:endParaRPr lang="ca-ES" sz="2000" dirty="0">
                <a:solidFill>
                  <a:srgbClr val="006666"/>
                </a:solidFill>
                <a:latin typeface="Baskerville Old Face" panose="02020602080505020303" pitchFamily="18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3087" y="9689177"/>
              <a:ext cx="435292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9393226" y="12135485"/>
              <a:ext cx="8200006" cy="2154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proporcionaren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les dades a partir de les quals va bastir el seu discurs sobre l’Ecologia.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Va publicar fins a 563 treballs entre 1943 i 2005. L’any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1957 va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publicar,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“La </a:t>
              </a:r>
              <a:r>
                <a:rPr lang="ca-ES" sz="2000" dirty="0" err="1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teoría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de la Información en Ecologia”, que el va fer molt conegut en cercles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internacionals.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El 1968 es publicava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“Perspectives in Ecological </a:t>
              </a:r>
              <a:r>
                <a:rPr lang="ca-ES" sz="2000" dirty="0" err="1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Theory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”, un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dels llibres més citats pels ecòlegs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moderns. Els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seus llibres de text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“Ecologia”,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(1974) i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“Limnologia”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(1983) sintetitzen el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seu ampli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saber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dels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dos temes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.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La seva visió de l’Ecologia es troba sintetitzada en el llibre “</a:t>
              </a:r>
              <a:r>
                <a:rPr lang="ca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Our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ca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Biosphere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” de 1967</a:t>
              </a:r>
              <a:r>
                <a:rPr lang="ca-ES" sz="200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.</a:t>
              </a:r>
            </a:p>
          </p:txBody>
        </p:sp>
      </p:grpSp>
      <p:grpSp>
        <p:nvGrpSpPr>
          <p:cNvPr id="39" name="Agrupa 38"/>
          <p:cNvGrpSpPr/>
          <p:nvPr/>
        </p:nvGrpSpPr>
        <p:grpSpPr>
          <a:xfrm>
            <a:off x="432396" y="8857382"/>
            <a:ext cx="8212787" cy="3575704"/>
            <a:chOff x="432396" y="9111149"/>
            <a:chExt cx="8212787" cy="3575704"/>
          </a:xfrm>
        </p:grpSpPr>
        <p:pic>
          <p:nvPicPr>
            <p:cNvPr id="1033" name="Picture 9" descr="C:\Users\Pau\Dropbox\Margalef 2014\Fotos seleccionades\Margalef sol\Margalef02 Arxiu M Durfor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8334" t="5869" r="21667"/>
            <a:stretch/>
          </p:blipFill>
          <p:spPr bwMode="auto">
            <a:xfrm>
              <a:off x="720428" y="9543197"/>
              <a:ext cx="3528392" cy="31436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432397" y="9111149"/>
              <a:ext cx="821278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RAMON MARGALEF 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, EL </a:t>
              </a: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PROFESSOR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64844" y="9543197"/>
              <a:ext cx="4176464" cy="30777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Margalef va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ensenyar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 la UB Ecologia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i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Limnologia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fins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que es va jubilar l’any 1994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.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La seva manera d’ensenyar no deixava indiferent als seus alumnes. El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seu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objectiu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era  deixar  els  temes   que tractava molt oberts per tal que l’estudiant reflexionés, s’interessés pel tema i sentís la necessitat de buscar més informació.</a:t>
              </a:r>
            </a:p>
            <a:p>
              <a:pPr lvl="0" algn="just"/>
              <a:endParaRPr lang="ca-ES" sz="200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2396" y="12063477"/>
              <a:ext cx="8136904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/>
              <a:endParaRPr lang="ca-ES" sz="2000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40" name="Agrupa 39"/>
          <p:cNvGrpSpPr/>
          <p:nvPr/>
        </p:nvGrpSpPr>
        <p:grpSpPr>
          <a:xfrm>
            <a:off x="432397" y="12732382"/>
            <a:ext cx="8212786" cy="1918667"/>
            <a:chOff x="432397" y="12915379"/>
            <a:chExt cx="8212786" cy="1918667"/>
          </a:xfrm>
        </p:grpSpPr>
        <p:sp>
          <p:nvSpPr>
            <p:cNvPr id="33" name="Rectangle 32"/>
            <p:cNvSpPr/>
            <p:nvPr/>
          </p:nvSpPr>
          <p:spPr>
            <a:xfrm>
              <a:off x="432397" y="13295163"/>
              <a:ext cx="8208912" cy="15388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Fou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mestre de centenars d’estudiants que van fer la tesi doctoral amb ell o foren alumnes en alguns dels nombrosos cursos de formació que organitzà.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Fou un MESTRE generós amb tots els que l’escoltaven a qui regalava les seves idees. Tenia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un saber enciclopèdic i una curiositat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infinita que incitava als seus alumnes a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anar sempre més enllà dels resultats obtinguts per seguir avançant en la recerca. </a:t>
              </a:r>
              <a:endParaRPr lang="ca-ES" dirty="0">
                <a:solidFill>
                  <a:srgbClr val="006666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2397" y="12915379"/>
              <a:ext cx="821278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RAMON 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MARGALEF,  </a:t>
              </a: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EL 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MESTRE</a:t>
              </a:r>
              <a:endParaRPr lang="ca-ES" sz="2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034" name="Picture 10" descr="C:\Users\Pau\Dropbox\Margalef 2014\Fotos seleccionades\Margalef sol\margal~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6" y="20810710"/>
            <a:ext cx="3168352" cy="3113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Agrupa 35"/>
          <p:cNvGrpSpPr/>
          <p:nvPr/>
        </p:nvGrpSpPr>
        <p:grpSpPr>
          <a:xfrm>
            <a:off x="9360930" y="15337953"/>
            <a:ext cx="8281378" cy="4824536"/>
            <a:chOff x="9360930" y="14978062"/>
            <a:chExt cx="8281378" cy="482453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8012" y="15671854"/>
              <a:ext cx="2628000" cy="373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9580626" y="14978062"/>
              <a:ext cx="80616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ca-ES" sz="2000" b="1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RAMON MARGALEF: UN REFERENT DE </a:t>
              </a: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PAIS</a:t>
              </a:r>
              <a:endParaRPr lang="ca-ES" sz="2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0930" y="15488408"/>
              <a:ext cx="5525318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tabLst>
                  <a:tab pos="7894638" algn="l"/>
                </a:tabLst>
              </a:pP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MARGALEF, va col·laborar sempre que se li va demanar en iniciatives de país. per exemple el primer capítol del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</a:t>
              </a:r>
              <a:r>
                <a:rPr lang="es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Natura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,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ús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o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abús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?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Llibre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Blanc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de la Gestió de la Natura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als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s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Països</a:t>
              </a:r>
              <a:r>
                <a:rPr lang="es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s-ES" sz="2000" dirty="0" err="1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Catalans</a:t>
              </a:r>
              <a:r>
                <a:rPr lang="es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”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o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alguns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capítols de la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“Història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Natural dels Països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Catalans”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o de l’enciclopèdia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“Biosfera”.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Gairebé mai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va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tenir un no per les nombroses peticions de xerrades o per fer escrits a revistes de tot tipus. Sempre amb ganes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d’arribar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 un lloc de trobada entre l’home i la natura. Tot i ser un pessimista sobre el futur de la humanitat (que no de la biosfera de la que deia que ja es desfaria de l’home si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aquest </a:t>
              </a: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no parava d’agredir-la) 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mai  va  negar  el  seu auxili  a</a:t>
              </a:r>
              <a:endParaRPr lang="ca-ES" sz="2000" dirty="0">
                <a:solidFill>
                  <a:srgbClr val="00666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460885" y="19494821"/>
              <a:ext cx="7101303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 algn="just">
                <a:tabLst>
                  <a:tab pos="7894638" algn="l"/>
                </a:tabLst>
              </a:pPr>
              <a:r>
                <a:rPr lang="ca-ES" sz="2000" dirty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tota classe d’iniciatives que intentessin millorar la relació </a:t>
              </a:r>
              <a:r>
                <a:rPr lang="ca-ES" sz="2000" dirty="0" err="1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home-natura</a:t>
              </a:r>
              <a:r>
                <a:rPr lang="ca-ES" sz="2000" dirty="0">
                  <a:solidFill>
                    <a:prstClr val="black"/>
                  </a:solidFill>
                  <a:latin typeface="Baskerville Old Face" panose="02020602080505020303" pitchFamily="18" charset="0"/>
                </a:rPr>
                <a:t>.</a:t>
              </a:r>
            </a:p>
          </p:txBody>
        </p:sp>
      </p:grpSp>
      <p:grpSp>
        <p:nvGrpSpPr>
          <p:cNvPr id="57" name="Agrupa 56"/>
          <p:cNvGrpSpPr/>
          <p:nvPr/>
        </p:nvGrpSpPr>
        <p:grpSpPr>
          <a:xfrm>
            <a:off x="9360930" y="8857382"/>
            <a:ext cx="8215046" cy="5799261"/>
            <a:chOff x="9393226" y="9111149"/>
            <a:chExt cx="8215046" cy="5799261"/>
          </a:xfrm>
        </p:grpSpPr>
        <p:sp>
          <p:nvSpPr>
            <p:cNvPr id="58" name="Rectangle 57"/>
            <p:cNvSpPr/>
            <p:nvPr/>
          </p:nvSpPr>
          <p:spPr>
            <a:xfrm>
              <a:off x="9393226" y="9111149"/>
              <a:ext cx="8212786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ca-ES" sz="2000" b="1" dirty="0" smtClean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RAMON MARGALEF: L’ORIGEN DE L’ECOLOGIA A ESPANYA I LLATINOAMERICA</a:t>
              </a:r>
              <a:endParaRPr lang="ca-ES" sz="2000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393226" y="9615205"/>
              <a:ext cx="3712578" cy="246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Una sèrie de projectes li van servir com a llançadora de les seves idees i viver de formació dels seus alumnes, </a:t>
              </a:r>
            </a:p>
            <a:p>
              <a:pPr marL="533400" lvl="1" indent="-258763" algn="just">
                <a:buFont typeface="Arial" panose="020B0604020202020204" pitchFamily="34" charset="0"/>
                <a:buChar char="•"/>
              </a:pP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les diferents campanyes oceanogràfiques fetes a les costes de Mauritània; la zona d’aflorament del Nord d’Àfrica, </a:t>
              </a:r>
              <a:endParaRPr lang="ca-ES" sz="2000" dirty="0">
                <a:solidFill>
                  <a:srgbClr val="006666"/>
                </a:solidFill>
                <a:latin typeface="Baskerville Old Face" panose="02020602080505020303" pitchFamily="18" charset="0"/>
              </a:endParaRPr>
            </a:p>
          </p:txBody>
        </p:sp>
        <p:pic>
          <p:nvPicPr>
            <p:cNvPr id="60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738"/>
            <a:stretch/>
          </p:blipFill>
          <p:spPr bwMode="auto">
            <a:xfrm>
              <a:off x="13252272" y="9953001"/>
              <a:ext cx="4356000" cy="235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9393226" y="12063477"/>
              <a:ext cx="8200006" cy="2846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533400" lvl="1" indent="-258763" algn="just">
                <a:buFont typeface="Arial" panose="020B0604020202020204" pitchFamily="34" charset="0"/>
                <a:buChar char="•"/>
              </a:pP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l’estudi del  llac  de  Banyoles  a </a:t>
              </a:r>
            </a:p>
            <a:p>
              <a:pPr marL="538163" lvl="1"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finals dels anys seixanta, </a:t>
              </a:r>
            </a:p>
            <a:p>
              <a:pPr marL="533400" lvl="1" indent="-258763" algn="just">
                <a:buFont typeface="Arial" panose="020B0604020202020204" pitchFamily="34" charset="0"/>
                <a:buChar char="•"/>
              </a:pP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l’estudi dels embassaments espanyols a principis del setanta, </a:t>
              </a:r>
            </a:p>
            <a:p>
              <a:pPr marL="533400" lvl="1" indent="-258763" algn="just">
                <a:buFont typeface="Arial" panose="020B0604020202020204" pitchFamily="34" charset="0"/>
                <a:buChar char="•"/>
              </a:pP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l’estudi dels fons marins de les Medes a la mateixa època. </a:t>
              </a:r>
            </a:p>
            <a:p>
              <a:pPr marL="533400" lvl="1" indent="-258763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Fou un element clau per </a:t>
              </a:r>
              <a:r>
                <a:rPr lang="ca-ES" sz="2000" dirty="0" err="1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l’inici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 dels estudis de balanç d’aigua i nutrients a les coques hidrogràfiques catalanes</a:t>
              </a:r>
            </a:p>
            <a:p>
              <a:pPr indent="-967950" algn="just"/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RAMON MARGALEF, fou el veritable creador de l’escola d’Ecologia en llengua castellana. Nombrosos viatges i cursos internacionals feren que la seva figura fos molt coneguda i respectada a </a:t>
              </a:r>
              <a:r>
                <a:rPr lang="ca-ES" sz="2000" dirty="0" err="1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Llatinoamèrica</a:t>
              </a:r>
              <a:r>
                <a:rPr lang="ca-ES" sz="2000" dirty="0" smtClean="0">
                  <a:solidFill>
                    <a:srgbClr val="006666"/>
                  </a:solidFill>
                  <a:latin typeface="Baskerville Old Face" panose="02020602080505020303" pitchFamily="18" charset="0"/>
                </a:rPr>
                <a:t>.</a:t>
              </a:r>
              <a:endParaRPr lang="ca-ES" sz="2000" dirty="0" smtClean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2385724" y="23979062"/>
            <a:ext cx="5328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Més informació ala web:  </a:t>
            </a:r>
            <a:r>
              <a:rPr lang="ca-ES" sz="2800" b="1" dirty="0" err="1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www.ub.edu</a:t>
            </a:r>
            <a:r>
              <a:rPr lang="ca-ES" sz="2800" b="1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/</a:t>
            </a:r>
            <a:r>
              <a:rPr lang="ca-ES" sz="2800" b="1" dirty="0" err="1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laubdivulga</a:t>
            </a:r>
            <a:r>
              <a:rPr lang="ca-ES" sz="2800" b="1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/</a:t>
            </a:r>
            <a:r>
              <a:rPr lang="ca-ES" sz="2800" b="1" dirty="0" err="1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margalef</a:t>
            </a:r>
            <a:r>
              <a:rPr lang="ca-ES" sz="2800" b="1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/</a:t>
            </a:r>
            <a:r>
              <a:rPr lang="ca-ES" sz="2800" dirty="0" smtClean="0">
                <a:solidFill>
                  <a:srgbClr val="006666"/>
                </a:solidFill>
                <a:latin typeface="Baskerville Old Face" panose="02020602080505020303" pitchFamily="18" charset="0"/>
              </a:rPr>
              <a:t>.</a:t>
            </a:r>
            <a:endParaRPr lang="ca-ES" sz="2800" dirty="0"/>
          </a:p>
        </p:txBody>
      </p:sp>
    </p:spTree>
    <p:extLst>
      <p:ext uri="{BB962C8B-B14F-4D97-AF65-F5344CB8AC3E}">
        <p14:creationId xmlns="" xmlns:p14="http://schemas.microsoft.com/office/powerpoint/2010/main" val="9092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810</Words>
  <Application>Microsoft Office PowerPoint</Application>
  <PresentationFormat>Personalizado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l'Office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Pau Fortuño</dc:creator>
  <cp:lastModifiedBy>Narcis</cp:lastModifiedBy>
  <cp:revision>17</cp:revision>
  <cp:lastPrinted>2014-06-25T09:56:07Z</cp:lastPrinted>
  <dcterms:created xsi:type="dcterms:W3CDTF">2014-06-25T06:47:46Z</dcterms:created>
  <dcterms:modified xsi:type="dcterms:W3CDTF">2014-07-01T08:41:08Z</dcterms:modified>
</cp:coreProperties>
</file>