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2"/>
  </p:notesMasterIdLst>
  <p:sldIdLst>
    <p:sldId id="256" r:id="rId6"/>
    <p:sldId id="987" r:id="rId7"/>
    <p:sldId id="257" r:id="rId8"/>
    <p:sldId id="988" r:id="rId9"/>
    <p:sldId id="990" r:id="rId10"/>
    <p:sldId id="991" r:id="rId11"/>
    <p:sldId id="995" r:id="rId12"/>
    <p:sldId id="263" r:id="rId13"/>
    <p:sldId id="992" r:id="rId14"/>
    <p:sldId id="265" r:id="rId15"/>
    <p:sldId id="266" r:id="rId16"/>
    <p:sldId id="267" r:id="rId17"/>
    <p:sldId id="268" r:id="rId18"/>
    <p:sldId id="269" r:id="rId19"/>
    <p:sldId id="270" r:id="rId20"/>
    <p:sldId id="272" r:id="rId21"/>
  </p:sldIdLst>
  <p:sldSz cx="12217400" cy="6877050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5" autoAdjust="0"/>
  </p:normalViewPr>
  <p:slideViewPr>
    <p:cSldViewPr>
      <p:cViewPr varScale="1">
        <p:scale>
          <a:sx n="72" d="100"/>
          <a:sy n="72" d="100"/>
        </p:scale>
        <p:origin x="10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317" cy="340512"/>
          </a:xfrm>
          <a:prstGeom prst="rect">
            <a:avLst/>
          </a:prstGeom>
        </p:spPr>
        <p:txBody>
          <a:bodyPr vert="horz" lIns="80092" tIns="40046" rIns="80092" bIns="40046" rtlCol="0"/>
          <a:lstStyle>
            <a:lvl1pPr algn="l">
              <a:defRPr sz="11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5623329" y="0"/>
            <a:ext cx="4302316" cy="340512"/>
          </a:xfrm>
          <a:prstGeom prst="rect">
            <a:avLst/>
          </a:prstGeom>
        </p:spPr>
        <p:txBody>
          <a:bodyPr vert="horz" lIns="80092" tIns="40046" rIns="80092" bIns="40046" rtlCol="0"/>
          <a:lstStyle>
            <a:lvl1pPr algn="r">
              <a:defRPr sz="1100"/>
            </a:lvl1pPr>
          </a:lstStyle>
          <a:p>
            <a:fld id="{C3684205-E054-4DD9-A284-DB23430337B6}" type="datetimeFigureOut">
              <a:rPr lang="ca-ES" smtClean="0"/>
              <a:t>16/7/2025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3525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92" tIns="40046" rIns="80092" bIns="40046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993339" y="3271735"/>
            <a:ext cx="7941548" cy="2677016"/>
          </a:xfrm>
          <a:prstGeom prst="rect">
            <a:avLst/>
          </a:prstGeom>
        </p:spPr>
        <p:txBody>
          <a:bodyPr vert="horz" lIns="80092" tIns="40046" rIns="80092" bIns="40046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6457165"/>
            <a:ext cx="4302317" cy="340511"/>
          </a:xfrm>
          <a:prstGeom prst="rect">
            <a:avLst/>
          </a:prstGeom>
        </p:spPr>
        <p:txBody>
          <a:bodyPr vert="horz" lIns="80092" tIns="40046" rIns="80092" bIns="40046" rtlCol="0" anchor="b"/>
          <a:lstStyle>
            <a:lvl1pPr algn="l">
              <a:defRPr sz="11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329" y="6457165"/>
            <a:ext cx="4302316" cy="340511"/>
          </a:xfrm>
          <a:prstGeom prst="rect">
            <a:avLst/>
          </a:prstGeom>
        </p:spPr>
        <p:txBody>
          <a:bodyPr vert="horz" lIns="80092" tIns="40046" rIns="80092" bIns="40046" rtlCol="0" anchor="b"/>
          <a:lstStyle>
            <a:lvl1pPr algn="r">
              <a:defRPr sz="1100"/>
            </a:lvl1pPr>
          </a:lstStyle>
          <a:p>
            <a:fld id="{18DE3316-96E5-40D7-B644-1416CA8C867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04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E3316-96E5-40D7-B644-1416CA8C867F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503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935F1-D009-49E4-B911-BB082291DD6F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409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E3316-96E5-40D7-B644-1416CA8C867F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144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E3316-96E5-40D7-B644-1416CA8C867F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5553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45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4" y="392766"/>
            <a:ext cx="11986917" cy="62788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 u="sng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72" y="285067"/>
            <a:ext cx="11996046" cy="62788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781" y="2131885"/>
            <a:ext cx="10390188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3563" y="3851148"/>
            <a:ext cx="8556625" cy="27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78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36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28" y="284725"/>
            <a:ext cx="11996914" cy="62730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2346" y="1125958"/>
            <a:ext cx="6460490" cy="4746053"/>
          </a:xfrm>
          <a:custGeom>
            <a:avLst/>
            <a:gdLst/>
            <a:ahLst/>
            <a:cxnLst/>
            <a:rect l="l" t="t" r="r" b="b"/>
            <a:pathLst>
              <a:path w="6460490" h="4750435">
                <a:moveTo>
                  <a:pt x="0" y="0"/>
                </a:moveTo>
                <a:lnTo>
                  <a:pt x="6459982" y="0"/>
                </a:lnTo>
                <a:lnTo>
                  <a:pt x="6459982" y="4750054"/>
                </a:lnTo>
                <a:lnTo>
                  <a:pt x="0" y="4750054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1187" y="1581722"/>
            <a:ext cx="53173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5232" y="1581722"/>
            <a:ext cx="53173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6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35"/>
            <a:ext cx="12149328" cy="684253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276600" y="1959578"/>
            <a:ext cx="5632450" cy="3698635"/>
          </a:xfrm>
          <a:custGeom>
            <a:avLst/>
            <a:gdLst/>
            <a:ahLst/>
            <a:cxnLst/>
            <a:rect l="l" t="t" r="r" b="b"/>
            <a:pathLst>
              <a:path w="5632450" h="3702050">
                <a:moveTo>
                  <a:pt x="5632323" y="0"/>
                </a:moveTo>
                <a:lnTo>
                  <a:pt x="0" y="0"/>
                </a:lnTo>
                <a:lnTo>
                  <a:pt x="0" y="3312934"/>
                </a:lnTo>
                <a:lnTo>
                  <a:pt x="2625636" y="3312934"/>
                </a:lnTo>
                <a:lnTo>
                  <a:pt x="2819273" y="3701796"/>
                </a:lnTo>
                <a:lnTo>
                  <a:pt x="3012897" y="3312934"/>
                </a:lnTo>
                <a:lnTo>
                  <a:pt x="5632323" y="3312934"/>
                </a:lnTo>
                <a:lnTo>
                  <a:pt x="5632323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98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92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7850" y="246125"/>
            <a:ext cx="8425180" cy="781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4471" y="2617634"/>
            <a:ext cx="9871710" cy="137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rgbClr val="375F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928" y="284725"/>
            <a:ext cx="11996914" cy="62730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5133" y="721582"/>
            <a:ext cx="32534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2039" y="1878754"/>
            <a:ext cx="1004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6075" y="6395656"/>
            <a:ext cx="3911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1187" y="6395656"/>
            <a:ext cx="28114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395656"/>
            <a:ext cx="28114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40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789">
        <a:defRPr>
          <a:latin typeface="+mn-lt"/>
          <a:ea typeface="+mn-ea"/>
          <a:cs typeface="+mn-cs"/>
        </a:defRPr>
      </a:lvl2pPr>
      <a:lvl3pPr marL="913577">
        <a:defRPr>
          <a:latin typeface="+mn-lt"/>
          <a:ea typeface="+mn-ea"/>
          <a:cs typeface="+mn-cs"/>
        </a:defRPr>
      </a:lvl3pPr>
      <a:lvl4pPr marL="1370366">
        <a:defRPr>
          <a:latin typeface="+mn-lt"/>
          <a:ea typeface="+mn-ea"/>
          <a:cs typeface="+mn-cs"/>
        </a:defRPr>
      </a:lvl4pPr>
      <a:lvl5pPr marL="1827154">
        <a:defRPr>
          <a:latin typeface="+mn-lt"/>
          <a:ea typeface="+mn-ea"/>
          <a:cs typeface="+mn-cs"/>
        </a:defRPr>
      </a:lvl5pPr>
      <a:lvl6pPr marL="2283943">
        <a:defRPr>
          <a:latin typeface="+mn-lt"/>
          <a:ea typeface="+mn-ea"/>
          <a:cs typeface="+mn-cs"/>
        </a:defRPr>
      </a:lvl6pPr>
      <a:lvl7pPr marL="2740731">
        <a:defRPr>
          <a:latin typeface="+mn-lt"/>
          <a:ea typeface="+mn-ea"/>
          <a:cs typeface="+mn-cs"/>
        </a:defRPr>
      </a:lvl7pPr>
      <a:lvl8pPr marL="3197520">
        <a:defRPr>
          <a:latin typeface="+mn-lt"/>
          <a:ea typeface="+mn-ea"/>
          <a:cs typeface="+mn-cs"/>
        </a:defRPr>
      </a:lvl8pPr>
      <a:lvl9pPr marL="36543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89">
        <a:defRPr>
          <a:latin typeface="+mn-lt"/>
          <a:ea typeface="+mn-ea"/>
          <a:cs typeface="+mn-cs"/>
        </a:defRPr>
      </a:lvl2pPr>
      <a:lvl3pPr marL="913577">
        <a:defRPr>
          <a:latin typeface="+mn-lt"/>
          <a:ea typeface="+mn-ea"/>
          <a:cs typeface="+mn-cs"/>
        </a:defRPr>
      </a:lvl3pPr>
      <a:lvl4pPr marL="1370366">
        <a:defRPr>
          <a:latin typeface="+mn-lt"/>
          <a:ea typeface="+mn-ea"/>
          <a:cs typeface="+mn-cs"/>
        </a:defRPr>
      </a:lvl4pPr>
      <a:lvl5pPr marL="1827154">
        <a:defRPr>
          <a:latin typeface="+mn-lt"/>
          <a:ea typeface="+mn-ea"/>
          <a:cs typeface="+mn-cs"/>
        </a:defRPr>
      </a:lvl5pPr>
      <a:lvl6pPr marL="2283943">
        <a:defRPr>
          <a:latin typeface="+mn-lt"/>
          <a:ea typeface="+mn-ea"/>
          <a:cs typeface="+mn-cs"/>
        </a:defRPr>
      </a:lvl6pPr>
      <a:lvl7pPr marL="2740731">
        <a:defRPr>
          <a:latin typeface="+mn-lt"/>
          <a:ea typeface="+mn-ea"/>
          <a:cs typeface="+mn-cs"/>
        </a:defRPr>
      </a:lvl7pPr>
      <a:lvl8pPr marL="3197520">
        <a:defRPr>
          <a:latin typeface="+mn-lt"/>
          <a:ea typeface="+mn-ea"/>
          <a:cs typeface="+mn-cs"/>
        </a:defRPr>
      </a:lvl8pPr>
      <a:lvl9pPr marL="365430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app-socub/#inici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secretariabellvitge@ub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4.giga.ub.edu/acad/calc_matricula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71"/>
            <a:ext cx="12150090" cy="6849109"/>
            <a:chOff x="0" y="9271"/>
            <a:chExt cx="12150090" cy="68491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71"/>
              <a:ext cx="12150044" cy="68487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6600" y="1961388"/>
              <a:ext cx="5633085" cy="3313429"/>
            </a:xfrm>
            <a:custGeom>
              <a:avLst/>
              <a:gdLst/>
              <a:ahLst/>
              <a:cxnLst/>
              <a:rect l="l" t="t" r="r" b="b"/>
              <a:pathLst>
                <a:path w="5633084" h="3313429">
                  <a:moveTo>
                    <a:pt x="5632704" y="0"/>
                  </a:moveTo>
                  <a:lnTo>
                    <a:pt x="0" y="0"/>
                  </a:lnTo>
                  <a:lnTo>
                    <a:pt x="0" y="3313176"/>
                  </a:lnTo>
                  <a:lnTo>
                    <a:pt x="5632704" y="3313176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344" y="434340"/>
              <a:ext cx="2232659" cy="11170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79591" y="5228844"/>
              <a:ext cx="433070" cy="434340"/>
            </a:xfrm>
            <a:custGeom>
              <a:avLst/>
              <a:gdLst/>
              <a:ahLst/>
              <a:cxnLst/>
              <a:rect l="l" t="t" r="r" b="b"/>
              <a:pathLst>
                <a:path w="433070" h="434339">
                  <a:moveTo>
                    <a:pt x="432816" y="0"/>
                  </a:moveTo>
                  <a:lnTo>
                    <a:pt x="0" y="0"/>
                  </a:lnTo>
                  <a:lnTo>
                    <a:pt x="216408" y="434339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2342" y="2166302"/>
            <a:ext cx="5273358" cy="220034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6510" marR="5080" algn="ctr">
              <a:lnSpc>
                <a:spcPct val="91300"/>
              </a:lnSpc>
              <a:spcBef>
                <a:spcPts val="560"/>
              </a:spcBef>
              <a:tabLst>
                <a:tab pos="2453005" algn="l"/>
              </a:tabLst>
            </a:pPr>
            <a:r>
              <a:rPr lang="ca-ES" sz="3600" b="0" dirty="0">
                <a:solidFill>
                  <a:srgbClr val="FFFFFF"/>
                </a:solidFill>
                <a:latin typeface="Calibri"/>
                <a:cs typeface="Calibri"/>
              </a:rPr>
              <a:t>Sessió informativa</a:t>
            </a:r>
            <a:br>
              <a:rPr lang="ca-ES" sz="3600" b="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ca-ES" sz="3600" b="0" dirty="0">
                <a:solidFill>
                  <a:srgbClr val="FFFFFF"/>
                </a:solidFill>
                <a:latin typeface="Calibri"/>
                <a:cs typeface="Calibri"/>
              </a:rPr>
              <a:t>matrícula</a:t>
            </a:r>
            <a:br>
              <a:rPr lang="ca-ES" sz="3600" b="0" dirty="0">
                <a:solidFill>
                  <a:srgbClr val="FFFFFF"/>
                </a:solidFill>
                <a:latin typeface="Calibri"/>
                <a:cs typeface="Calibri"/>
              </a:rPr>
            </a:br>
            <a:br>
              <a:rPr lang="ca-ES" sz="3600" b="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sz="4400" dirty="0">
                <a:solidFill>
                  <a:srgbClr val="FFC000"/>
                </a:solidFill>
                <a:latin typeface="Calibri"/>
                <a:cs typeface="Calibri"/>
              </a:rPr>
              <a:t>Grau</a:t>
            </a:r>
            <a:r>
              <a:rPr sz="4400" spc="-1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ca-ES" sz="4400" spc="-120" dirty="0">
                <a:solidFill>
                  <a:srgbClr val="FFC000"/>
                </a:solidFill>
                <a:latin typeface="Calibri"/>
                <a:cs typeface="Calibri"/>
              </a:rPr>
              <a:t>en </a:t>
            </a:r>
            <a:r>
              <a:rPr lang="ca-ES" sz="4400" spc="-10" dirty="0">
                <a:solidFill>
                  <a:srgbClr val="FFC000"/>
                </a:solidFill>
                <a:latin typeface="Calibri"/>
                <a:cs typeface="Calibri"/>
              </a:rPr>
              <a:t>PODOLOGIA</a:t>
            </a:r>
            <a:endParaRPr sz="44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76600" y="1170432"/>
            <a:ext cx="5633085" cy="727075"/>
          </a:xfrm>
          <a:custGeom>
            <a:avLst/>
            <a:gdLst/>
            <a:ahLst/>
            <a:cxnLst/>
            <a:rect l="l" t="t" r="r" b="b"/>
            <a:pathLst>
              <a:path w="5633084" h="727075">
                <a:moveTo>
                  <a:pt x="5632704" y="0"/>
                </a:moveTo>
                <a:lnTo>
                  <a:pt x="0" y="0"/>
                </a:lnTo>
                <a:lnTo>
                  <a:pt x="0" y="726948"/>
                </a:lnTo>
                <a:lnTo>
                  <a:pt x="5632704" y="726948"/>
                </a:lnTo>
                <a:lnTo>
                  <a:pt x="5632704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9" y="392829"/>
            <a:ext cx="11975190" cy="62730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1999" y="1239684"/>
            <a:ext cx="7000761" cy="776099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599" b="1" spc="-35" dirty="0">
                <a:solidFill>
                  <a:srgbClr val="375F92"/>
                </a:solidFill>
                <a:latin typeface="Arial"/>
                <a:cs typeface="Arial"/>
              </a:rPr>
              <a:t>PAS</a:t>
            </a:r>
            <a:r>
              <a:rPr sz="1599" b="1" spc="-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375F92"/>
                </a:solidFill>
                <a:latin typeface="Arial"/>
                <a:cs typeface="Arial"/>
              </a:rPr>
              <a:t>1:</a:t>
            </a:r>
            <a:r>
              <a:rPr sz="1599" b="1" spc="-5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Omplir</a:t>
            </a:r>
            <a:r>
              <a:rPr sz="1599" b="1" u="sng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i</a:t>
            </a:r>
            <a:r>
              <a:rPr sz="1599" b="1" u="sng" spc="-6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enviar</a:t>
            </a:r>
            <a:r>
              <a:rPr sz="1599" b="1" u="sng" spc="2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el</a:t>
            </a:r>
            <a:r>
              <a:rPr sz="1599" b="1" u="sng" spc="-6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formulari</a:t>
            </a:r>
            <a:endParaRPr sz="1599">
              <a:latin typeface="Arial"/>
              <a:cs typeface="Arial"/>
            </a:endParaRPr>
          </a:p>
          <a:p>
            <a:pPr>
              <a:spcBef>
                <a:spcPts val="175"/>
              </a:spcBef>
            </a:pPr>
            <a:endParaRPr sz="1599">
              <a:latin typeface="Arial"/>
              <a:cs typeface="Arial"/>
            </a:endParaRPr>
          </a:p>
          <a:p>
            <a:pPr marL="12689"/>
            <a:r>
              <a:rPr sz="1599" dirty="0">
                <a:latin typeface="Arial"/>
                <a:cs typeface="Arial"/>
              </a:rPr>
              <a:t>Haureu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d’indicar</a:t>
            </a:r>
            <a:r>
              <a:rPr sz="1599" spc="-11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el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vostre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DNI/NIE</a:t>
            </a:r>
            <a:r>
              <a:rPr sz="1599" spc="-3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(sense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lletra)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i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la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vostra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data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de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naixement.</a:t>
            </a:r>
            <a:endParaRPr sz="159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922" y="2610034"/>
            <a:ext cx="9797259" cy="1380485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26011">
              <a:spcBef>
                <a:spcPts val="95"/>
              </a:spcBef>
            </a:pPr>
            <a:r>
              <a:rPr sz="1599" b="1" spc="-45" dirty="0">
                <a:solidFill>
                  <a:srgbClr val="375F92"/>
                </a:solidFill>
                <a:latin typeface="Arial"/>
                <a:cs typeface="Arial"/>
              </a:rPr>
              <a:t>PAS</a:t>
            </a:r>
            <a:r>
              <a:rPr sz="1599" b="1" spc="-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375F92"/>
                </a:solidFill>
                <a:latin typeface="Arial"/>
                <a:cs typeface="Arial"/>
              </a:rPr>
              <a:t>2:</a:t>
            </a:r>
            <a:r>
              <a:rPr sz="1599" b="1" spc="-9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Obtenir</a:t>
            </a:r>
            <a:r>
              <a:rPr sz="1599" b="1" u="sng" spc="-2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l’enllaç</a:t>
            </a:r>
            <a:r>
              <a:rPr sz="1599" b="1" u="sng" spc="-3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per</a:t>
            </a:r>
            <a:r>
              <a:rPr sz="1599" b="1" u="sng" spc="-7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configurar</a:t>
            </a:r>
            <a:r>
              <a:rPr sz="1599" b="1" u="sng" spc="-3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la</a:t>
            </a:r>
            <a:r>
              <a:rPr sz="1599" b="1" u="sng" spc="-7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contrasenya</a:t>
            </a:r>
            <a:endParaRPr sz="1599" dirty="0">
              <a:latin typeface="Arial"/>
              <a:cs typeface="Arial"/>
            </a:endParaRPr>
          </a:p>
          <a:p>
            <a:pPr marL="137671" indent="-124982">
              <a:spcBef>
                <a:spcPts val="1798"/>
              </a:spcBef>
              <a:buChar char="-"/>
              <a:tabLst>
                <a:tab pos="137671" algn="l"/>
              </a:tabLst>
            </a:pPr>
            <a:r>
              <a:rPr sz="1599" dirty="0">
                <a:latin typeface="Arial"/>
                <a:cs typeface="Arial"/>
              </a:rPr>
              <a:t>Rebreu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un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correu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electrònic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l’adreça</a:t>
            </a:r>
            <a:r>
              <a:rPr sz="1599" spc="-8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electrònica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personal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que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hagueu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utilitzat</a:t>
            </a:r>
            <a:r>
              <a:rPr sz="1599" spc="-8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durant</a:t>
            </a:r>
            <a:r>
              <a:rPr sz="1599" spc="-2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el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procés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d’admissió.</a:t>
            </a:r>
            <a:endParaRPr sz="1599" dirty="0">
              <a:latin typeface="Arial"/>
              <a:cs typeface="Arial"/>
            </a:endParaRPr>
          </a:p>
          <a:p>
            <a:pPr marL="137671" indent="-124982">
              <a:spcBef>
                <a:spcPts val="599"/>
              </a:spcBef>
              <a:buChar char="-"/>
              <a:tabLst>
                <a:tab pos="137671" algn="l"/>
              </a:tabLst>
            </a:pPr>
            <a:r>
              <a:rPr sz="1599" dirty="0">
                <a:latin typeface="Arial"/>
                <a:cs typeface="Arial"/>
              </a:rPr>
              <a:t>En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aquest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correu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se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us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indicarà</a:t>
            </a:r>
            <a:r>
              <a:rPr sz="1599" spc="-8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un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enllaç</a:t>
            </a:r>
            <a:r>
              <a:rPr sz="1599" b="1" spc="-2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des</a:t>
            </a:r>
            <a:r>
              <a:rPr sz="1599" b="1" spc="-4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d’on</a:t>
            </a:r>
            <a:r>
              <a:rPr sz="1599" b="1" spc="-3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podreu</a:t>
            </a:r>
            <a:r>
              <a:rPr sz="1599" b="1" spc="-2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configurar la</a:t>
            </a:r>
            <a:r>
              <a:rPr sz="1599" b="1" spc="-30" dirty="0">
                <a:latin typeface="Arial"/>
                <a:cs typeface="Arial"/>
              </a:rPr>
              <a:t> </a:t>
            </a:r>
            <a:r>
              <a:rPr sz="1599" b="1" spc="-10" dirty="0">
                <a:latin typeface="Arial"/>
                <a:cs typeface="Arial"/>
              </a:rPr>
              <a:t>contrasenya</a:t>
            </a:r>
            <a:r>
              <a:rPr sz="1599" spc="-10" dirty="0">
                <a:latin typeface="Arial"/>
                <a:cs typeface="Arial"/>
              </a:rPr>
              <a:t>.</a:t>
            </a:r>
            <a:endParaRPr sz="1599" dirty="0">
              <a:latin typeface="Arial"/>
              <a:cs typeface="Arial"/>
            </a:endParaRPr>
          </a:p>
          <a:p>
            <a:pPr marL="137671" indent="-124982">
              <a:spcBef>
                <a:spcPts val="599"/>
              </a:spcBef>
              <a:buFont typeface="Arial"/>
              <a:buChar char="-"/>
              <a:tabLst>
                <a:tab pos="137671" algn="l"/>
              </a:tabLst>
            </a:pPr>
            <a:r>
              <a:rPr sz="1599" b="1" spc="-10" dirty="0">
                <a:solidFill>
                  <a:srgbClr val="C00000"/>
                </a:solidFill>
                <a:latin typeface="Arial"/>
                <a:cs typeface="Arial"/>
              </a:rPr>
              <a:t>L’enllaç</a:t>
            </a:r>
            <a:r>
              <a:rPr sz="1599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té</a:t>
            </a:r>
            <a:r>
              <a:rPr sz="1599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una</a:t>
            </a:r>
            <a:r>
              <a:rPr sz="1599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vigència</a:t>
            </a:r>
            <a:r>
              <a:rPr sz="1599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599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sz="1599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spc="-10" dirty="0">
                <a:solidFill>
                  <a:srgbClr val="C00000"/>
                </a:solidFill>
                <a:latin typeface="Arial"/>
                <a:cs typeface="Arial"/>
              </a:rPr>
              <a:t>hores!!!</a:t>
            </a:r>
            <a:endParaRPr sz="1599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827" y="4598965"/>
            <a:ext cx="11253874" cy="1745210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599" b="1" dirty="0">
                <a:solidFill>
                  <a:srgbClr val="375F92"/>
                </a:solidFill>
                <a:latin typeface="Arial"/>
                <a:cs typeface="Arial"/>
              </a:rPr>
              <a:t>PAS</a:t>
            </a:r>
            <a:r>
              <a:rPr sz="1599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375F92"/>
                </a:solidFill>
                <a:latin typeface="Arial"/>
                <a:cs typeface="Arial"/>
              </a:rPr>
              <a:t>3:</a:t>
            </a:r>
            <a:r>
              <a:rPr sz="1599" b="1" spc="-7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Generar</a:t>
            </a:r>
            <a:r>
              <a:rPr sz="1599" b="1" u="sng" spc="-5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la</a:t>
            </a:r>
            <a:r>
              <a:rPr sz="1599" b="1" u="sng" spc="-7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Arial"/>
                <a:cs typeface="Arial"/>
              </a:rPr>
              <a:t>contrasenya</a:t>
            </a:r>
            <a:endParaRPr sz="1599">
              <a:latin typeface="Arial"/>
              <a:cs typeface="Arial"/>
            </a:endParaRPr>
          </a:p>
          <a:p>
            <a:pPr>
              <a:spcBef>
                <a:spcPts val="175"/>
              </a:spcBef>
            </a:pPr>
            <a:endParaRPr sz="1599">
              <a:latin typeface="Arial"/>
              <a:cs typeface="Arial"/>
            </a:endParaRPr>
          </a:p>
          <a:p>
            <a:pPr marL="298816" indent="-286127">
              <a:buFont typeface="Arial"/>
              <a:buChar char="-"/>
              <a:tabLst>
                <a:tab pos="298816" algn="l"/>
              </a:tabLst>
            </a:pPr>
            <a:r>
              <a:rPr sz="1599" b="1" dirty="0">
                <a:latin typeface="Arial"/>
                <a:cs typeface="Arial"/>
              </a:rPr>
              <a:t>Genereu</a:t>
            </a:r>
            <a:r>
              <a:rPr sz="1599" b="1" spc="-2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la</a:t>
            </a:r>
            <a:r>
              <a:rPr sz="1599" b="1" spc="-3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contrasenya</a:t>
            </a:r>
            <a:r>
              <a:rPr sz="1599" b="1" spc="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seguint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les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instruccions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que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apareixen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la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pantalla.</a:t>
            </a:r>
            <a:endParaRPr sz="1599">
              <a:latin typeface="Arial"/>
              <a:cs typeface="Arial"/>
            </a:endParaRPr>
          </a:p>
          <a:p>
            <a:pPr marL="298816" indent="-286127">
              <a:spcBef>
                <a:spcPts val="599"/>
              </a:spcBef>
              <a:buFont typeface="Arial"/>
              <a:buChar char="-"/>
              <a:tabLst>
                <a:tab pos="298816" algn="l"/>
              </a:tabLst>
            </a:pPr>
            <a:r>
              <a:rPr sz="1599" b="1" spc="-10" dirty="0">
                <a:latin typeface="Arial"/>
                <a:cs typeface="Arial"/>
              </a:rPr>
              <a:t>IMPORTANT</a:t>
            </a:r>
            <a:r>
              <a:rPr sz="1599" spc="-10" dirty="0">
                <a:latin typeface="Arial"/>
                <a:cs typeface="Arial"/>
              </a:rPr>
              <a:t>:</a:t>
            </a:r>
            <a:r>
              <a:rPr sz="1599" spc="1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En</a:t>
            </a:r>
            <a:r>
              <a:rPr sz="1599" spc="-9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aquesta</a:t>
            </a:r>
            <a:r>
              <a:rPr sz="1599" spc="-7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pàgina</a:t>
            </a:r>
            <a:r>
              <a:rPr sz="1599" spc="-9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us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informen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de</a:t>
            </a:r>
            <a:r>
              <a:rPr sz="1599" spc="-8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l’I</a:t>
            </a:r>
            <a:r>
              <a:rPr sz="1599" b="1" dirty="0">
                <a:latin typeface="Arial"/>
                <a:cs typeface="Arial"/>
              </a:rPr>
              <a:t>DENTIFICADOR</a:t>
            </a:r>
            <a:r>
              <a:rPr sz="1599" b="1" spc="3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que</a:t>
            </a:r>
            <a:r>
              <a:rPr sz="1599" spc="-9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teniu</a:t>
            </a:r>
            <a:r>
              <a:rPr sz="1599" spc="-90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assignat.</a:t>
            </a:r>
            <a:endParaRPr sz="1599">
              <a:latin typeface="Arial"/>
              <a:cs typeface="Arial"/>
            </a:endParaRPr>
          </a:p>
          <a:p>
            <a:pPr marL="926266">
              <a:spcBef>
                <a:spcPts val="599"/>
              </a:spcBef>
            </a:pP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FEU</a:t>
            </a:r>
            <a:r>
              <a:rPr sz="1599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una</a:t>
            </a:r>
            <a:r>
              <a:rPr sz="1599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b="1" dirty="0">
                <a:solidFill>
                  <a:srgbClr val="C00000"/>
                </a:solidFill>
                <a:latin typeface="Arial"/>
                <a:cs typeface="Arial"/>
              </a:rPr>
              <a:t>foto</a:t>
            </a:r>
            <a:r>
              <a:rPr sz="1599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599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1599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spc="-10" dirty="0">
                <a:solidFill>
                  <a:srgbClr val="C00000"/>
                </a:solidFill>
                <a:latin typeface="Arial"/>
                <a:cs typeface="Arial"/>
              </a:rPr>
              <a:t>pantalla</a:t>
            </a:r>
            <a:r>
              <a:rPr sz="1599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dirty="0">
                <a:solidFill>
                  <a:srgbClr val="C00000"/>
                </a:solidFill>
                <a:latin typeface="Arial"/>
                <a:cs typeface="Arial"/>
              </a:rPr>
              <a:t>per</a:t>
            </a:r>
            <a:r>
              <a:rPr sz="1599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dirty="0">
                <a:solidFill>
                  <a:srgbClr val="C00000"/>
                </a:solidFill>
                <a:latin typeface="Arial"/>
                <a:cs typeface="Arial"/>
              </a:rPr>
              <a:t>tenir</a:t>
            </a:r>
            <a:r>
              <a:rPr sz="1599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99" dirty="0">
                <a:solidFill>
                  <a:srgbClr val="C00000"/>
                </a:solidFill>
                <a:latin typeface="Arial"/>
                <a:cs typeface="Arial"/>
              </a:rPr>
              <a:t>guardat</a:t>
            </a:r>
            <a:r>
              <a:rPr sz="1599" spc="-10" dirty="0">
                <a:solidFill>
                  <a:srgbClr val="C00000"/>
                </a:solidFill>
                <a:latin typeface="Arial"/>
                <a:cs typeface="Arial"/>
              </a:rPr>
              <a:t> l’Identificador.</a:t>
            </a:r>
            <a:endParaRPr sz="1599">
              <a:latin typeface="Arial"/>
              <a:cs typeface="Arial"/>
            </a:endParaRPr>
          </a:p>
          <a:p>
            <a:pPr marL="298816" indent="-286127">
              <a:spcBef>
                <a:spcPts val="599"/>
              </a:spcBef>
              <a:buChar char="-"/>
              <a:tabLst>
                <a:tab pos="298816" algn="l"/>
              </a:tabLst>
            </a:pPr>
            <a:r>
              <a:rPr sz="1599" spc="-20" dirty="0">
                <a:latin typeface="Arial"/>
                <a:cs typeface="Arial"/>
              </a:rPr>
              <a:t>L’identificador</a:t>
            </a:r>
            <a:r>
              <a:rPr sz="1599" spc="-9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i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la</a:t>
            </a:r>
            <a:r>
              <a:rPr sz="1599" spc="-7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contrasenya</a:t>
            </a:r>
            <a:r>
              <a:rPr sz="1599" spc="2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que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heu</a:t>
            </a:r>
            <a:r>
              <a:rPr sz="1599" spc="-2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generat</a:t>
            </a:r>
            <a:r>
              <a:rPr sz="1599" spc="-2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els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necessitareu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per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entrar</a:t>
            </a:r>
            <a:r>
              <a:rPr sz="1599" spc="1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en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el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vostre</a:t>
            </a:r>
            <a:r>
              <a:rPr sz="1599" spc="-2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espai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personal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i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fer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l’automatrícula.</a:t>
            </a:r>
            <a:endParaRPr sz="1599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2580" y="1195235"/>
            <a:ext cx="289293" cy="3669452"/>
            <a:chOff x="367284" y="1196339"/>
            <a:chExt cx="289560" cy="36728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1196339"/>
              <a:ext cx="289559" cy="2880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2564891"/>
              <a:ext cx="289559" cy="288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4" y="4581143"/>
              <a:ext cx="289559" cy="28803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77567" y="390544"/>
            <a:ext cx="7437872" cy="457076"/>
          </a:xfrm>
          <a:prstGeom prst="rect">
            <a:avLst/>
          </a:prstGeom>
          <a:solidFill>
            <a:srgbClr val="4F81BB"/>
          </a:solidFill>
          <a:ln w="25907">
            <a:solidFill>
              <a:srgbClr val="006EC0"/>
            </a:solidFill>
          </a:ln>
        </p:spPr>
        <p:txBody>
          <a:bodyPr vert="horz" wrap="square" lIns="0" tIns="87549" rIns="0" bIns="0" rtlCol="0">
            <a:spAutoFit/>
          </a:bodyPr>
          <a:lstStyle/>
          <a:p>
            <a:pPr marR="25377" algn="ctr">
              <a:spcBef>
                <a:spcPts val="689"/>
              </a:spcBef>
            </a:pPr>
            <a:r>
              <a:rPr sz="2398" spc="-20" dirty="0">
                <a:solidFill>
                  <a:srgbClr val="FFFFFF"/>
                </a:solidFill>
                <a:latin typeface="Calibri"/>
                <a:cs typeface="Calibri"/>
              </a:rPr>
              <a:t>OBTENCIÓ</a:t>
            </a:r>
            <a:r>
              <a:rPr sz="2398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98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398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98" spc="-10" dirty="0">
                <a:solidFill>
                  <a:srgbClr val="FFFFFF"/>
                </a:solidFill>
                <a:latin typeface="Calibri"/>
                <a:cs typeface="Calibri"/>
              </a:rPr>
              <a:t>CREDENCIALS</a:t>
            </a:r>
            <a:endParaRPr sz="239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935" y="266453"/>
            <a:ext cx="11984325" cy="62730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9137" y="1876597"/>
            <a:ext cx="10868784" cy="717522"/>
          </a:xfrm>
          <a:prstGeom prst="rect">
            <a:avLst/>
          </a:prstGeom>
          <a:ln w="25907">
            <a:solidFill>
              <a:srgbClr val="4F81BB"/>
            </a:solidFill>
          </a:ln>
        </p:spPr>
        <p:txBody>
          <a:bodyPr vert="horz" wrap="square" lIns="0" tIns="145915" rIns="0" bIns="0" rtlCol="0">
            <a:spAutoFit/>
          </a:bodyPr>
          <a:lstStyle/>
          <a:p>
            <a:pPr marL="89454">
              <a:spcBef>
                <a:spcPts val="1149"/>
              </a:spcBef>
            </a:pPr>
            <a:r>
              <a:rPr sz="1798" dirty="0">
                <a:latin typeface="Calibri"/>
                <a:cs typeface="Calibri"/>
              </a:rPr>
              <a:t>1.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b="1" dirty="0">
                <a:latin typeface="Calibri"/>
                <a:cs typeface="Calibri"/>
              </a:rPr>
              <a:t>DADES</a:t>
            </a:r>
            <a:r>
              <a:rPr sz="1798" b="1" spc="-60" dirty="0">
                <a:latin typeface="Calibri"/>
                <a:cs typeface="Calibri"/>
              </a:rPr>
              <a:t> </a:t>
            </a:r>
            <a:r>
              <a:rPr sz="1798" b="1" spc="-10" dirty="0">
                <a:latin typeface="Calibri"/>
                <a:cs typeface="Calibri"/>
              </a:rPr>
              <a:t>IDENTIFICATIVES</a:t>
            </a:r>
            <a:endParaRPr sz="1798">
              <a:latin typeface="Calibri"/>
              <a:cs typeface="Calibri"/>
            </a:endParaRPr>
          </a:p>
          <a:p>
            <a:pPr marL="89454"/>
            <a:r>
              <a:rPr sz="1798" dirty="0">
                <a:latin typeface="Calibri"/>
                <a:cs typeface="Calibri"/>
              </a:rPr>
              <a:t>Repassar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les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dades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que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consten</a:t>
            </a:r>
            <a:r>
              <a:rPr sz="1798" spc="-1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spc="-30" dirty="0">
                <a:latin typeface="Calibri"/>
                <a:cs typeface="Calibri"/>
              </a:rPr>
              <a:t>modificar-</a:t>
            </a:r>
            <a:r>
              <a:rPr sz="1798" dirty="0">
                <a:latin typeface="Calibri"/>
                <a:cs typeface="Calibri"/>
              </a:rPr>
              <a:t>les si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spc="-20" dirty="0">
                <a:latin typeface="Calibri"/>
                <a:cs typeface="Calibri"/>
              </a:rPr>
              <a:t>cal.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137" y="2861715"/>
            <a:ext cx="10868784" cy="961876"/>
          </a:xfrm>
          <a:prstGeom prst="rect">
            <a:avLst/>
          </a:prstGeom>
          <a:ln w="25907">
            <a:solidFill>
              <a:srgbClr val="4F81BB"/>
            </a:solidFill>
          </a:ln>
        </p:spPr>
        <p:txBody>
          <a:bodyPr vert="horz" wrap="square" lIns="0" tIns="131324" rIns="0" bIns="0" rtlCol="0">
            <a:spAutoFit/>
          </a:bodyPr>
          <a:lstStyle/>
          <a:p>
            <a:pPr marL="89454">
              <a:spcBef>
                <a:spcPts val="1034"/>
              </a:spcBef>
            </a:pPr>
            <a:r>
              <a:rPr sz="1798" dirty="0">
                <a:latin typeface="Calibri"/>
                <a:cs typeface="Calibri"/>
              </a:rPr>
              <a:t>2.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b="1" dirty="0">
                <a:latin typeface="Calibri"/>
                <a:cs typeface="Calibri"/>
              </a:rPr>
              <a:t>DADES</a:t>
            </a:r>
            <a:r>
              <a:rPr sz="1798" b="1" spc="-60" dirty="0">
                <a:latin typeface="Calibri"/>
                <a:cs typeface="Calibri"/>
              </a:rPr>
              <a:t> </a:t>
            </a:r>
            <a:r>
              <a:rPr sz="1798" b="1" spc="-10" dirty="0">
                <a:latin typeface="Calibri"/>
                <a:cs typeface="Calibri"/>
              </a:rPr>
              <a:t>ESTADÍSTIQUES</a:t>
            </a:r>
            <a:endParaRPr sz="1798" dirty="0">
              <a:latin typeface="Calibri"/>
              <a:cs typeface="Calibri"/>
            </a:endParaRPr>
          </a:p>
          <a:p>
            <a:pPr marL="89454" marR="400324"/>
            <a:r>
              <a:rPr sz="1798" dirty="0">
                <a:latin typeface="Calibri"/>
                <a:cs typeface="Calibri"/>
              </a:rPr>
              <a:t>Per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defecte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apareixen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les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que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consten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la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base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dades.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spc="-25" dirty="0">
                <a:latin typeface="Calibri"/>
                <a:cs typeface="Calibri"/>
              </a:rPr>
              <a:t>Omplir-</a:t>
            </a:r>
            <a:r>
              <a:rPr sz="1798" dirty="0">
                <a:latin typeface="Calibri"/>
                <a:cs typeface="Calibri"/>
              </a:rPr>
              <a:t>les</a:t>
            </a:r>
            <a:r>
              <a:rPr sz="1798" spc="-1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utilitzant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les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opcions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del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spc="-20" dirty="0">
                <a:latin typeface="Calibri"/>
                <a:cs typeface="Calibri"/>
              </a:rPr>
              <a:t>desplegables.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Si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spc="-25" dirty="0">
                <a:latin typeface="Calibri"/>
                <a:cs typeface="Calibri"/>
              </a:rPr>
              <a:t>no </a:t>
            </a:r>
            <a:r>
              <a:rPr sz="1798" dirty="0">
                <a:latin typeface="Calibri"/>
                <a:cs typeface="Calibri"/>
              </a:rPr>
              <a:t>n’hi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cap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que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spc="-25" dirty="0">
                <a:latin typeface="Calibri"/>
                <a:cs typeface="Calibri"/>
              </a:rPr>
              <a:t>s’adeqüi,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marcar</a:t>
            </a:r>
            <a:r>
              <a:rPr sz="1798" spc="-75" dirty="0">
                <a:latin typeface="Calibri"/>
                <a:cs typeface="Calibri"/>
              </a:rPr>
              <a:t> </a:t>
            </a:r>
            <a:r>
              <a:rPr sz="1798" spc="-20" dirty="0">
                <a:latin typeface="Calibri"/>
                <a:cs typeface="Calibri"/>
              </a:rPr>
              <a:t>l’opció</a:t>
            </a:r>
            <a:r>
              <a:rPr sz="1798" spc="-25" dirty="0">
                <a:latin typeface="Calibri"/>
                <a:cs typeface="Calibri"/>
              </a:rPr>
              <a:t> NC.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377" y="4360708"/>
            <a:ext cx="10868150" cy="2124019"/>
          </a:xfrm>
          <a:custGeom>
            <a:avLst/>
            <a:gdLst/>
            <a:ahLst/>
            <a:cxnLst/>
            <a:rect l="l" t="t" r="r" b="b"/>
            <a:pathLst>
              <a:path w="10878185" h="2125979">
                <a:moveTo>
                  <a:pt x="10878185" y="0"/>
                </a:moveTo>
                <a:lnTo>
                  <a:pt x="0" y="0"/>
                </a:lnTo>
                <a:lnTo>
                  <a:pt x="0" y="2125726"/>
                </a:lnTo>
                <a:lnTo>
                  <a:pt x="10878185" y="2125726"/>
                </a:lnTo>
                <a:lnTo>
                  <a:pt x="108781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9137" y="4279251"/>
            <a:ext cx="10868784" cy="2015038"/>
          </a:xfrm>
          <a:prstGeom prst="rect">
            <a:avLst/>
          </a:prstGeom>
          <a:solidFill>
            <a:srgbClr val="FFFFFF"/>
          </a:solidFill>
          <a:ln w="25907">
            <a:solidFill>
              <a:srgbClr val="4F81BB"/>
            </a:solidFill>
          </a:ln>
        </p:spPr>
        <p:txBody>
          <a:bodyPr vert="horz" wrap="square" lIns="0" tIns="66613" rIns="0" bIns="0" rtlCol="0">
            <a:spAutoFit/>
          </a:bodyPr>
          <a:lstStyle/>
          <a:p>
            <a:pPr marL="314677" indent="-225222">
              <a:spcBef>
                <a:spcPts val="525"/>
              </a:spcBef>
              <a:buAutoNum type="arabicPeriod" startAt="3"/>
              <a:tabLst>
                <a:tab pos="314677" algn="l"/>
              </a:tabLst>
            </a:pPr>
            <a:r>
              <a:rPr sz="1798" b="1" dirty="0">
                <a:latin typeface="Calibri"/>
                <a:cs typeface="Calibri"/>
              </a:rPr>
              <a:t>DADES</a:t>
            </a:r>
            <a:r>
              <a:rPr sz="1798" b="1" spc="-90" dirty="0">
                <a:latin typeface="Calibri"/>
                <a:cs typeface="Calibri"/>
              </a:rPr>
              <a:t> </a:t>
            </a:r>
            <a:r>
              <a:rPr sz="1798" b="1" spc="-10" dirty="0">
                <a:latin typeface="Calibri"/>
                <a:cs typeface="Calibri"/>
              </a:rPr>
              <a:t>ECONÒMIQUES</a:t>
            </a:r>
            <a:endParaRPr sz="1798">
              <a:latin typeface="Calibri"/>
              <a:cs typeface="Calibri"/>
            </a:endParaRPr>
          </a:p>
          <a:p>
            <a:pPr marL="375582" lvl="1" indent="-286127">
              <a:spcBef>
                <a:spcPts val="35"/>
              </a:spcBef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Si</a:t>
            </a:r>
            <a:r>
              <a:rPr sz="1798" spc="-8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ets</a:t>
            </a:r>
            <a:r>
              <a:rPr sz="1798" spc="-70" dirty="0"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família</a:t>
            </a:r>
            <a:r>
              <a:rPr sz="1798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nombrosa</a:t>
            </a:r>
            <a:r>
              <a:rPr sz="1798" spc="28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omplir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informació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sobre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el</a:t>
            </a:r>
            <a:r>
              <a:rPr sz="1798" spc="-7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carnet.</a:t>
            </a:r>
            <a:endParaRPr sz="1798">
              <a:latin typeface="Calibri"/>
              <a:cs typeface="Calibri"/>
            </a:endParaRPr>
          </a:p>
          <a:p>
            <a:pPr marL="375582" lvl="1" indent="-286127">
              <a:spcBef>
                <a:spcPts val="70"/>
              </a:spcBef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Si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tens</a:t>
            </a:r>
            <a:r>
              <a:rPr sz="1798" spc="-25" dirty="0"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MH</a:t>
            </a:r>
            <a:r>
              <a:rPr sz="1798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798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Premi</a:t>
            </a:r>
            <a:r>
              <a:rPr sz="1798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Extraordinari</a:t>
            </a:r>
            <a:r>
              <a:rPr sz="1798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</a:t>
            </a:r>
            <a:r>
              <a:rPr sz="1798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Batxillerat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o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CFGS.</a:t>
            </a:r>
            <a:endParaRPr sz="1798">
              <a:latin typeface="Calibri"/>
              <a:cs typeface="Calibri"/>
            </a:endParaRPr>
          </a:p>
          <a:p>
            <a:pPr marL="375582" lvl="1" indent="-286127"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Si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formes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part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d’un</a:t>
            </a:r>
            <a:r>
              <a:rPr sz="1798" spc="-25" dirty="0"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col·lectiu</a:t>
            </a:r>
            <a:r>
              <a:rPr sz="1798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d’especial</a:t>
            </a:r>
            <a:r>
              <a:rPr sz="1798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protecció</a:t>
            </a:r>
            <a:r>
              <a:rPr sz="1798" spc="-10" dirty="0">
                <a:latin typeface="Calibri"/>
                <a:cs typeface="Calibri"/>
              </a:rPr>
              <a:t>. </a:t>
            </a:r>
            <a:r>
              <a:rPr sz="1798" dirty="0">
                <a:latin typeface="Calibri"/>
                <a:cs typeface="Calibri"/>
              </a:rPr>
              <a:t>Marcar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quin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tipus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pel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desplegable.</a:t>
            </a:r>
            <a:endParaRPr sz="1798">
              <a:latin typeface="Calibri"/>
              <a:cs typeface="Calibri"/>
            </a:endParaRPr>
          </a:p>
          <a:p>
            <a:pPr marL="375582" lvl="1" indent="-286127"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Si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tens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algun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altre</a:t>
            </a:r>
            <a:r>
              <a:rPr sz="1798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títol</a:t>
            </a:r>
            <a:r>
              <a:rPr sz="1798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</a:t>
            </a:r>
            <a:r>
              <a:rPr sz="1798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oficial</a:t>
            </a:r>
            <a:r>
              <a:rPr sz="1798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798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Grau/llicenciat/diplomat</a:t>
            </a:r>
            <a:r>
              <a:rPr sz="1798" spc="-30" dirty="0">
                <a:latin typeface="Calibri"/>
                <a:cs typeface="Calibri"/>
              </a:rPr>
              <a:t>,</a:t>
            </a:r>
            <a:r>
              <a:rPr sz="1798" spc="15" dirty="0">
                <a:latin typeface="Calibri"/>
                <a:cs typeface="Calibri"/>
              </a:rPr>
              <a:t> </a:t>
            </a:r>
            <a:r>
              <a:rPr sz="1798" spc="-20" dirty="0">
                <a:latin typeface="Calibri"/>
                <a:cs typeface="Calibri"/>
              </a:rPr>
              <a:t>etc.</a:t>
            </a:r>
            <a:endParaRPr sz="1798">
              <a:latin typeface="Calibri"/>
              <a:cs typeface="Calibri"/>
            </a:endParaRPr>
          </a:p>
          <a:p>
            <a:pPr marL="375582" lvl="1" indent="-286127"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Si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vols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contractar algun Servei</a:t>
            </a:r>
            <a:r>
              <a:rPr sz="1798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Universitari</a:t>
            </a:r>
            <a:r>
              <a:rPr sz="1798" spc="-10" dirty="0">
                <a:latin typeface="Calibri"/>
                <a:cs typeface="Calibri"/>
              </a:rPr>
              <a:t>(</a:t>
            </a:r>
            <a:r>
              <a:rPr sz="1399" b="1" spc="-10" dirty="0">
                <a:latin typeface="Calibri"/>
                <a:cs typeface="Calibri"/>
              </a:rPr>
              <a:t>Fundació</a:t>
            </a:r>
            <a:r>
              <a:rPr sz="1399" b="1" spc="-15" dirty="0">
                <a:latin typeface="Calibri"/>
                <a:cs typeface="Calibri"/>
              </a:rPr>
              <a:t> </a:t>
            </a:r>
            <a:r>
              <a:rPr sz="1399" b="1" dirty="0">
                <a:latin typeface="Calibri"/>
                <a:cs typeface="Calibri"/>
              </a:rPr>
              <a:t>Solidaritat,</a:t>
            </a:r>
            <a:r>
              <a:rPr sz="1399" b="1" spc="-50" dirty="0">
                <a:latin typeface="Calibri"/>
                <a:cs typeface="Calibri"/>
              </a:rPr>
              <a:t> </a:t>
            </a:r>
            <a:r>
              <a:rPr sz="1399" b="1" dirty="0">
                <a:latin typeface="Calibri"/>
                <a:cs typeface="Calibri"/>
              </a:rPr>
              <a:t>Servei</a:t>
            </a:r>
            <a:r>
              <a:rPr sz="1399" b="1" spc="-35" dirty="0">
                <a:latin typeface="Calibri"/>
                <a:cs typeface="Calibri"/>
              </a:rPr>
              <a:t> </a:t>
            </a:r>
            <a:r>
              <a:rPr sz="1399" b="1" dirty="0">
                <a:latin typeface="Calibri"/>
                <a:cs typeface="Calibri"/>
              </a:rPr>
              <a:t>Esports,</a:t>
            </a:r>
            <a:r>
              <a:rPr sz="1399" b="1" spc="-45" dirty="0">
                <a:latin typeface="Calibri"/>
                <a:cs typeface="Calibri"/>
              </a:rPr>
              <a:t> </a:t>
            </a:r>
            <a:r>
              <a:rPr sz="1399" b="1" dirty="0">
                <a:latin typeface="Calibri"/>
                <a:cs typeface="Calibri"/>
              </a:rPr>
              <a:t>EIM,</a:t>
            </a:r>
            <a:r>
              <a:rPr sz="1399" b="1" spc="-30" dirty="0">
                <a:latin typeface="Calibri"/>
                <a:cs typeface="Calibri"/>
              </a:rPr>
              <a:t> </a:t>
            </a:r>
            <a:r>
              <a:rPr sz="1399" b="1" spc="-10" dirty="0">
                <a:latin typeface="Calibri"/>
                <a:cs typeface="Calibri"/>
              </a:rPr>
              <a:t>Assegurança</a:t>
            </a:r>
            <a:r>
              <a:rPr sz="1399" b="1" spc="-70" dirty="0">
                <a:latin typeface="Calibri"/>
                <a:cs typeface="Calibri"/>
              </a:rPr>
              <a:t> </a:t>
            </a:r>
            <a:r>
              <a:rPr sz="1399" b="1" spc="-20" dirty="0">
                <a:latin typeface="Calibri"/>
                <a:cs typeface="Calibri"/>
              </a:rPr>
              <a:t>Voluntària,</a:t>
            </a:r>
            <a:r>
              <a:rPr sz="1399" b="1" spc="-55" dirty="0">
                <a:latin typeface="Calibri"/>
                <a:cs typeface="Calibri"/>
              </a:rPr>
              <a:t> </a:t>
            </a:r>
            <a:r>
              <a:rPr sz="1399" b="1" dirty="0">
                <a:latin typeface="Calibri"/>
                <a:cs typeface="Calibri"/>
              </a:rPr>
              <a:t>Servei</a:t>
            </a:r>
            <a:r>
              <a:rPr sz="1399" b="1" spc="-35" dirty="0">
                <a:latin typeface="Calibri"/>
                <a:cs typeface="Calibri"/>
              </a:rPr>
              <a:t> </a:t>
            </a:r>
            <a:r>
              <a:rPr sz="1399" b="1" spc="-10" dirty="0">
                <a:latin typeface="Calibri"/>
                <a:cs typeface="Calibri"/>
              </a:rPr>
              <a:t>Reprografia</a:t>
            </a:r>
            <a:r>
              <a:rPr sz="1798" spc="-10" dirty="0">
                <a:latin typeface="Calibri"/>
                <a:cs typeface="Calibri"/>
              </a:rPr>
              <a:t>).</a:t>
            </a:r>
            <a:endParaRPr sz="1798">
              <a:latin typeface="Calibri"/>
              <a:cs typeface="Calibri"/>
            </a:endParaRPr>
          </a:p>
          <a:p>
            <a:pPr marL="375582" lvl="1" indent="-286127">
              <a:buChar char="-"/>
              <a:tabLst>
                <a:tab pos="375582" algn="l"/>
              </a:tabLst>
            </a:pPr>
            <a:r>
              <a:rPr sz="1798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Triar</a:t>
            </a:r>
            <a:r>
              <a:rPr sz="1798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798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modalitat</a:t>
            </a:r>
            <a:r>
              <a:rPr sz="1798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798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98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pagament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90778" y="695063"/>
            <a:ext cx="7437872" cy="457076"/>
          </a:xfrm>
          <a:prstGeom prst="rect">
            <a:avLst/>
          </a:prstGeom>
          <a:solidFill>
            <a:srgbClr val="4F81BB"/>
          </a:solidFill>
          <a:ln w="25907">
            <a:solidFill>
              <a:srgbClr val="006EC0"/>
            </a:solidFill>
          </a:ln>
        </p:spPr>
        <p:txBody>
          <a:bodyPr vert="horz" wrap="square" lIns="0" tIns="87549" rIns="0" bIns="0" rtlCol="0">
            <a:spAutoFit/>
          </a:bodyPr>
          <a:lstStyle/>
          <a:p>
            <a:pPr marR="24108" algn="ctr">
              <a:spcBef>
                <a:spcPts val="689"/>
              </a:spcBef>
            </a:pPr>
            <a:r>
              <a:rPr sz="2398" spc="-10" dirty="0">
                <a:solidFill>
                  <a:srgbClr val="FFFFFF"/>
                </a:solidFill>
                <a:latin typeface="Calibri"/>
                <a:cs typeface="Calibri"/>
              </a:rPr>
              <a:t>AUTOMATRÍCULA</a:t>
            </a:r>
            <a:endParaRPr sz="239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6170" y="332686"/>
            <a:ext cx="10800267" cy="1451302"/>
          </a:xfrm>
          <a:prstGeom prst="rect">
            <a:avLst/>
          </a:prstGeom>
          <a:ln w="25907">
            <a:solidFill>
              <a:srgbClr val="4F81BB"/>
            </a:solidFill>
          </a:ln>
        </p:spPr>
        <p:txBody>
          <a:bodyPr vert="horz" wrap="square" lIns="0" tIns="68517" rIns="0" bIns="0" rtlCol="0">
            <a:spAutoFit/>
          </a:bodyPr>
          <a:lstStyle/>
          <a:p>
            <a:pPr marL="314677" indent="-225222">
              <a:spcBef>
                <a:spcPts val="540"/>
              </a:spcBef>
              <a:buFont typeface="Calibri"/>
              <a:buAutoNum type="arabicPeriod" startAt="4"/>
              <a:tabLst>
                <a:tab pos="314677" algn="l"/>
              </a:tabLst>
            </a:pPr>
            <a:r>
              <a:rPr sz="1798" b="1" dirty="0">
                <a:latin typeface="Calibri"/>
                <a:cs typeface="Calibri"/>
              </a:rPr>
              <a:t>INSCRIPCIÓ</a:t>
            </a:r>
            <a:r>
              <a:rPr sz="1798" b="1" spc="-95" dirty="0">
                <a:latin typeface="Calibri"/>
                <a:cs typeface="Calibri"/>
              </a:rPr>
              <a:t> </a:t>
            </a:r>
            <a:r>
              <a:rPr sz="1798" b="1" spc="-10" dirty="0">
                <a:latin typeface="Calibri"/>
                <a:cs typeface="Calibri"/>
              </a:rPr>
              <a:t>D’ASSIGNATURES</a:t>
            </a:r>
            <a:endParaRPr sz="1798" dirty="0">
              <a:latin typeface="Calibri"/>
              <a:cs typeface="Calibri"/>
            </a:endParaRPr>
          </a:p>
          <a:p>
            <a:pPr marL="375582" lvl="1" indent="-286127"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Llistat</a:t>
            </a:r>
            <a:r>
              <a:rPr sz="1798" spc="-25" dirty="0">
                <a:latin typeface="Calibri"/>
                <a:cs typeface="Calibri"/>
              </a:rPr>
              <a:t> </a:t>
            </a:r>
            <a:r>
              <a:rPr sz="1798" spc="-20" dirty="0">
                <a:latin typeface="Calibri"/>
                <a:cs typeface="Calibri"/>
              </a:rPr>
              <a:t>d’assignatures</a:t>
            </a:r>
            <a:r>
              <a:rPr sz="1798" spc="-1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</a:t>
            </a:r>
            <a:r>
              <a:rPr sz="1798" spc="-2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matricular</a:t>
            </a:r>
            <a:r>
              <a:rPr sz="1798" spc="1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per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curs.</a:t>
            </a:r>
            <a:endParaRPr sz="1798" dirty="0">
              <a:latin typeface="Calibri"/>
              <a:cs typeface="Calibri"/>
            </a:endParaRPr>
          </a:p>
          <a:p>
            <a:pPr marL="375582" lvl="1" indent="-286127">
              <a:buChar char="-"/>
              <a:tabLst>
                <a:tab pos="375582" algn="l"/>
              </a:tabLst>
            </a:pPr>
            <a:r>
              <a:rPr sz="1798" dirty="0">
                <a:latin typeface="Calibri"/>
                <a:cs typeface="Calibri"/>
              </a:rPr>
              <a:t>Seleccionar</a:t>
            </a:r>
            <a:r>
              <a:rPr sz="1798" spc="-1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les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assignatures</a:t>
            </a:r>
            <a:r>
              <a:rPr sz="1798" spc="-7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que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es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volen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matricular.</a:t>
            </a:r>
            <a:endParaRPr sz="1798" dirty="0">
              <a:latin typeface="Calibri"/>
              <a:cs typeface="Calibri"/>
            </a:endParaRPr>
          </a:p>
          <a:p>
            <a:pPr marL="374947" marR="169392" lvl="1" indent="-286127">
              <a:buChar char="-"/>
              <a:tabLst>
                <a:tab pos="374947" algn="l"/>
              </a:tabLst>
            </a:pPr>
            <a:r>
              <a:rPr sz="1798" dirty="0">
                <a:latin typeface="Calibri"/>
                <a:cs typeface="Calibri"/>
              </a:rPr>
              <a:t>Per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alumnes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que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es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matriculen</a:t>
            </a:r>
            <a:r>
              <a:rPr sz="1798" spc="-1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per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primera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vegada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un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grau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universitari,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la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matrícula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ha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ser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o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30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crèdits (parcial) </a:t>
            </a:r>
            <a:r>
              <a:rPr sz="1798" dirty="0">
                <a:latin typeface="Calibri"/>
                <a:cs typeface="Calibri"/>
              </a:rPr>
              <a:t>o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60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crèdits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(completa).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170" y="2132392"/>
            <a:ext cx="10800267" cy="323829"/>
          </a:xfrm>
          <a:prstGeom prst="rect">
            <a:avLst/>
          </a:prstGeom>
          <a:ln w="25907">
            <a:solidFill>
              <a:srgbClr val="4F81BB"/>
            </a:solidFill>
          </a:ln>
        </p:spPr>
        <p:txBody>
          <a:bodyPr vert="horz" wrap="square" lIns="0" tIns="46947" rIns="0" bIns="0" rtlCol="0">
            <a:spAutoFit/>
          </a:bodyPr>
          <a:lstStyle/>
          <a:p>
            <a:pPr marL="89454">
              <a:spcBef>
                <a:spcPts val="370"/>
              </a:spcBef>
            </a:pPr>
            <a:r>
              <a:rPr sz="1798" dirty="0">
                <a:solidFill>
                  <a:srgbClr val="BEBEBE"/>
                </a:solidFill>
                <a:latin typeface="Calibri"/>
                <a:cs typeface="Calibri"/>
              </a:rPr>
              <a:t>5.</a:t>
            </a:r>
            <a:r>
              <a:rPr sz="1798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798" dirty="0">
                <a:solidFill>
                  <a:srgbClr val="BEBEBE"/>
                </a:solidFill>
                <a:latin typeface="Calibri"/>
                <a:cs typeface="Calibri"/>
              </a:rPr>
              <a:t>INSCRIPCIÓ</a:t>
            </a:r>
            <a:r>
              <a:rPr sz="1798" spc="-35" dirty="0">
                <a:solidFill>
                  <a:srgbClr val="BEBEBE"/>
                </a:solidFill>
                <a:latin typeface="Calibri"/>
                <a:cs typeface="Calibri"/>
              </a:rPr>
              <a:t> D’ASSIGNATURES</a:t>
            </a:r>
            <a:r>
              <a:rPr sz="1798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798" spc="-10" dirty="0">
                <a:solidFill>
                  <a:srgbClr val="BEBEBE"/>
                </a:solidFill>
                <a:latin typeface="Calibri"/>
                <a:cs typeface="Calibri"/>
              </a:rPr>
              <a:t>RECONEGUDES/CONVALIDADES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170" y="4314269"/>
            <a:ext cx="10818031" cy="1438490"/>
          </a:xfrm>
          <a:prstGeom prst="rect">
            <a:avLst/>
          </a:prstGeom>
          <a:solidFill>
            <a:srgbClr val="FFFFFF"/>
          </a:solidFill>
          <a:ln w="25907">
            <a:solidFill>
              <a:srgbClr val="4F81BB"/>
            </a:solidFill>
          </a:ln>
        </p:spPr>
        <p:txBody>
          <a:bodyPr vert="horz" wrap="square" lIns="0" tIns="55828" rIns="0" bIns="0" rtlCol="0">
            <a:spAutoFit/>
          </a:bodyPr>
          <a:lstStyle/>
          <a:p>
            <a:pPr marL="89454">
              <a:spcBef>
                <a:spcPts val="440"/>
              </a:spcBef>
            </a:pPr>
            <a:r>
              <a:rPr sz="1798" b="1" spc="-10" dirty="0">
                <a:latin typeface="Calibri"/>
                <a:cs typeface="Calibri"/>
              </a:rPr>
              <a:t>CONFIRMAR</a:t>
            </a:r>
            <a:r>
              <a:rPr sz="1798" b="1" spc="-25" dirty="0">
                <a:latin typeface="Calibri"/>
                <a:cs typeface="Calibri"/>
              </a:rPr>
              <a:t> </a:t>
            </a:r>
            <a:r>
              <a:rPr sz="1798" b="1" spc="-10" dirty="0">
                <a:latin typeface="Calibri"/>
                <a:cs typeface="Calibri"/>
              </a:rPr>
              <a:t>MATRÍCULA</a:t>
            </a:r>
            <a:endParaRPr sz="1798">
              <a:latin typeface="Calibri"/>
              <a:cs typeface="Calibri"/>
            </a:endParaRPr>
          </a:p>
          <a:p>
            <a:pPr marL="90089" marR="602707" indent="-634"/>
            <a:r>
              <a:rPr sz="1798" dirty="0">
                <a:latin typeface="Calibri"/>
                <a:cs typeface="Calibri"/>
              </a:rPr>
              <a:t>El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programa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realitza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el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tractament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dades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si</a:t>
            </a:r>
            <a:r>
              <a:rPr sz="1798" spc="-7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és</a:t>
            </a:r>
            <a:r>
              <a:rPr sz="1798" spc="-7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tot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correcte</a:t>
            </a:r>
            <a:r>
              <a:rPr sz="1798" spc="-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apareix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la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pantalla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confirmació</a:t>
            </a:r>
            <a:r>
              <a:rPr sz="1798" spc="-1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través</a:t>
            </a:r>
            <a:r>
              <a:rPr sz="1798" spc="-7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spc="-25" dirty="0">
                <a:latin typeface="Calibri"/>
                <a:cs typeface="Calibri"/>
              </a:rPr>
              <a:t>la </a:t>
            </a:r>
            <a:r>
              <a:rPr sz="1798" dirty="0">
                <a:latin typeface="Calibri"/>
                <a:cs typeface="Calibri"/>
              </a:rPr>
              <a:t>qual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es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podrà:</a:t>
            </a:r>
            <a:endParaRPr sz="1798">
              <a:latin typeface="Calibri"/>
              <a:cs typeface="Calibri"/>
            </a:endParaRPr>
          </a:p>
          <a:p>
            <a:pPr marL="1136261" indent="-120541">
              <a:buChar char="-"/>
              <a:tabLst>
                <a:tab pos="1136261" algn="l"/>
              </a:tabLst>
            </a:pPr>
            <a:r>
              <a:rPr sz="1798" dirty="0">
                <a:latin typeface="Calibri"/>
                <a:cs typeface="Calibri"/>
              </a:rPr>
              <a:t>Fer</a:t>
            </a:r>
            <a:r>
              <a:rPr sz="1798" spc="-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el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pagament</a:t>
            </a:r>
            <a:endParaRPr sz="1798">
              <a:latin typeface="Calibri"/>
              <a:cs typeface="Calibri"/>
            </a:endParaRPr>
          </a:p>
          <a:p>
            <a:pPr marL="1136261" indent="-120541">
              <a:buChar char="-"/>
              <a:tabLst>
                <a:tab pos="1136261" algn="l"/>
              </a:tabLst>
            </a:pPr>
            <a:r>
              <a:rPr sz="1798" dirty="0">
                <a:latin typeface="Calibri"/>
                <a:cs typeface="Calibri"/>
              </a:rPr>
              <a:t>Imprimir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el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resguard</a:t>
            </a:r>
            <a:r>
              <a:rPr sz="1798" spc="-4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la</a:t>
            </a:r>
            <a:r>
              <a:rPr sz="1798" spc="-3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matrícula</a:t>
            </a:r>
            <a:r>
              <a:rPr sz="1798" spc="-3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</a:t>
            </a:r>
            <a:r>
              <a:rPr sz="1798" spc="-5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el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primer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rebut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(si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el</a:t>
            </a:r>
            <a:r>
              <a:rPr sz="1798" spc="-40" dirty="0">
                <a:latin typeface="Calibri"/>
                <a:cs typeface="Calibri"/>
              </a:rPr>
              <a:t> </a:t>
            </a:r>
            <a:r>
              <a:rPr sz="1798" spc="-20" dirty="0">
                <a:latin typeface="Calibri"/>
                <a:cs typeface="Calibri"/>
              </a:rPr>
              <a:t>pagament</a:t>
            </a:r>
            <a:r>
              <a:rPr sz="1798" spc="-65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és</a:t>
            </a:r>
            <a:r>
              <a:rPr sz="1798" spc="-55" dirty="0">
                <a:latin typeface="Calibri"/>
                <a:cs typeface="Calibri"/>
              </a:rPr>
              <a:t> </a:t>
            </a:r>
            <a:r>
              <a:rPr sz="1798" spc="-10" dirty="0">
                <a:latin typeface="Calibri"/>
                <a:cs typeface="Calibri"/>
              </a:rPr>
              <a:t>fraccionat)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170" y="2892167"/>
            <a:ext cx="10800267" cy="323188"/>
          </a:xfrm>
          <a:prstGeom prst="rect">
            <a:avLst/>
          </a:prstGeom>
          <a:ln w="25907">
            <a:solidFill>
              <a:srgbClr val="4F81BB"/>
            </a:solidFill>
          </a:ln>
        </p:spPr>
        <p:txBody>
          <a:bodyPr vert="horz" wrap="square" lIns="0" tIns="46312" rIns="0" bIns="0" rtlCol="0">
            <a:spAutoFit/>
          </a:bodyPr>
          <a:lstStyle/>
          <a:p>
            <a:pPr marL="89454">
              <a:spcBef>
                <a:spcPts val="365"/>
              </a:spcBef>
            </a:pPr>
            <a:r>
              <a:rPr sz="1798" dirty="0">
                <a:solidFill>
                  <a:srgbClr val="BEBEBE"/>
                </a:solidFill>
                <a:latin typeface="Calibri"/>
                <a:cs typeface="Calibri"/>
              </a:rPr>
              <a:t>6.</a:t>
            </a:r>
            <a:r>
              <a:rPr sz="1798" spc="-1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798" dirty="0">
                <a:solidFill>
                  <a:srgbClr val="BEBEBE"/>
                </a:solidFill>
                <a:latin typeface="Calibri"/>
                <a:cs typeface="Calibri"/>
              </a:rPr>
              <a:t>INSCRIPCIÓ</a:t>
            </a:r>
            <a:r>
              <a:rPr sz="1798" spc="-4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798" spc="-30" dirty="0">
                <a:solidFill>
                  <a:srgbClr val="BEBEBE"/>
                </a:solidFill>
                <a:latin typeface="Calibri"/>
                <a:cs typeface="Calibri"/>
              </a:rPr>
              <a:t>GRUPS</a:t>
            </a:r>
            <a:r>
              <a:rPr sz="1798" spc="-5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798" spc="-20" dirty="0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sz="1798" spc="-7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798" spc="-10" dirty="0">
                <a:solidFill>
                  <a:srgbClr val="BEBEBE"/>
                </a:solidFill>
                <a:latin typeface="Calibri"/>
                <a:cs typeface="Calibri"/>
              </a:rPr>
              <a:t>PRÀCTIQUES</a:t>
            </a:r>
            <a:endParaRPr sz="1798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5178" y="3416701"/>
            <a:ext cx="7820030" cy="852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596" y="981312"/>
            <a:ext cx="11000742" cy="4586180"/>
          </a:xfrm>
          <a:custGeom>
            <a:avLst/>
            <a:gdLst/>
            <a:ahLst/>
            <a:cxnLst/>
            <a:rect l="l" t="t" r="r" b="b"/>
            <a:pathLst>
              <a:path w="11010900" h="4590415">
                <a:moveTo>
                  <a:pt x="0" y="0"/>
                </a:moveTo>
                <a:lnTo>
                  <a:pt x="11010900" y="0"/>
                </a:lnTo>
                <a:lnTo>
                  <a:pt x="11010900" y="4590072"/>
                </a:lnTo>
                <a:lnTo>
                  <a:pt x="0" y="459007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0294" y="1330619"/>
            <a:ext cx="4497806" cy="382144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dirty="0"/>
              <a:t>MODIFICACIÓ</a:t>
            </a:r>
            <a:r>
              <a:rPr spc="-40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spc="-10" dirty="0"/>
              <a:t>MATRÍCULA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086676" y="1878755"/>
            <a:ext cx="10036433" cy="2524002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dirty="0"/>
              <a:t>Amb</a:t>
            </a:r>
            <a:r>
              <a:rPr spc="-20" dirty="0"/>
              <a:t> </a:t>
            </a:r>
            <a:r>
              <a:rPr dirty="0"/>
              <a:t>devolució</a:t>
            </a:r>
            <a:r>
              <a:rPr spc="-40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spc="-10" dirty="0"/>
              <a:t>l'import:</a:t>
            </a:r>
          </a:p>
          <a:p>
            <a:pPr>
              <a:spcBef>
                <a:spcPts val="90"/>
              </a:spcBef>
            </a:pPr>
            <a:endParaRPr spc="-10" dirty="0"/>
          </a:p>
          <a:p>
            <a:pPr marL="298816" indent="-286127">
              <a:buFont typeface="Arial"/>
              <a:buChar char="-"/>
              <a:tabLst>
                <a:tab pos="298816" algn="l"/>
              </a:tabLst>
            </a:pPr>
            <a:r>
              <a:rPr dirty="0">
                <a:solidFill>
                  <a:srgbClr val="C00000"/>
                </a:solidFill>
              </a:rPr>
              <a:t>7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dies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naturals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b="0" dirty="0">
                <a:latin typeface="Arial"/>
                <a:cs typeface="Arial"/>
              </a:rPr>
              <a:t>a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comptar</a:t>
            </a:r>
            <a:r>
              <a:rPr b="0" spc="-20" dirty="0"/>
              <a:t> </a:t>
            </a:r>
            <a:r>
              <a:rPr b="0" dirty="0">
                <a:latin typeface="Arial"/>
                <a:cs typeface="Arial"/>
              </a:rPr>
              <a:t>des</a:t>
            </a:r>
            <a:r>
              <a:rPr b="0" spc="-20" dirty="0"/>
              <a:t> </a:t>
            </a:r>
            <a:r>
              <a:rPr b="0" dirty="0">
                <a:latin typeface="Arial"/>
                <a:cs typeface="Arial"/>
              </a:rPr>
              <a:t>del</a:t>
            </a:r>
            <a:r>
              <a:rPr b="0" spc="-10" dirty="0"/>
              <a:t> </a:t>
            </a:r>
            <a:r>
              <a:rPr b="0" dirty="0">
                <a:latin typeface="Arial"/>
                <a:cs typeface="Arial"/>
              </a:rPr>
              <a:t>dia</a:t>
            </a:r>
            <a:r>
              <a:rPr b="0" spc="-10" dirty="0"/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la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matrícula</a:t>
            </a:r>
            <a:r>
              <a:rPr b="0" spc="-10" dirty="0"/>
              <a:t> </a:t>
            </a:r>
            <a:r>
              <a:rPr b="0" dirty="0">
                <a:latin typeface="Arial"/>
                <a:cs typeface="Arial"/>
              </a:rPr>
              <a:t>(sense</a:t>
            </a:r>
            <a:r>
              <a:rPr b="0" spc="-25" dirty="0"/>
              <a:t> </a:t>
            </a:r>
            <a:r>
              <a:rPr b="0" spc="-10" dirty="0"/>
              <a:t>cost)</a:t>
            </a:r>
          </a:p>
          <a:p>
            <a:pPr>
              <a:spcBef>
                <a:spcPts val="90"/>
              </a:spcBef>
              <a:buFont typeface="Arial"/>
              <a:buChar char="-"/>
            </a:pPr>
            <a:endParaRPr b="0" spc="-10" dirty="0"/>
          </a:p>
          <a:p>
            <a:pPr marL="12689"/>
            <a:r>
              <a:rPr dirty="0"/>
              <a:t>Sense</a:t>
            </a:r>
            <a:r>
              <a:rPr spc="-60" dirty="0"/>
              <a:t> </a:t>
            </a:r>
            <a:r>
              <a:rPr dirty="0"/>
              <a:t>devolució</a:t>
            </a:r>
            <a:r>
              <a:rPr spc="-2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l'import:</a:t>
            </a:r>
          </a:p>
          <a:p>
            <a:pPr>
              <a:spcBef>
                <a:spcPts val="90"/>
              </a:spcBef>
            </a:pPr>
            <a:endParaRPr spc="-10" dirty="0"/>
          </a:p>
          <a:p>
            <a:pPr marL="298816" indent="-286127">
              <a:buChar char="-"/>
              <a:tabLst>
                <a:tab pos="298816" algn="l"/>
              </a:tabLst>
            </a:pPr>
            <a:r>
              <a:rPr b="0" dirty="0">
                <a:latin typeface="Arial"/>
                <a:cs typeface="Arial"/>
              </a:rPr>
              <a:t>Assignatures</a:t>
            </a:r>
            <a:r>
              <a:rPr b="0" spc="-15" dirty="0"/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20" dirty="0"/>
              <a:t> </a:t>
            </a:r>
            <a:r>
              <a:rPr b="0" dirty="0">
                <a:latin typeface="Arial"/>
                <a:cs typeface="Arial"/>
              </a:rPr>
              <a:t>primer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semestre</a:t>
            </a:r>
            <a:r>
              <a:rPr b="0" spc="-20" dirty="0"/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anuals:</a:t>
            </a:r>
            <a:r>
              <a:rPr b="0" spc="-10" dirty="0"/>
              <a:t> </a:t>
            </a:r>
            <a:r>
              <a:rPr dirty="0">
                <a:solidFill>
                  <a:srgbClr val="C00000"/>
                </a:solidFill>
              </a:rPr>
              <a:t>fins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al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31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d’octubre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de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spc="-20" dirty="0">
                <a:solidFill>
                  <a:srgbClr val="C00000"/>
                </a:solidFill>
              </a:rPr>
              <a:t>202</a:t>
            </a:r>
            <a:r>
              <a:rPr lang="ca-ES" spc="-20" dirty="0">
                <a:solidFill>
                  <a:srgbClr val="C00000"/>
                </a:solidFill>
              </a:rPr>
              <a:t>5</a:t>
            </a:r>
            <a:endParaRPr spc="-20" dirty="0">
              <a:solidFill>
                <a:srgbClr val="C00000"/>
              </a:solidFill>
            </a:endParaRPr>
          </a:p>
          <a:p>
            <a:pPr>
              <a:spcBef>
                <a:spcPts val="90"/>
              </a:spcBef>
              <a:buFont typeface="Arial"/>
              <a:buChar char="-"/>
            </a:pPr>
            <a:endParaRPr spc="-20" dirty="0">
              <a:solidFill>
                <a:srgbClr val="C00000"/>
              </a:solidFill>
            </a:endParaRPr>
          </a:p>
          <a:p>
            <a:pPr marL="298816" indent="-286127">
              <a:buChar char="-"/>
              <a:tabLst>
                <a:tab pos="298816" algn="l"/>
              </a:tabLst>
            </a:pPr>
            <a:r>
              <a:rPr b="0" dirty="0">
                <a:latin typeface="Arial"/>
                <a:cs typeface="Arial"/>
              </a:rPr>
              <a:t>Matrícules</a:t>
            </a:r>
            <a:r>
              <a:rPr b="0" spc="-35" dirty="0"/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segon</a:t>
            </a:r>
            <a:r>
              <a:rPr b="0" spc="-20" dirty="0"/>
              <a:t> </a:t>
            </a:r>
            <a:r>
              <a:rPr b="0" dirty="0">
                <a:latin typeface="Arial"/>
                <a:cs typeface="Arial"/>
              </a:rPr>
              <a:t>semestre</a:t>
            </a:r>
            <a:r>
              <a:rPr b="0" spc="-40" dirty="0"/>
              <a:t> </a:t>
            </a:r>
            <a:r>
              <a:rPr b="0" dirty="0">
                <a:latin typeface="Arial"/>
                <a:cs typeface="Arial"/>
              </a:rPr>
              <a:t>i</a:t>
            </a:r>
            <a:r>
              <a:rPr b="0" spc="-30" dirty="0"/>
              <a:t> </a:t>
            </a:r>
            <a:r>
              <a:rPr b="0" dirty="0">
                <a:latin typeface="Arial"/>
                <a:cs typeface="Arial"/>
              </a:rPr>
              <a:t>assignatures</a:t>
            </a:r>
            <a:r>
              <a:rPr b="0" spc="-10" dirty="0"/>
              <a:t> </a:t>
            </a:r>
            <a:r>
              <a:rPr b="0" dirty="0">
                <a:latin typeface="Arial"/>
                <a:cs typeface="Arial"/>
              </a:rPr>
              <a:t>de</a:t>
            </a:r>
            <a:r>
              <a:rPr b="0" spc="-35" dirty="0"/>
              <a:t> </a:t>
            </a:r>
            <a:r>
              <a:rPr b="0" dirty="0">
                <a:latin typeface="Arial"/>
                <a:cs typeface="Arial"/>
              </a:rPr>
              <a:t>segon</a:t>
            </a:r>
            <a:r>
              <a:rPr b="0" spc="-25" dirty="0"/>
              <a:t> </a:t>
            </a:r>
            <a:r>
              <a:rPr b="0" dirty="0">
                <a:latin typeface="Arial"/>
                <a:cs typeface="Arial"/>
              </a:rPr>
              <a:t>semestre</a:t>
            </a:r>
            <a:r>
              <a:rPr b="0" spc="-35" dirty="0"/>
              <a:t> </a:t>
            </a:r>
            <a:r>
              <a:rPr b="0" dirty="0">
                <a:latin typeface="Arial"/>
                <a:cs typeface="Arial"/>
              </a:rPr>
              <a:t>matriculades</a:t>
            </a:r>
            <a:r>
              <a:rPr b="0" spc="-10" dirty="0"/>
              <a:t> </a:t>
            </a:r>
            <a:r>
              <a:rPr b="0" dirty="0">
                <a:latin typeface="Arial"/>
                <a:cs typeface="Arial"/>
              </a:rPr>
              <a:t>al</a:t>
            </a:r>
            <a:r>
              <a:rPr b="0" spc="-35" dirty="0"/>
              <a:t> </a:t>
            </a:r>
            <a:r>
              <a:rPr b="0" spc="-10" dirty="0"/>
              <a:t>juliol/setembre:</a:t>
            </a:r>
          </a:p>
          <a:p>
            <a:pPr marL="298816"/>
            <a:r>
              <a:rPr dirty="0">
                <a:solidFill>
                  <a:srgbClr val="C00000"/>
                </a:solidFill>
              </a:rPr>
              <a:t>des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de</a:t>
            </a:r>
            <a:r>
              <a:rPr lang="ca-ES" dirty="0">
                <a:solidFill>
                  <a:srgbClr val="C00000"/>
                </a:solidFill>
              </a:rPr>
              <a:t>l 2 </a:t>
            </a:r>
            <a:r>
              <a:rPr dirty="0">
                <a:solidFill>
                  <a:srgbClr val="C00000"/>
                </a:solidFill>
              </a:rPr>
              <a:t>de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febrer</a:t>
            </a:r>
            <a:r>
              <a:rPr spc="-1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fins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al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lang="ca-ES" spc="-20" dirty="0">
                <a:solidFill>
                  <a:srgbClr val="C00000"/>
                </a:solidFill>
              </a:rPr>
              <a:t>6</a:t>
            </a:r>
            <a:r>
              <a:rPr spc="-1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de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març de</a:t>
            </a:r>
            <a:r>
              <a:rPr spc="-20" dirty="0">
                <a:solidFill>
                  <a:srgbClr val="C00000"/>
                </a:solidFill>
              </a:rPr>
              <a:t> 202</a:t>
            </a:r>
            <a:r>
              <a:rPr lang="ca-ES" spc="-20" dirty="0">
                <a:solidFill>
                  <a:srgbClr val="C00000"/>
                </a:solidFill>
              </a:rPr>
              <a:t>6</a:t>
            </a:r>
            <a:endParaRPr spc="-2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596" y="390545"/>
            <a:ext cx="11000742" cy="6090376"/>
          </a:xfrm>
          <a:custGeom>
            <a:avLst/>
            <a:gdLst/>
            <a:ahLst/>
            <a:cxnLst/>
            <a:rect l="l" t="t" r="r" b="b"/>
            <a:pathLst>
              <a:path w="11010900" h="6096000">
                <a:moveTo>
                  <a:pt x="0" y="0"/>
                </a:moveTo>
                <a:lnTo>
                  <a:pt x="11010900" y="0"/>
                </a:lnTo>
                <a:lnTo>
                  <a:pt x="11010900" y="6095707"/>
                </a:lnTo>
                <a:lnTo>
                  <a:pt x="0" y="609570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500" y="370990"/>
            <a:ext cx="8046689" cy="751476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br>
              <a:rPr lang="ca-ES" dirty="0"/>
            </a:br>
            <a:r>
              <a:rPr lang="ca-ES" dirty="0"/>
              <a:t>		</a:t>
            </a:r>
            <a:r>
              <a:rPr dirty="0"/>
              <a:t>ANUL·LACIÓ</a:t>
            </a:r>
            <a:r>
              <a:rPr spc="-40" dirty="0"/>
              <a:t> </a:t>
            </a:r>
            <a:r>
              <a:rPr dirty="0"/>
              <a:t>DE</a:t>
            </a:r>
            <a:r>
              <a:rPr spc="-85" dirty="0"/>
              <a:t> </a:t>
            </a:r>
            <a:r>
              <a:rPr spc="-10" dirty="0"/>
              <a:t>MATRÍCULA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4265" y="1269717"/>
            <a:ext cx="10348565" cy="504544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b="1" dirty="0">
                <a:latin typeface="Arial"/>
                <a:cs typeface="Arial"/>
              </a:rPr>
              <a:t>Amb</a:t>
            </a:r>
            <a:r>
              <a:rPr sz="1798" b="1" spc="1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devolució</a:t>
            </a:r>
            <a:r>
              <a:rPr sz="1798" b="1" spc="-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5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l'import</a:t>
            </a:r>
            <a:r>
              <a:rPr sz="1798" b="1" spc="-3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dels</a:t>
            </a:r>
            <a:r>
              <a:rPr sz="1798" b="1" spc="-5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crèdits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matriculats</a:t>
            </a:r>
            <a:r>
              <a:rPr sz="1798" b="1" spc="-3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(cal</a:t>
            </a:r>
            <a:r>
              <a:rPr sz="1798" spc="-2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estar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al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corrent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de</a:t>
            </a:r>
            <a:r>
              <a:rPr sz="1798" spc="-25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pagament):</a:t>
            </a:r>
            <a:endParaRPr sz="1798" dirty="0">
              <a:latin typeface="Arial"/>
              <a:cs typeface="Arial"/>
            </a:endParaRPr>
          </a:p>
          <a:p>
            <a:pPr>
              <a:spcBef>
                <a:spcPts val="90"/>
              </a:spcBef>
            </a:pPr>
            <a:endParaRPr sz="1798" dirty="0">
              <a:latin typeface="Arial"/>
              <a:cs typeface="Arial"/>
            </a:endParaRPr>
          </a:p>
          <a:p>
            <a:pPr marL="298816" indent="-286127">
              <a:buChar char="-"/>
              <a:tabLst>
                <a:tab pos="298816" algn="l"/>
              </a:tabLst>
            </a:pPr>
            <a:r>
              <a:rPr sz="1798" dirty="0">
                <a:latin typeface="Arial"/>
                <a:cs typeface="Arial"/>
              </a:rPr>
              <a:t>Per</a:t>
            </a:r>
            <a:r>
              <a:rPr sz="1798" spc="-40" dirty="0"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malaltia</a:t>
            </a:r>
            <a:r>
              <a:rPr sz="1798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greu</a:t>
            </a:r>
            <a:r>
              <a:rPr sz="1798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degudament</a:t>
            </a:r>
            <a:r>
              <a:rPr sz="1798" spc="-10" dirty="0">
                <a:latin typeface="Arial"/>
                <a:cs typeface="Arial"/>
              </a:rPr>
              <a:t> justificada</a:t>
            </a:r>
            <a:endParaRPr sz="1798" dirty="0">
              <a:latin typeface="Arial"/>
              <a:cs typeface="Arial"/>
            </a:endParaRPr>
          </a:p>
          <a:p>
            <a:pPr>
              <a:spcBef>
                <a:spcPts val="90"/>
              </a:spcBef>
              <a:buFont typeface="Arial"/>
              <a:buChar char="-"/>
            </a:pPr>
            <a:endParaRPr sz="1798" dirty="0">
              <a:latin typeface="Arial"/>
              <a:cs typeface="Arial"/>
            </a:endParaRPr>
          </a:p>
          <a:p>
            <a:pPr marL="297547" marR="5075" indent="-285493" algn="just">
              <a:buChar char="-"/>
              <a:tabLst>
                <a:tab pos="298816" algn="l"/>
              </a:tabLst>
            </a:pPr>
            <a:r>
              <a:rPr sz="1798" dirty="0">
                <a:latin typeface="Arial"/>
                <a:cs typeface="Arial"/>
              </a:rPr>
              <a:t>Per</a:t>
            </a:r>
            <a:r>
              <a:rPr sz="1798" spc="135" dirty="0"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matrícula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1798" b="1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1798" b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altre</a:t>
            </a:r>
            <a:r>
              <a:rPr sz="1798" b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centre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798" b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UB</a:t>
            </a:r>
            <a:r>
              <a:rPr sz="1798" b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798" b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1798" b="1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altres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Universitats</a:t>
            </a:r>
            <a:r>
              <a:rPr sz="1798" b="1" spc="1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públiques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l'Estat</a:t>
            </a:r>
            <a:r>
              <a:rPr sz="1798" b="1" spc="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98" b="1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spc="-25" dirty="0">
                <a:solidFill>
                  <a:srgbClr val="C00000"/>
                </a:solidFill>
                <a:latin typeface="Arial"/>
                <a:cs typeface="Arial"/>
              </a:rPr>
              <a:t>les 	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integrades</a:t>
            </a:r>
            <a:r>
              <a:rPr sz="1798" b="1" spc="3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sz="1798" b="1" spc="3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sz="1798" b="1" spc="3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sistema</a:t>
            </a:r>
            <a:r>
              <a:rPr sz="1798" b="1" spc="3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798" b="1" spc="3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preinscripció</a:t>
            </a:r>
            <a:r>
              <a:rPr sz="1798" b="1" spc="3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universitari</a:t>
            </a:r>
            <a:r>
              <a:rPr sz="1798" b="1" spc="3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català</a:t>
            </a:r>
            <a:r>
              <a:rPr sz="1798" dirty="0">
                <a:latin typeface="Arial"/>
                <a:cs typeface="Arial"/>
              </a:rPr>
              <a:t>:</a:t>
            </a:r>
            <a:r>
              <a:rPr sz="1798" spc="38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abans</a:t>
            </a:r>
            <a:r>
              <a:rPr sz="1798" b="1" spc="37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del</a:t>
            </a:r>
            <a:r>
              <a:rPr sz="1798" b="1" spc="375" dirty="0">
                <a:latin typeface="Arial"/>
                <a:cs typeface="Arial"/>
              </a:rPr>
              <a:t> </a:t>
            </a:r>
            <a:r>
              <a:rPr lang="ca-ES" sz="1798" b="1" spc="375" dirty="0">
                <a:latin typeface="Arial"/>
                <a:cs typeface="Arial"/>
              </a:rPr>
              <a:t>29</a:t>
            </a:r>
            <a:r>
              <a:rPr sz="1798" b="1" dirty="0" err="1">
                <a:latin typeface="Arial"/>
                <a:cs typeface="Arial"/>
              </a:rPr>
              <a:t>d'octubre</a:t>
            </a:r>
            <a:r>
              <a:rPr sz="1798" b="1" spc="375" dirty="0">
                <a:latin typeface="Arial"/>
                <a:cs typeface="Arial"/>
              </a:rPr>
              <a:t> </a:t>
            </a:r>
            <a:r>
              <a:rPr sz="1798" b="1" spc="-25" dirty="0">
                <a:latin typeface="Arial"/>
                <a:cs typeface="Arial"/>
              </a:rPr>
              <a:t>de 	</a:t>
            </a:r>
            <a:r>
              <a:rPr sz="1798" b="1" dirty="0">
                <a:latin typeface="Arial"/>
                <a:cs typeface="Arial"/>
              </a:rPr>
              <a:t>202</a:t>
            </a:r>
            <a:r>
              <a:rPr lang="ca-ES" sz="1798" b="1" dirty="0">
                <a:latin typeface="Arial"/>
                <a:cs typeface="Arial"/>
              </a:rPr>
              <a:t>5</a:t>
            </a:r>
            <a:r>
              <a:rPr sz="1798" dirty="0">
                <a:latin typeface="Arial"/>
                <a:cs typeface="Arial"/>
              </a:rPr>
              <a:t>.</a:t>
            </a:r>
            <a:r>
              <a:rPr sz="1798" spc="34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No</a:t>
            </a:r>
            <a:r>
              <a:rPr sz="1798" spc="33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s'aplica</a:t>
            </a:r>
            <a:r>
              <a:rPr sz="1798" spc="34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si</a:t>
            </a:r>
            <a:r>
              <a:rPr sz="1798" spc="34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la</a:t>
            </a:r>
            <a:r>
              <a:rPr sz="1798" spc="34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reassignació</a:t>
            </a:r>
            <a:r>
              <a:rPr sz="1798" spc="34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és</a:t>
            </a:r>
            <a:r>
              <a:rPr sz="1798" spc="36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per</a:t>
            </a:r>
            <a:r>
              <a:rPr sz="1798" spc="35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canvi</a:t>
            </a:r>
            <a:r>
              <a:rPr sz="1798" spc="34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de</a:t>
            </a:r>
            <a:r>
              <a:rPr sz="1798" spc="34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preferències</a:t>
            </a:r>
            <a:r>
              <a:rPr sz="1798" spc="34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o</a:t>
            </a:r>
            <a:r>
              <a:rPr sz="1798" spc="34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una</a:t>
            </a:r>
            <a:r>
              <a:rPr sz="1798" spc="33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nova</a:t>
            </a:r>
            <a:r>
              <a:rPr sz="1798" spc="35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preinscripció</a:t>
            </a:r>
            <a:r>
              <a:rPr sz="1798" spc="350" dirty="0">
                <a:latin typeface="Arial"/>
                <a:cs typeface="Arial"/>
              </a:rPr>
              <a:t> </a:t>
            </a:r>
            <a:r>
              <a:rPr sz="1798" spc="-25" dirty="0">
                <a:latin typeface="Arial"/>
                <a:cs typeface="Arial"/>
              </a:rPr>
              <a:t>en 	</a:t>
            </a:r>
            <a:r>
              <a:rPr sz="1798" dirty="0">
                <a:latin typeface="Arial"/>
                <a:cs typeface="Arial"/>
              </a:rPr>
              <a:t>convocatòries</a:t>
            </a:r>
            <a:r>
              <a:rPr sz="1798" spc="-40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posteriors.</a:t>
            </a:r>
            <a:endParaRPr sz="1798" dirty="0">
              <a:latin typeface="Arial"/>
              <a:cs typeface="Arial"/>
            </a:endParaRPr>
          </a:p>
          <a:p>
            <a:pPr>
              <a:spcBef>
                <a:spcPts val="90"/>
              </a:spcBef>
              <a:buFont typeface="Arial"/>
              <a:buChar char="-"/>
            </a:pPr>
            <a:endParaRPr sz="1798" dirty="0">
              <a:latin typeface="Arial"/>
              <a:cs typeface="Arial"/>
            </a:endParaRPr>
          </a:p>
          <a:p>
            <a:pPr marL="297547" marR="5710" indent="-285493" algn="just">
              <a:buChar char="-"/>
              <a:tabLst>
                <a:tab pos="298816" algn="l"/>
              </a:tabLst>
            </a:pPr>
            <a:r>
              <a:rPr sz="1798" dirty="0">
                <a:latin typeface="Arial"/>
                <a:cs typeface="Arial"/>
              </a:rPr>
              <a:t>Per</a:t>
            </a:r>
            <a:r>
              <a:rPr sz="1798" spc="80" dirty="0"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interès</a:t>
            </a:r>
            <a:r>
              <a:rPr sz="1798" b="1" spc="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personal</a:t>
            </a:r>
            <a:r>
              <a:rPr sz="1798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pels</a:t>
            </a:r>
            <a:r>
              <a:rPr sz="1798" spc="8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alumnes</a:t>
            </a:r>
            <a:r>
              <a:rPr sz="1798" spc="8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que</a:t>
            </a:r>
            <a:r>
              <a:rPr sz="1798" spc="7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es</a:t>
            </a:r>
            <a:r>
              <a:rPr sz="1798" spc="8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matriculen</a:t>
            </a:r>
            <a:r>
              <a:rPr sz="1798" spc="8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per</a:t>
            </a:r>
            <a:r>
              <a:rPr sz="1798" spc="8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primera</a:t>
            </a:r>
            <a:r>
              <a:rPr sz="1798" spc="8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vegada</a:t>
            </a:r>
            <a:r>
              <a:rPr sz="1798" spc="8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en</a:t>
            </a:r>
            <a:r>
              <a:rPr sz="1798" spc="8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un</a:t>
            </a:r>
            <a:r>
              <a:rPr sz="1798" spc="75" dirty="0">
                <a:latin typeface="Arial"/>
                <a:cs typeface="Arial"/>
              </a:rPr>
              <a:t> </a:t>
            </a:r>
            <a:r>
              <a:rPr sz="1798" dirty="0" err="1">
                <a:latin typeface="Arial"/>
                <a:cs typeface="Arial"/>
              </a:rPr>
              <a:t>grau</a:t>
            </a:r>
            <a:r>
              <a:rPr lang="ca-ES" sz="1798" dirty="0">
                <a:latin typeface="Arial"/>
                <a:cs typeface="Arial"/>
              </a:rPr>
              <a:t> i estan al corrent de pagament dels rebuts vençuts</a:t>
            </a:r>
            <a:r>
              <a:rPr sz="1798" dirty="0">
                <a:latin typeface="Arial"/>
                <a:cs typeface="Arial"/>
              </a:rPr>
              <a:t>:</a:t>
            </a:r>
            <a:r>
              <a:rPr sz="1798" spc="10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abans</a:t>
            </a:r>
            <a:r>
              <a:rPr sz="1798" b="1" spc="80" dirty="0">
                <a:latin typeface="Arial"/>
                <a:cs typeface="Arial"/>
              </a:rPr>
              <a:t> </a:t>
            </a:r>
            <a:r>
              <a:rPr sz="1798" b="1" spc="-25" dirty="0">
                <a:latin typeface="Arial"/>
                <a:cs typeface="Arial"/>
              </a:rPr>
              <a:t>del </a:t>
            </a:r>
            <a:r>
              <a:rPr sz="1798" b="1" dirty="0">
                <a:latin typeface="Arial"/>
                <a:cs typeface="Arial"/>
              </a:rPr>
              <a:t>29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setembre</a:t>
            </a:r>
            <a:r>
              <a:rPr sz="1798" b="1" spc="-1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spc="-10" dirty="0">
                <a:latin typeface="Arial"/>
                <a:cs typeface="Arial"/>
              </a:rPr>
              <a:t>202</a:t>
            </a:r>
            <a:r>
              <a:rPr lang="ca-ES" sz="1798" b="1" spc="-10" dirty="0">
                <a:latin typeface="Arial"/>
                <a:cs typeface="Arial"/>
              </a:rPr>
              <a:t>5</a:t>
            </a:r>
            <a:r>
              <a:rPr sz="1798" b="1" spc="-10" dirty="0">
                <a:latin typeface="Arial"/>
                <a:cs typeface="Arial"/>
              </a:rPr>
              <a:t>.</a:t>
            </a:r>
            <a:endParaRPr sz="1798" dirty="0">
              <a:latin typeface="Arial"/>
              <a:cs typeface="Arial"/>
            </a:endParaRPr>
          </a:p>
          <a:p>
            <a:pPr marL="12689" marR="6478149" indent="286127">
              <a:lnSpc>
                <a:spcPct val="200000"/>
              </a:lnSpc>
              <a:buChar char="-"/>
              <a:tabLst>
                <a:tab pos="298816" algn="l"/>
              </a:tabLst>
            </a:pPr>
            <a:r>
              <a:rPr sz="1798" dirty="0">
                <a:latin typeface="Arial"/>
                <a:cs typeface="Arial"/>
              </a:rPr>
              <a:t>Per</a:t>
            </a:r>
            <a:r>
              <a:rPr sz="1798" spc="-25" dirty="0"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causes</a:t>
            </a:r>
            <a:r>
              <a:rPr sz="1798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greus</a:t>
            </a:r>
            <a:r>
              <a:rPr sz="1798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1798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98" b="1" spc="-10" dirty="0">
                <a:solidFill>
                  <a:srgbClr val="C00000"/>
                </a:solidFill>
                <a:latin typeface="Arial"/>
                <a:cs typeface="Arial"/>
              </a:rPr>
              <a:t>excepcionals. </a:t>
            </a:r>
            <a:r>
              <a:rPr sz="1798" b="1" dirty="0">
                <a:latin typeface="Arial"/>
                <a:cs typeface="Arial"/>
              </a:rPr>
              <a:t>Sense</a:t>
            </a:r>
            <a:r>
              <a:rPr sz="1798" b="1" spc="-30" dirty="0">
                <a:latin typeface="Arial"/>
                <a:cs typeface="Arial"/>
              </a:rPr>
              <a:t> </a:t>
            </a:r>
            <a:r>
              <a:rPr sz="1798" b="1" spc="-10" dirty="0">
                <a:latin typeface="Arial"/>
                <a:cs typeface="Arial"/>
              </a:rPr>
              <a:t>devolució:</a:t>
            </a:r>
            <a:endParaRPr sz="1798" dirty="0">
              <a:latin typeface="Arial"/>
              <a:cs typeface="Arial"/>
            </a:endParaRPr>
          </a:p>
          <a:p>
            <a:pPr>
              <a:spcBef>
                <a:spcPts val="90"/>
              </a:spcBef>
              <a:buFont typeface="Arial"/>
              <a:buChar char="-"/>
            </a:pPr>
            <a:endParaRPr sz="1798" dirty="0">
              <a:latin typeface="Arial"/>
              <a:cs typeface="Arial"/>
            </a:endParaRPr>
          </a:p>
          <a:p>
            <a:pPr marL="298816" indent="-286127">
              <a:buChar char="-"/>
              <a:tabLst>
                <a:tab pos="298816" algn="l"/>
              </a:tabLst>
            </a:pPr>
            <a:r>
              <a:rPr sz="1798" dirty="0">
                <a:latin typeface="Arial"/>
                <a:cs typeface="Arial"/>
              </a:rPr>
              <a:t>Matrícula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de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primer</a:t>
            </a:r>
            <a:r>
              <a:rPr sz="1798" spc="-2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semestre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i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anual:</a:t>
            </a:r>
            <a:r>
              <a:rPr sz="1798" spc="-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fins</a:t>
            </a:r>
            <a:r>
              <a:rPr sz="1798" b="1" spc="-4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al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31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d'octubre</a:t>
            </a:r>
            <a:r>
              <a:rPr sz="1798" b="1" spc="-4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45" dirty="0">
                <a:latin typeface="Arial"/>
                <a:cs typeface="Arial"/>
              </a:rPr>
              <a:t> </a:t>
            </a:r>
            <a:r>
              <a:rPr sz="1798" b="1" spc="-20" dirty="0">
                <a:latin typeface="Arial"/>
                <a:cs typeface="Arial"/>
              </a:rPr>
              <a:t>202</a:t>
            </a:r>
            <a:r>
              <a:rPr lang="ca-ES" sz="1798" b="1" spc="-20" dirty="0">
                <a:latin typeface="Arial"/>
                <a:cs typeface="Arial"/>
              </a:rPr>
              <a:t>5</a:t>
            </a:r>
            <a:endParaRPr sz="1798" dirty="0">
              <a:latin typeface="Arial"/>
              <a:cs typeface="Arial"/>
            </a:endParaRPr>
          </a:p>
          <a:p>
            <a:pPr marL="298816" indent="-286127">
              <a:buChar char="-"/>
              <a:tabLst>
                <a:tab pos="298816" algn="l"/>
              </a:tabLst>
            </a:pPr>
            <a:r>
              <a:rPr sz="1798" dirty="0">
                <a:latin typeface="Arial"/>
                <a:cs typeface="Arial"/>
              </a:rPr>
              <a:t>Matrícula</a:t>
            </a:r>
            <a:r>
              <a:rPr sz="1798" spc="-2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segon</a:t>
            </a:r>
            <a:r>
              <a:rPr sz="1798" spc="-1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semestre: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fins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al</a:t>
            </a:r>
            <a:r>
              <a:rPr sz="1798" b="1" spc="-30" dirty="0">
                <a:latin typeface="Arial"/>
                <a:cs typeface="Arial"/>
              </a:rPr>
              <a:t> </a:t>
            </a:r>
            <a:r>
              <a:rPr lang="ca-ES" sz="1798" b="1" spc="-30" dirty="0">
                <a:latin typeface="Arial"/>
                <a:cs typeface="Arial"/>
              </a:rPr>
              <a:t>6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març</a:t>
            </a:r>
            <a:r>
              <a:rPr sz="1798" b="1" spc="-1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spc="-20" dirty="0">
                <a:latin typeface="Arial"/>
                <a:cs typeface="Arial"/>
              </a:rPr>
              <a:t>202</a:t>
            </a:r>
            <a:r>
              <a:rPr lang="ca-ES" sz="1798" b="1" spc="-20" dirty="0">
                <a:latin typeface="Arial"/>
                <a:cs typeface="Arial"/>
              </a:rPr>
              <a:t>6</a:t>
            </a:r>
            <a:endParaRPr sz="179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026" y="1936612"/>
            <a:ext cx="3753829" cy="45170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2797" dirty="0"/>
              <a:t>CARNET</a:t>
            </a:r>
            <a:r>
              <a:rPr sz="2797" spc="-85" dirty="0"/>
              <a:t> </a:t>
            </a:r>
            <a:r>
              <a:rPr sz="2797" dirty="0"/>
              <a:t>DIGITAL</a:t>
            </a:r>
            <a:r>
              <a:rPr sz="2797" spc="-110" dirty="0"/>
              <a:t> </a:t>
            </a:r>
            <a:r>
              <a:rPr sz="2797" spc="-25" dirty="0"/>
              <a:t>UB:</a:t>
            </a:r>
            <a:endParaRPr sz="2797"/>
          </a:p>
        </p:txBody>
      </p:sp>
      <p:sp>
        <p:nvSpPr>
          <p:cNvPr id="3" name="object 3"/>
          <p:cNvSpPr txBox="1"/>
          <p:nvPr/>
        </p:nvSpPr>
        <p:spPr>
          <a:xfrm>
            <a:off x="1486026" y="2789111"/>
            <a:ext cx="3266599" cy="45170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366418" algn="l"/>
              </a:tabLst>
            </a:pPr>
            <a:r>
              <a:rPr sz="2797" b="1" spc="-10" dirty="0">
                <a:solidFill>
                  <a:srgbClr val="1F487C"/>
                </a:solidFill>
                <a:latin typeface="Arial"/>
                <a:cs typeface="Arial"/>
              </a:rPr>
              <a:t>Descarrega’t</a:t>
            </a:r>
            <a:r>
              <a:rPr sz="2797" b="1" dirty="0">
                <a:solidFill>
                  <a:srgbClr val="1F487C"/>
                </a:solidFill>
                <a:latin typeface="Arial"/>
                <a:cs typeface="Arial"/>
              </a:rPr>
              <a:t>	</a:t>
            </a:r>
            <a:r>
              <a:rPr sz="2797" b="1" spc="-20" dirty="0">
                <a:solidFill>
                  <a:srgbClr val="1F487C"/>
                </a:solidFill>
                <a:latin typeface="Arial"/>
                <a:cs typeface="Arial"/>
              </a:rPr>
              <a:t>l’App</a:t>
            </a:r>
            <a:endParaRPr sz="2797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2761" y="1144990"/>
            <a:ext cx="4963656" cy="47718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0547" y="4091689"/>
            <a:ext cx="3999347" cy="299444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798" b="1" spc="-10" dirty="0">
                <a:latin typeface="Arial"/>
                <a:cs typeface="Arial"/>
              </a:rPr>
              <a:t>https://</a:t>
            </a:r>
            <a:r>
              <a:rPr sz="1798" b="1" spc="-10" dirty="0">
                <a:latin typeface="Arial"/>
                <a:cs typeface="Arial"/>
                <a:hlinkClick r:id="rId3"/>
              </a:rPr>
              <a:t>www.ub.edu/app-socub/#inici</a:t>
            </a:r>
            <a:endParaRPr sz="179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520" y="59435"/>
            <a:ext cx="12150090" cy="6811645"/>
            <a:chOff x="0" y="46357"/>
            <a:chExt cx="12150090" cy="681164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357"/>
              <a:ext cx="12150045" cy="68116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6600" y="1961387"/>
              <a:ext cx="5633085" cy="3702050"/>
            </a:xfrm>
            <a:custGeom>
              <a:avLst/>
              <a:gdLst/>
              <a:ahLst/>
              <a:cxnLst/>
              <a:rect l="l" t="t" r="r" b="b"/>
              <a:pathLst>
                <a:path w="5633084" h="3702050">
                  <a:moveTo>
                    <a:pt x="5632704" y="0"/>
                  </a:moveTo>
                  <a:lnTo>
                    <a:pt x="0" y="0"/>
                  </a:lnTo>
                  <a:lnTo>
                    <a:pt x="0" y="3313176"/>
                  </a:lnTo>
                  <a:lnTo>
                    <a:pt x="2625763" y="3313176"/>
                  </a:lnTo>
                  <a:lnTo>
                    <a:pt x="2819400" y="3701796"/>
                  </a:lnTo>
                  <a:lnTo>
                    <a:pt x="3013024" y="3313176"/>
                  </a:lnTo>
                  <a:lnTo>
                    <a:pt x="5632704" y="3313176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276600" y="1170432"/>
              <a:ext cx="5633085" cy="727075"/>
            </a:xfrm>
            <a:custGeom>
              <a:avLst/>
              <a:gdLst/>
              <a:ahLst/>
              <a:cxnLst/>
              <a:rect l="l" t="t" r="r" b="b"/>
              <a:pathLst>
                <a:path w="5633084" h="727075">
                  <a:moveTo>
                    <a:pt x="5632704" y="0"/>
                  </a:moveTo>
                  <a:lnTo>
                    <a:pt x="0" y="0"/>
                  </a:lnTo>
                  <a:lnTo>
                    <a:pt x="0" y="726948"/>
                  </a:lnTo>
                  <a:lnTo>
                    <a:pt x="5632704" y="726948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37411" y="1246949"/>
            <a:ext cx="525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0" dirty="0">
                <a:solidFill>
                  <a:schemeClr val="tx1"/>
                </a:solidFill>
                <a:latin typeface="Franklin Gothic Book"/>
                <a:cs typeface="Franklin Gothic Boo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secretariabellvitge@ub.edu</a:t>
            </a:r>
            <a:endParaRPr sz="36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4911" y="59435"/>
            <a:ext cx="1712963" cy="2569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277094-18A1-41C3-B375-4D310D50D2F0}"/>
              </a:ext>
            </a:extLst>
          </p:cNvPr>
          <p:cNvSpPr/>
          <p:nvPr/>
        </p:nvSpPr>
        <p:spPr>
          <a:xfrm>
            <a:off x="4783709" y="2295525"/>
            <a:ext cx="29582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>
                <a:solidFill>
                  <a:schemeClr val="bg1"/>
                </a:solidFill>
              </a:rPr>
              <a:t>93. 402 42 92 </a:t>
            </a:r>
          </a:p>
          <a:p>
            <a:endParaRPr lang="ca-ES" sz="3200" dirty="0">
              <a:solidFill>
                <a:schemeClr val="bg1"/>
              </a:solidFill>
            </a:endParaRPr>
          </a:p>
          <a:p>
            <a:r>
              <a:rPr lang="ca-ES" sz="3200" dirty="0">
                <a:solidFill>
                  <a:schemeClr val="bg1"/>
                </a:solidFill>
              </a:rPr>
              <a:t>93. 402 42 93 </a:t>
            </a:r>
          </a:p>
          <a:p>
            <a:endParaRPr lang="ca-ES" sz="3200" dirty="0">
              <a:solidFill>
                <a:schemeClr val="bg1"/>
              </a:solidFill>
            </a:endParaRPr>
          </a:p>
          <a:p>
            <a:r>
              <a:rPr lang="ca-ES" sz="3200" dirty="0">
                <a:solidFill>
                  <a:schemeClr val="bg1"/>
                </a:solidFill>
              </a:rPr>
              <a:t>93. 402 42 56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B837E963-FFFB-447F-81EA-BE5DD906F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3" y="695325"/>
            <a:ext cx="11727702" cy="54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9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7073" y="392429"/>
            <a:ext cx="7114540" cy="576580"/>
          </a:xfrm>
          <a:prstGeom prst="rect">
            <a:avLst/>
          </a:prstGeom>
          <a:solidFill>
            <a:srgbClr val="4F81BC"/>
          </a:solidFill>
          <a:ln w="25907">
            <a:solidFill>
              <a:srgbClr val="006FC0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R="31750" algn="ctr">
              <a:lnSpc>
                <a:spcPct val="100000"/>
              </a:lnSpc>
              <a:spcBef>
                <a:spcPts val="85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SECRETARIA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D’ESTUDIANTS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DOCÈNCIA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(SED)</a:t>
            </a:r>
            <a:endParaRPr sz="1400">
              <a:latin typeface="Calibri"/>
              <a:cs typeface="Calibri"/>
            </a:endParaRPr>
          </a:p>
          <a:p>
            <a:pPr marR="32384" algn="ctr">
              <a:lnSpc>
                <a:spcPct val="100000"/>
              </a:lnSpc>
            </a:pP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FACULTAT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MEDICINA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CIÈNCIES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SALUT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BELLVITGE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34B0D043-2230-494C-9419-945824D8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312052"/>
            <a:ext cx="10668000" cy="49755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A7486800-6F7E-41C0-9352-77BA25472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33" y="542925"/>
            <a:ext cx="6614733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2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923" y="867958"/>
            <a:ext cx="5107669" cy="3752691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>
              <a:spcBef>
                <a:spcPts val="105"/>
              </a:spcBef>
            </a:pPr>
            <a:r>
              <a:rPr sz="1399" b="1" u="sng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Formalització</a:t>
            </a:r>
            <a:r>
              <a:rPr sz="1399" b="1" u="sng" spc="-6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de</a:t>
            </a:r>
            <a:r>
              <a:rPr sz="1399" b="1" u="sng" spc="1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la</a:t>
            </a:r>
            <a:r>
              <a:rPr sz="1399" b="1" u="sng" spc="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matrícula</a:t>
            </a:r>
            <a:endParaRPr sz="1399">
              <a:latin typeface="Arial"/>
              <a:cs typeface="Arial"/>
            </a:endParaRPr>
          </a:p>
          <a:p>
            <a:pPr>
              <a:spcBef>
                <a:spcPts val="175"/>
              </a:spcBef>
            </a:pPr>
            <a:endParaRPr sz="1399">
              <a:latin typeface="Arial"/>
              <a:cs typeface="Arial"/>
            </a:endParaRPr>
          </a:p>
          <a:p>
            <a:pPr marL="286127" marR="5075" indent="-286127">
              <a:buFont typeface="Arial"/>
              <a:buChar char="-"/>
              <a:tabLst>
                <a:tab pos="286127" algn="l"/>
              </a:tabLst>
            </a:pPr>
            <a:r>
              <a:rPr sz="1399" b="1" spc="-10" dirty="0">
                <a:latin typeface="Arial"/>
                <a:cs typeface="Arial"/>
              </a:rPr>
              <a:t>Com?</a:t>
            </a:r>
            <a:r>
              <a:rPr sz="1399" b="1" spc="-85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Automatrícula,</a:t>
            </a:r>
            <a:r>
              <a:rPr sz="1399" b="1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des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</a:t>
            </a:r>
            <a:r>
              <a:rPr sz="1399" spc="-5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qualsevol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punt</a:t>
            </a:r>
            <a:r>
              <a:rPr sz="1399" spc="-6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amb</a:t>
            </a:r>
            <a:r>
              <a:rPr sz="1399" spc="-4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connexió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spc="-50" dirty="0">
                <a:latin typeface="Arial"/>
                <a:cs typeface="Arial"/>
              </a:rPr>
              <a:t>a </a:t>
            </a:r>
            <a:r>
              <a:rPr sz="1399" spc="-10" dirty="0">
                <a:latin typeface="Arial"/>
                <a:cs typeface="Arial"/>
              </a:rPr>
              <a:t>internet.</a:t>
            </a:r>
            <a:endParaRPr sz="1399">
              <a:latin typeface="Arial"/>
              <a:cs typeface="Arial"/>
            </a:endParaRPr>
          </a:p>
          <a:p>
            <a:pPr marL="286127" marR="268363" indent="-286127">
              <a:buFont typeface="Arial"/>
              <a:buChar char="-"/>
              <a:tabLst>
                <a:tab pos="286127" algn="l"/>
              </a:tabLst>
            </a:pPr>
            <a:r>
              <a:rPr sz="1399" b="1" dirty="0">
                <a:latin typeface="Arial"/>
                <a:cs typeface="Arial"/>
              </a:rPr>
              <a:t>Quan?</a:t>
            </a:r>
            <a:r>
              <a:rPr sz="1399" b="1" spc="-6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El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dia</a:t>
            </a:r>
            <a:r>
              <a:rPr sz="1399" b="1" spc="-5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i</a:t>
            </a:r>
            <a:r>
              <a:rPr sz="1399" b="1" spc="-2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hora</a:t>
            </a:r>
            <a:r>
              <a:rPr sz="1399" b="1" spc="-4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assignat</a:t>
            </a:r>
            <a:r>
              <a:rPr sz="1399" b="1" spc="-8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en</a:t>
            </a:r>
            <a:r>
              <a:rPr sz="1399" spc="-5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el</a:t>
            </a:r>
            <a:r>
              <a:rPr sz="1399" spc="-1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calendari</a:t>
            </a:r>
            <a:r>
              <a:rPr sz="1399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</a:t>
            </a:r>
            <a:r>
              <a:rPr sz="1399" spc="-4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matrícula publicat</a:t>
            </a:r>
            <a:r>
              <a:rPr sz="1399" spc="-8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en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el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web</a:t>
            </a:r>
            <a:r>
              <a:rPr sz="1399" spc="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la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facultat.</a:t>
            </a:r>
            <a:endParaRPr sz="1399">
              <a:latin typeface="Arial"/>
              <a:cs typeface="Arial"/>
            </a:endParaRPr>
          </a:p>
          <a:p>
            <a:pPr>
              <a:spcBef>
                <a:spcPts val="165"/>
              </a:spcBef>
              <a:buFont typeface="Arial"/>
              <a:buChar char="-"/>
            </a:pPr>
            <a:endParaRPr sz="1399">
              <a:latin typeface="Arial"/>
              <a:cs typeface="Arial"/>
            </a:endParaRPr>
          </a:p>
          <a:p>
            <a:pPr marL="286127" marR="41238" indent="-286762">
              <a:buChar char="-"/>
              <a:tabLst>
                <a:tab pos="286127" algn="l"/>
              </a:tabLst>
            </a:pPr>
            <a:r>
              <a:rPr sz="1399" dirty="0">
                <a:latin typeface="Arial"/>
                <a:cs typeface="Arial"/>
              </a:rPr>
              <a:t>Previ</a:t>
            </a:r>
            <a:r>
              <a:rPr sz="1399" spc="1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a</a:t>
            </a:r>
            <a:r>
              <a:rPr sz="1399" spc="-1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la </a:t>
            </a:r>
            <a:r>
              <a:rPr sz="1399" spc="-10" dirty="0">
                <a:latin typeface="Arial"/>
                <a:cs typeface="Arial"/>
              </a:rPr>
              <a:t>matrícula:</a:t>
            </a:r>
            <a:r>
              <a:rPr sz="1399" spc="-95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IMPRESCINDIBLE</a:t>
            </a:r>
            <a:r>
              <a:rPr sz="1399" b="1" spc="-40" dirty="0">
                <a:latin typeface="Arial"/>
                <a:cs typeface="Arial"/>
              </a:rPr>
              <a:t> </a:t>
            </a:r>
            <a:r>
              <a:rPr sz="1399" b="1" spc="-35" dirty="0">
                <a:latin typeface="Arial"/>
                <a:cs typeface="Arial"/>
              </a:rPr>
              <a:t>obtenir </a:t>
            </a:r>
            <a:r>
              <a:rPr sz="1399" b="1" spc="-25" dirty="0">
                <a:latin typeface="Arial"/>
                <a:cs typeface="Arial"/>
              </a:rPr>
              <a:t>les </a:t>
            </a:r>
            <a:r>
              <a:rPr sz="1399" b="1" spc="-40" dirty="0">
                <a:latin typeface="Arial"/>
                <a:cs typeface="Arial"/>
              </a:rPr>
              <a:t>credencials</a:t>
            </a:r>
            <a:r>
              <a:rPr sz="1399" b="1" spc="-50" dirty="0">
                <a:latin typeface="Arial"/>
                <a:cs typeface="Arial"/>
              </a:rPr>
              <a:t> </a:t>
            </a:r>
            <a:r>
              <a:rPr sz="1399" b="1" spc="-30" dirty="0">
                <a:latin typeface="Arial"/>
                <a:cs typeface="Arial"/>
              </a:rPr>
              <a:t>(configurar</a:t>
            </a:r>
            <a:r>
              <a:rPr sz="1399" b="1" spc="-50" dirty="0">
                <a:latin typeface="Arial"/>
                <a:cs typeface="Arial"/>
              </a:rPr>
              <a:t> </a:t>
            </a:r>
            <a:r>
              <a:rPr sz="1399" b="1" spc="-35" dirty="0">
                <a:latin typeface="Arial"/>
                <a:cs typeface="Arial"/>
              </a:rPr>
              <a:t>contrasenya</a:t>
            </a:r>
            <a:r>
              <a:rPr sz="1399" b="1" spc="-1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i</a:t>
            </a:r>
            <a:r>
              <a:rPr sz="1399" b="1" spc="-5" dirty="0">
                <a:latin typeface="Arial"/>
                <a:cs typeface="Arial"/>
              </a:rPr>
              <a:t> </a:t>
            </a:r>
            <a:r>
              <a:rPr sz="1399" b="1" spc="-30" dirty="0">
                <a:latin typeface="Arial"/>
                <a:cs typeface="Arial"/>
              </a:rPr>
              <a:t>obtenir</a:t>
            </a:r>
            <a:r>
              <a:rPr sz="1399" b="1" spc="-5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identificador)</a:t>
            </a:r>
            <a:endParaRPr sz="1399">
              <a:latin typeface="Arial"/>
              <a:cs typeface="Arial"/>
            </a:endParaRPr>
          </a:p>
          <a:p>
            <a:pPr marL="912943">
              <a:lnSpc>
                <a:spcPts val="1594"/>
              </a:lnSpc>
            </a:pPr>
            <a:r>
              <a:rPr sz="1399" spc="-50" dirty="0">
                <a:latin typeface="Arial"/>
                <a:cs typeface="Arial"/>
              </a:rPr>
              <a:t>.</a:t>
            </a:r>
            <a:endParaRPr sz="1399">
              <a:latin typeface="Arial"/>
              <a:cs typeface="Arial"/>
            </a:endParaRPr>
          </a:p>
          <a:p>
            <a:pPr marR="513887">
              <a:spcBef>
                <a:spcPts val="110"/>
              </a:spcBef>
            </a:pP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Crèdits</a:t>
            </a:r>
            <a:r>
              <a:rPr sz="1399" b="1" u="sng" spc="-6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a</a:t>
            </a:r>
            <a:r>
              <a:rPr sz="1399" b="1" u="sng" spc="-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matricular</a:t>
            </a:r>
            <a:r>
              <a:rPr sz="1399" b="1" u="sng" spc="-6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per</a:t>
            </a:r>
            <a:r>
              <a:rPr sz="1399" b="1" u="sng" spc="-1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alumnes</a:t>
            </a:r>
            <a:r>
              <a:rPr sz="1399" b="1" u="sng" spc="-6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que</a:t>
            </a:r>
            <a:r>
              <a:rPr sz="1399" b="1" u="sng" spc="-5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es</a:t>
            </a:r>
            <a:r>
              <a:rPr sz="1399" b="1" u="sng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matriculen</a:t>
            </a:r>
            <a:r>
              <a:rPr sz="1399" b="1" u="sng" spc="-9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2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per</a:t>
            </a:r>
            <a:r>
              <a:rPr sz="1399" b="1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primera</a:t>
            </a:r>
            <a:r>
              <a:rPr sz="1399" b="1" u="sng" spc="-8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vegada</a:t>
            </a:r>
            <a:r>
              <a:rPr sz="1399" b="1" u="sng" spc="-5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a</a:t>
            </a:r>
            <a:r>
              <a:rPr sz="1399" b="1" u="sng" spc="-5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un</a:t>
            </a:r>
            <a:r>
              <a:rPr sz="1399" b="1" u="sng" spc="-5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grau</a:t>
            </a:r>
            <a:endParaRPr sz="1399">
              <a:latin typeface="Arial"/>
              <a:cs typeface="Arial"/>
            </a:endParaRPr>
          </a:p>
          <a:p>
            <a:pPr marL="1021430" lvl="1" indent="-107853">
              <a:lnSpc>
                <a:spcPts val="1678"/>
              </a:lnSpc>
              <a:buChar char="-"/>
              <a:tabLst>
                <a:tab pos="1021430" algn="l"/>
              </a:tabLst>
            </a:pPr>
            <a:r>
              <a:rPr sz="1399" dirty="0">
                <a:latin typeface="Arial"/>
                <a:cs typeface="Arial"/>
              </a:rPr>
              <a:t>60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crèdits:</a:t>
            </a:r>
            <a:r>
              <a:rPr sz="1399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a</a:t>
            </a:r>
            <a:r>
              <a:rPr sz="1399" spc="-3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temps</a:t>
            </a:r>
            <a:r>
              <a:rPr sz="1399" spc="-5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complet</a:t>
            </a:r>
            <a:endParaRPr sz="1399">
              <a:latin typeface="Arial"/>
              <a:cs typeface="Arial"/>
            </a:endParaRPr>
          </a:p>
          <a:p>
            <a:pPr marL="1021430" lvl="1" indent="-107853">
              <a:buChar char="-"/>
              <a:tabLst>
                <a:tab pos="1021430" algn="l"/>
              </a:tabLst>
            </a:pPr>
            <a:r>
              <a:rPr sz="1399" dirty="0">
                <a:latin typeface="Arial"/>
                <a:cs typeface="Arial"/>
              </a:rPr>
              <a:t>30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crèdits:</a:t>
            </a:r>
            <a:r>
              <a:rPr sz="1399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a</a:t>
            </a:r>
            <a:r>
              <a:rPr sz="1399" spc="-3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temps</a:t>
            </a:r>
            <a:r>
              <a:rPr sz="1399" spc="-5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parcial</a:t>
            </a:r>
            <a:endParaRPr sz="1399">
              <a:latin typeface="Arial"/>
              <a:cs typeface="Arial"/>
            </a:endParaRPr>
          </a:p>
          <a:p>
            <a:pPr>
              <a:spcBef>
                <a:spcPts val="165"/>
              </a:spcBef>
            </a:pPr>
            <a:endParaRPr sz="1399">
              <a:latin typeface="Arial"/>
              <a:cs typeface="Arial"/>
            </a:endParaRPr>
          </a:p>
          <a:p>
            <a:pPr marR="329268"/>
            <a:r>
              <a:rPr sz="1399" b="1" dirty="0">
                <a:latin typeface="Arial"/>
                <a:cs typeface="Arial"/>
              </a:rPr>
              <a:t>Els</a:t>
            </a:r>
            <a:r>
              <a:rPr sz="1399" b="1" spc="-3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crèdits</a:t>
            </a:r>
            <a:r>
              <a:rPr sz="1399" b="1" spc="-6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reconeguts</a:t>
            </a:r>
            <a:r>
              <a:rPr sz="1399" b="1" spc="-8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no</a:t>
            </a:r>
            <a:r>
              <a:rPr sz="1399" b="1" spc="-1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es</a:t>
            </a:r>
            <a:r>
              <a:rPr sz="1399" b="1" spc="-20" dirty="0">
                <a:latin typeface="Arial"/>
                <a:cs typeface="Arial"/>
              </a:rPr>
              <a:t> comptabilitzen</a:t>
            </a:r>
            <a:r>
              <a:rPr sz="1399" b="1" spc="-10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en</a:t>
            </a:r>
            <a:r>
              <a:rPr sz="1399" b="1" spc="-2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el</a:t>
            </a:r>
            <a:r>
              <a:rPr sz="1399" b="1" spc="-2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total</a:t>
            </a:r>
            <a:r>
              <a:rPr sz="1399" b="1" spc="-40" dirty="0">
                <a:latin typeface="Arial"/>
                <a:cs typeface="Arial"/>
              </a:rPr>
              <a:t> </a:t>
            </a:r>
            <a:r>
              <a:rPr sz="1399" b="1" spc="-25" dirty="0">
                <a:latin typeface="Arial"/>
                <a:cs typeface="Arial"/>
              </a:rPr>
              <a:t>de </a:t>
            </a:r>
            <a:r>
              <a:rPr sz="1399" b="1" dirty="0">
                <a:latin typeface="Arial"/>
                <a:cs typeface="Arial"/>
              </a:rPr>
              <a:t>crèdits</a:t>
            </a:r>
            <a:r>
              <a:rPr sz="1399" b="1" spc="-8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a</a:t>
            </a:r>
            <a:r>
              <a:rPr sz="1399" b="1" spc="-4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matricular.</a:t>
            </a:r>
            <a:endParaRPr sz="1399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4801" y="4917508"/>
            <a:ext cx="1106418" cy="2279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Permanència</a:t>
            </a:r>
            <a:endParaRPr sz="1399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2112" y="4917423"/>
            <a:ext cx="1944480" cy="45233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05950" indent="-105950">
              <a:spcBef>
                <a:spcPts val="100"/>
              </a:spcBef>
              <a:buChar char="-"/>
              <a:tabLst>
                <a:tab pos="105950" algn="l"/>
              </a:tabLst>
            </a:pPr>
            <a:r>
              <a:rPr sz="1399" dirty="0">
                <a:latin typeface="Arial"/>
                <a:cs typeface="Arial"/>
              </a:rPr>
              <a:t>60</a:t>
            </a:r>
            <a:r>
              <a:rPr sz="1399" spc="-3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/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18</a:t>
            </a:r>
            <a:r>
              <a:rPr sz="1399" spc="-2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superats</a:t>
            </a:r>
            <a:endParaRPr sz="1399">
              <a:latin typeface="Arial"/>
              <a:cs typeface="Arial"/>
            </a:endParaRPr>
          </a:p>
          <a:p>
            <a:pPr marL="112294" indent="-107853">
              <a:spcBef>
                <a:spcPts val="5"/>
              </a:spcBef>
              <a:buChar char="-"/>
              <a:tabLst>
                <a:tab pos="112294" algn="l"/>
              </a:tabLst>
            </a:pPr>
            <a:r>
              <a:rPr sz="1399" dirty="0">
                <a:latin typeface="Arial"/>
                <a:cs typeface="Arial"/>
              </a:rPr>
              <a:t>30</a:t>
            </a:r>
            <a:r>
              <a:rPr sz="1399" spc="-3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/</a:t>
            </a:r>
            <a:r>
              <a:rPr sz="1399" spc="38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6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superats</a:t>
            </a:r>
            <a:endParaRPr sz="1399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4946" y="834656"/>
            <a:ext cx="1970491" cy="228570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Modalitats</a:t>
            </a:r>
            <a:r>
              <a:rPr sz="1399" b="1" u="sng" spc="-9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de</a:t>
            </a:r>
            <a:r>
              <a:rPr sz="1399" b="1" u="sng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matrícula</a:t>
            </a:r>
            <a:endParaRPr sz="1399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3792" y="1260995"/>
            <a:ext cx="5276423" cy="228570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399" dirty="0">
                <a:latin typeface="Arial"/>
                <a:cs typeface="Arial"/>
              </a:rPr>
              <a:t>A)</a:t>
            </a:r>
            <a:r>
              <a:rPr sz="1399" spc="-5" dirty="0">
                <a:latin typeface="Arial"/>
                <a:cs typeface="Arial"/>
              </a:rPr>
              <a:t> </a:t>
            </a:r>
            <a:r>
              <a:rPr sz="1399" b="1" spc="-20" dirty="0">
                <a:latin typeface="Arial"/>
                <a:cs typeface="Arial"/>
              </a:rPr>
              <a:t>Condicionada</a:t>
            </a:r>
            <a:r>
              <a:rPr sz="1399" b="1" spc="-5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com</a:t>
            </a:r>
            <a:r>
              <a:rPr sz="1399" b="1" spc="1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a </a:t>
            </a:r>
            <a:r>
              <a:rPr sz="1399" b="1" spc="-20" dirty="0">
                <a:latin typeface="Arial"/>
                <a:cs typeface="Arial"/>
              </a:rPr>
              <a:t>becari/ària</a:t>
            </a:r>
            <a:r>
              <a:rPr sz="1399" spc="-20" dirty="0">
                <a:latin typeface="Arial"/>
                <a:cs typeface="Arial"/>
              </a:rPr>
              <a:t>: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Prèviament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a la </a:t>
            </a:r>
            <a:r>
              <a:rPr sz="1399" spc="-10" dirty="0">
                <a:latin typeface="Arial"/>
                <a:cs typeface="Arial"/>
              </a:rPr>
              <a:t>matrícula</a:t>
            </a:r>
            <a:r>
              <a:rPr sz="1399" spc="-80" dirty="0">
                <a:latin typeface="Arial"/>
                <a:cs typeface="Arial"/>
              </a:rPr>
              <a:t> </a:t>
            </a:r>
            <a:r>
              <a:rPr sz="1399" spc="-20" dirty="0">
                <a:latin typeface="Arial"/>
                <a:cs typeface="Arial"/>
              </a:rPr>
              <a:t>cal:</a:t>
            </a:r>
            <a:endParaRPr sz="1399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0561" y="1637768"/>
            <a:ext cx="4429480" cy="805706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822219">
              <a:spcBef>
                <a:spcPts val="105"/>
              </a:spcBef>
            </a:pPr>
            <a:r>
              <a:rPr sz="1399" dirty="0">
                <a:latin typeface="Arial"/>
                <a:cs typeface="Arial"/>
              </a:rPr>
              <a:t>Haver</a:t>
            </a:r>
            <a:r>
              <a:rPr sz="1399" spc="-2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demanat</a:t>
            </a:r>
            <a:r>
              <a:rPr sz="1399" spc="-8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la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beca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general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del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Ministeri</a:t>
            </a:r>
            <a:endParaRPr sz="1399">
              <a:latin typeface="Arial"/>
              <a:cs typeface="Arial"/>
            </a:endParaRPr>
          </a:p>
          <a:p>
            <a:pPr marL="822219"/>
            <a:r>
              <a:rPr sz="1399" dirty="0">
                <a:latin typeface="Arial"/>
                <a:cs typeface="Arial"/>
              </a:rPr>
              <a:t>i</a:t>
            </a:r>
            <a:r>
              <a:rPr sz="1399" spc="-7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no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haver</a:t>
            </a:r>
            <a:r>
              <a:rPr sz="1399" spc="-6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estat</a:t>
            </a:r>
            <a:r>
              <a:rPr sz="1399" spc="-8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emesa</a:t>
            </a:r>
            <a:r>
              <a:rPr sz="1399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proposta</a:t>
            </a:r>
            <a:r>
              <a:rPr sz="1399" spc="-9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denegació</a:t>
            </a:r>
            <a:endParaRPr sz="1399">
              <a:latin typeface="Arial"/>
              <a:cs typeface="Arial"/>
            </a:endParaRPr>
          </a:p>
          <a:p>
            <a:pPr marL="12689">
              <a:spcBef>
                <a:spcPts val="1099"/>
              </a:spcBef>
            </a:pPr>
            <a:r>
              <a:rPr sz="1399" dirty="0">
                <a:latin typeface="Arial"/>
                <a:cs typeface="Arial"/>
              </a:rPr>
              <a:t>B)</a:t>
            </a:r>
            <a:r>
              <a:rPr sz="1399" spc="1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Matrícula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resta</a:t>
            </a:r>
            <a:r>
              <a:rPr sz="1399" spc="-3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estudiants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spc="-50" dirty="0">
                <a:latin typeface="Arial"/>
                <a:cs typeface="Arial"/>
              </a:rPr>
              <a:t>:</a:t>
            </a:r>
            <a:endParaRPr sz="139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2980" y="2645526"/>
            <a:ext cx="806975" cy="452972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 marR="5075">
              <a:spcBef>
                <a:spcPts val="105"/>
              </a:spcBef>
            </a:pPr>
            <a:r>
              <a:rPr sz="1399" b="1" spc="-20" dirty="0">
                <a:latin typeface="Arial"/>
                <a:cs typeface="Arial"/>
              </a:rPr>
              <a:t>Ordinària </a:t>
            </a:r>
            <a:r>
              <a:rPr sz="1399" b="1" spc="-10" dirty="0">
                <a:latin typeface="Arial"/>
                <a:cs typeface="Arial"/>
              </a:rPr>
              <a:t>Exempta</a:t>
            </a:r>
            <a:endParaRPr sz="1399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7748" y="3328172"/>
            <a:ext cx="3402998" cy="228570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1399" b="1" u="sng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Exempcions</a:t>
            </a:r>
            <a:r>
              <a:rPr sz="1399" b="1" u="sng" spc="-6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al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pagament</a:t>
            </a:r>
            <a:r>
              <a:rPr sz="1399" b="1" u="sng" spc="-5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de</a:t>
            </a:r>
            <a:r>
              <a:rPr sz="1399" b="1" u="sng" spc="-1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la</a:t>
            </a:r>
            <a:r>
              <a:rPr sz="1399" b="1" u="sng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3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matrícula</a:t>
            </a:r>
            <a:endParaRPr sz="1399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9372" y="3674384"/>
            <a:ext cx="5682448" cy="2210934"/>
          </a:xfrm>
          <a:prstGeom prst="rect">
            <a:avLst/>
          </a:prstGeom>
        </p:spPr>
        <p:txBody>
          <a:bodyPr vert="horz" wrap="square" lIns="0" tIns="88818" rIns="0" bIns="0" rtlCol="0">
            <a:spAutoFit/>
          </a:bodyPr>
          <a:lstStyle/>
          <a:p>
            <a:pPr marL="298816" indent="-286127">
              <a:spcBef>
                <a:spcPts val="699"/>
              </a:spcBef>
              <a:buFont typeface="Wingdings"/>
              <a:buChar char=""/>
              <a:tabLst>
                <a:tab pos="298816" algn="l"/>
              </a:tabLst>
            </a:pPr>
            <a:r>
              <a:rPr sz="1399" dirty="0">
                <a:latin typeface="Arial"/>
                <a:cs typeface="Arial"/>
              </a:rPr>
              <a:t>Per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família</a:t>
            </a:r>
            <a:r>
              <a:rPr sz="1399" b="1" spc="-8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nombrosa</a:t>
            </a:r>
            <a:r>
              <a:rPr sz="1399" b="1" spc="-55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especial</a:t>
            </a:r>
            <a:r>
              <a:rPr sz="1399" b="1" spc="-75" dirty="0">
                <a:latin typeface="Arial"/>
                <a:cs typeface="Arial"/>
              </a:rPr>
              <a:t> </a:t>
            </a:r>
            <a:r>
              <a:rPr sz="1399" spc="-10" dirty="0">
                <a:latin typeface="Wingdings"/>
                <a:cs typeface="Wingdings"/>
              </a:rPr>
              <a:t></a:t>
            </a:r>
            <a:r>
              <a:rPr sz="1399" spc="-10" dirty="0">
                <a:latin typeface="Arial"/>
                <a:cs typeface="Arial"/>
              </a:rPr>
              <a:t>100%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</a:t>
            </a:r>
            <a:r>
              <a:rPr sz="1399" spc="-6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i</a:t>
            </a:r>
            <a:r>
              <a:rPr sz="1399" spc="-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gestió</a:t>
            </a:r>
            <a:endParaRPr sz="1399">
              <a:latin typeface="Arial"/>
              <a:cs typeface="Arial"/>
            </a:endParaRPr>
          </a:p>
          <a:p>
            <a:pPr marL="298816" indent="-286127">
              <a:spcBef>
                <a:spcPts val="599"/>
              </a:spcBef>
              <a:buFont typeface="Wingdings"/>
              <a:buChar char=""/>
              <a:tabLst>
                <a:tab pos="298816" algn="l"/>
              </a:tabLst>
            </a:pPr>
            <a:r>
              <a:rPr sz="1399" dirty="0">
                <a:latin typeface="Arial"/>
                <a:cs typeface="Arial"/>
              </a:rPr>
              <a:t>Per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b="1" spc="-20" dirty="0">
                <a:latin typeface="Arial"/>
                <a:cs typeface="Arial"/>
              </a:rPr>
              <a:t>família</a:t>
            </a:r>
            <a:r>
              <a:rPr sz="1399" b="1" spc="-100" dirty="0">
                <a:latin typeface="Arial"/>
                <a:cs typeface="Arial"/>
              </a:rPr>
              <a:t> </a:t>
            </a:r>
            <a:r>
              <a:rPr sz="1399" b="1" spc="-20" dirty="0">
                <a:latin typeface="Arial"/>
                <a:cs typeface="Arial"/>
              </a:rPr>
              <a:t>nombrosa</a:t>
            </a:r>
            <a:r>
              <a:rPr sz="1399" b="1" spc="-55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general</a:t>
            </a:r>
            <a:r>
              <a:rPr sz="1399" b="1" spc="-55" dirty="0">
                <a:latin typeface="Arial"/>
                <a:cs typeface="Arial"/>
              </a:rPr>
              <a:t> </a:t>
            </a:r>
            <a:r>
              <a:rPr sz="1399" dirty="0">
                <a:latin typeface="Wingdings"/>
                <a:cs typeface="Wingdings"/>
              </a:rPr>
              <a:t></a:t>
            </a:r>
            <a:r>
              <a:rPr sz="1399" dirty="0">
                <a:latin typeface="Arial"/>
                <a:cs typeface="Arial"/>
              </a:rPr>
              <a:t>50%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</a:t>
            </a:r>
            <a:r>
              <a:rPr sz="1399" spc="-8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i</a:t>
            </a:r>
            <a:r>
              <a:rPr sz="1399" spc="-2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gestió</a:t>
            </a:r>
            <a:endParaRPr sz="1399">
              <a:latin typeface="Arial"/>
              <a:cs typeface="Arial"/>
            </a:endParaRPr>
          </a:p>
          <a:p>
            <a:pPr marL="298816" indent="-286127">
              <a:spcBef>
                <a:spcPts val="599"/>
              </a:spcBef>
              <a:buFont typeface="Wingdings"/>
              <a:buChar char=""/>
              <a:tabLst>
                <a:tab pos="298816" algn="l"/>
              </a:tabLst>
            </a:pPr>
            <a:r>
              <a:rPr sz="1399" dirty="0">
                <a:latin typeface="Arial"/>
                <a:cs typeface="Arial"/>
              </a:rPr>
              <a:t>Per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MH</a:t>
            </a:r>
            <a:r>
              <a:rPr sz="1399" b="1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o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premi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spc="-20" dirty="0">
                <a:latin typeface="Arial"/>
                <a:cs typeface="Arial"/>
              </a:rPr>
              <a:t>extraordinari</a:t>
            </a:r>
            <a:r>
              <a:rPr sz="1399" spc="-8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al</a:t>
            </a:r>
            <a:r>
              <a:rPr sz="1399" spc="-1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batxillerat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o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CFGS</a:t>
            </a:r>
            <a:r>
              <a:rPr sz="1399" spc="-10" dirty="0">
                <a:latin typeface="Wingdings"/>
                <a:cs typeface="Wingdings"/>
              </a:rPr>
              <a:t></a:t>
            </a:r>
            <a:r>
              <a:rPr sz="1399" spc="-10" dirty="0">
                <a:latin typeface="Arial"/>
                <a:cs typeface="Arial"/>
              </a:rPr>
              <a:t>100%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crèdits</a:t>
            </a:r>
            <a:endParaRPr sz="1399">
              <a:latin typeface="Arial"/>
              <a:cs typeface="Arial"/>
            </a:endParaRPr>
          </a:p>
          <a:p>
            <a:pPr marL="298816" indent="-286127">
              <a:spcBef>
                <a:spcPts val="599"/>
              </a:spcBef>
              <a:buFont typeface="Wingdings"/>
              <a:buChar char=""/>
              <a:tabLst>
                <a:tab pos="298816" algn="l"/>
              </a:tabLst>
            </a:pPr>
            <a:r>
              <a:rPr sz="1399" dirty="0">
                <a:latin typeface="Arial"/>
                <a:cs typeface="Arial"/>
              </a:rPr>
              <a:t>Per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discapacitat</a:t>
            </a:r>
            <a:r>
              <a:rPr sz="1399" b="1" spc="-10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d’un</a:t>
            </a:r>
            <a:r>
              <a:rPr sz="1399" spc="-6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grau</a:t>
            </a:r>
            <a:r>
              <a:rPr sz="1399" spc="-8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mínim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del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33%</a:t>
            </a:r>
            <a:r>
              <a:rPr sz="1399" spc="-50" dirty="0">
                <a:latin typeface="Arial"/>
                <a:cs typeface="Arial"/>
              </a:rPr>
              <a:t> </a:t>
            </a:r>
            <a:r>
              <a:rPr sz="1399" dirty="0">
                <a:latin typeface="Wingdings"/>
                <a:cs typeface="Wingdings"/>
              </a:rPr>
              <a:t></a:t>
            </a:r>
            <a:r>
              <a:rPr sz="1399" dirty="0">
                <a:latin typeface="Arial"/>
                <a:cs typeface="Arial"/>
              </a:rPr>
              <a:t>100%</a:t>
            </a:r>
            <a:r>
              <a:rPr sz="1399" spc="-5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</a:t>
            </a:r>
            <a:r>
              <a:rPr sz="1399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i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gestió</a:t>
            </a:r>
            <a:endParaRPr sz="1399">
              <a:latin typeface="Arial"/>
              <a:cs typeface="Arial"/>
            </a:endParaRPr>
          </a:p>
          <a:p>
            <a:pPr marL="298816" marR="5075" indent="-286762">
              <a:lnSpc>
                <a:spcPct val="100699"/>
              </a:lnSpc>
              <a:spcBef>
                <a:spcPts val="609"/>
              </a:spcBef>
              <a:buFont typeface="Wingdings"/>
              <a:buChar char=""/>
              <a:tabLst>
                <a:tab pos="298816" algn="l"/>
              </a:tabLst>
            </a:pPr>
            <a:r>
              <a:rPr sz="1399" dirty="0">
                <a:latin typeface="Arial"/>
                <a:cs typeface="Arial"/>
              </a:rPr>
              <a:t>Per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víctimes</a:t>
            </a:r>
            <a:r>
              <a:rPr sz="1399" b="1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d’actes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spc="-20" dirty="0">
                <a:latin typeface="Arial"/>
                <a:cs typeface="Arial"/>
              </a:rPr>
              <a:t>terroristes</a:t>
            </a:r>
            <a:r>
              <a:rPr sz="1399" spc="-12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o</a:t>
            </a:r>
            <a:r>
              <a:rPr sz="1399" spc="-3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violència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masclista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spc="-20" dirty="0">
                <a:latin typeface="Arial"/>
                <a:cs typeface="Arial"/>
              </a:rPr>
              <a:t>dins</a:t>
            </a:r>
            <a:r>
              <a:rPr sz="1399" spc="-7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àmbit</a:t>
            </a:r>
            <a:r>
              <a:rPr sz="1399" spc="-4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spc="-25" dirty="0">
                <a:latin typeface="Arial"/>
                <a:cs typeface="Arial"/>
              </a:rPr>
              <a:t>la </a:t>
            </a:r>
            <a:r>
              <a:rPr sz="1399" dirty="0">
                <a:latin typeface="Arial"/>
                <a:cs typeface="Arial"/>
              </a:rPr>
              <a:t>parella</a:t>
            </a:r>
            <a:r>
              <a:rPr sz="1399" spc="-6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i</a:t>
            </a:r>
            <a:r>
              <a:rPr sz="1399" spc="-4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fills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depenents</a:t>
            </a:r>
            <a:r>
              <a:rPr sz="1399" spc="-5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i</a:t>
            </a:r>
            <a:r>
              <a:rPr sz="1399" spc="-1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fora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àmbit</a:t>
            </a:r>
            <a:r>
              <a:rPr sz="1399" spc="-2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parella</a:t>
            </a:r>
            <a:r>
              <a:rPr sz="1399" spc="-70" dirty="0">
                <a:latin typeface="Arial"/>
                <a:cs typeface="Arial"/>
              </a:rPr>
              <a:t> </a:t>
            </a:r>
            <a:r>
              <a:rPr sz="1399" dirty="0">
                <a:latin typeface="Wingdings"/>
                <a:cs typeface="Wingdings"/>
              </a:rPr>
              <a:t></a:t>
            </a:r>
            <a:r>
              <a:rPr sz="1399" dirty="0">
                <a:latin typeface="Arial"/>
                <a:cs typeface="Arial"/>
              </a:rPr>
              <a:t>100%</a:t>
            </a:r>
            <a:r>
              <a:rPr sz="1399" spc="-45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crèdits</a:t>
            </a:r>
            <a:r>
              <a:rPr sz="1399" spc="-90" dirty="0">
                <a:latin typeface="Arial"/>
                <a:cs typeface="Arial"/>
              </a:rPr>
              <a:t> </a:t>
            </a:r>
            <a:r>
              <a:rPr sz="1399" dirty="0">
                <a:latin typeface="Arial"/>
                <a:cs typeface="Arial"/>
              </a:rPr>
              <a:t>i</a:t>
            </a:r>
            <a:r>
              <a:rPr sz="1399" spc="-40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gestió</a:t>
            </a:r>
            <a:endParaRPr sz="1399">
              <a:latin typeface="Arial"/>
              <a:cs typeface="Arial"/>
            </a:endParaRPr>
          </a:p>
          <a:p>
            <a:pPr marL="298816" indent="-286127">
              <a:spcBef>
                <a:spcPts val="719"/>
              </a:spcBef>
              <a:buFont typeface="Wingdings"/>
              <a:buChar char=""/>
              <a:tabLst>
                <a:tab pos="298816" algn="l"/>
              </a:tabLst>
            </a:pPr>
            <a:r>
              <a:rPr sz="1399" b="1" spc="-30" dirty="0">
                <a:latin typeface="Arial"/>
                <a:cs typeface="Arial"/>
              </a:rPr>
              <a:t>Persones</a:t>
            </a:r>
            <a:r>
              <a:rPr sz="1399" b="1" spc="-65" dirty="0">
                <a:latin typeface="Arial"/>
                <a:cs typeface="Arial"/>
              </a:rPr>
              <a:t> </a:t>
            </a:r>
            <a:r>
              <a:rPr sz="1399" b="1" spc="-35" dirty="0">
                <a:latin typeface="Arial"/>
                <a:cs typeface="Arial"/>
              </a:rPr>
              <a:t>beneficiàries</a:t>
            </a:r>
            <a:r>
              <a:rPr sz="1399" b="1" spc="-60" dirty="0">
                <a:latin typeface="Arial"/>
                <a:cs typeface="Arial"/>
              </a:rPr>
              <a:t> </a:t>
            </a:r>
            <a:r>
              <a:rPr sz="1399" b="1" dirty="0">
                <a:latin typeface="Arial"/>
                <a:cs typeface="Arial"/>
              </a:rPr>
              <a:t>de</a:t>
            </a:r>
            <a:r>
              <a:rPr sz="1399" b="1" spc="-2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la</a:t>
            </a:r>
            <a:r>
              <a:rPr sz="1399" b="1" spc="-50" dirty="0">
                <a:latin typeface="Arial"/>
                <a:cs typeface="Arial"/>
              </a:rPr>
              <a:t> </a:t>
            </a:r>
            <a:r>
              <a:rPr sz="1399" b="1" spc="-30" dirty="0">
                <a:latin typeface="Arial"/>
                <a:cs typeface="Arial"/>
              </a:rPr>
              <a:t>prestació</a:t>
            </a:r>
            <a:r>
              <a:rPr sz="1399" b="1" spc="-70" dirty="0">
                <a:latin typeface="Arial"/>
                <a:cs typeface="Arial"/>
              </a:rPr>
              <a:t> </a:t>
            </a:r>
            <a:r>
              <a:rPr sz="1399" b="1" spc="-10" dirty="0">
                <a:latin typeface="Arial"/>
                <a:cs typeface="Arial"/>
              </a:rPr>
              <a:t>de</a:t>
            </a:r>
            <a:r>
              <a:rPr sz="1399" b="1" spc="-35" dirty="0">
                <a:latin typeface="Arial"/>
                <a:cs typeface="Arial"/>
              </a:rPr>
              <a:t> </a:t>
            </a:r>
            <a:r>
              <a:rPr sz="1399" b="1" spc="-30" dirty="0">
                <a:latin typeface="Arial"/>
                <a:cs typeface="Arial"/>
              </a:rPr>
              <a:t>l’ingrés</a:t>
            </a:r>
            <a:r>
              <a:rPr sz="1399" b="1" spc="-60" dirty="0">
                <a:latin typeface="Arial"/>
                <a:cs typeface="Arial"/>
              </a:rPr>
              <a:t> </a:t>
            </a:r>
            <a:r>
              <a:rPr sz="1399" b="1" spc="-25" dirty="0">
                <a:latin typeface="Arial"/>
                <a:cs typeface="Arial"/>
              </a:rPr>
              <a:t>mínim</a:t>
            </a:r>
            <a:r>
              <a:rPr sz="1399" b="1" spc="-40" dirty="0">
                <a:latin typeface="Arial"/>
                <a:cs typeface="Arial"/>
              </a:rPr>
              <a:t> </a:t>
            </a:r>
            <a:r>
              <a:rPr sz="1399" b="1" spc="-25" dirty="0">
                <a:latin typeface="Arial"/>
                <a:cs typeface="Arial"/>
              </a:rPr>
              <a:t>vital</a:t>
            </a:r>
            <a:r>
              <a:rPr sz="1399" b="1" spc="-45" dirty="0">
                <a:latin typeface="Arial"/>
                <a:cs typeface="Arial"/>
              </a:rPr>
              <a:t> </a:t>
            </a:r>
            <a:r>
              <a:rPr sz="1399" spc="-50" dirty="0">
                <a:latin typeface="Wingdings"/>
                <a:cs typeface="Wingdings"/>
              </a:rPr>
              <a:t></a:t>
            </a:r>
            <a:endParaRPr sz="1399">
              <a:latin typeface="Wingdings"/>
              <a:cs typeface="Wingdings"/>
            </a:endParaRPr>
          </a:p>
          <a:p>
            <a:pPr marL="298816">
              <a:spcBef>
                <a:spcPts val="25"/>
              </a:spcBef>
            </a:pPr>
            <a:r>
              <a:rPr sz="1399" spc="-20" dirty="0">
                <a:latin typeface="Arial"/>
                <a:cs typeface="Arial"/>
              </a:rPr>
              <a:t>100%</a:t>
            </a:r>
            <a:r>
              <a:rPr sz="1399" spc="-75" dirty="0">
                <a:latin typeface="Arial"/>
                <a:cs typeface="Arial"/>
              </a:rPr>
              <a:t> </a:t>
            </a:r>
            <a:r>
              <a:rPr sz="1399" spc="-10" dirty="0">
                <a:latin typeface="Arial"/>
                <a:cs typeface="Arial"/>
              </a:rPr>
              <a:t>crèdits.</a:t>
            </a:r>
            <a:endParaRPr sz="1399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949" y="625024"/>
            <a:ext cx="11524768" cy="5393155"/>
          </a:xfrm>
          <a:custGeom>
            <a:avLst/>
            <a:gdLst/>
            <a:ahLst/>
            <a:cxnLst/>
            <a:rect l="l" t="t" r="r" b="b"/>
            <a:pathLst>
              <a:path w="11535410" h="5398135">
                <a:moveTo>
                  <a:pt x="0" y="0"/>
                </a:moveTo>
                <a:lnTo>
                  <a:pt x="5515229" y="0"/>
                </a:lnTo>
                <a:lnTo>
                  <a:pt x="5515229" y="5397627"/>
                </a:lnTo>
                <a:lnTo>
                  <a:pt x="0" y="5397627"/>
                </a:lnTo>
                <a:lnTo>
                  <a:pt x="0" y="0"/>
                </a:lnTo>
                <a:close/>
              </a:path>
              <a:path w="11535410" h="5398135">
                <a:moveTo>
                  <a:pt x="5672201" y="0"/>
                </a:moveTo>
                <a:lnTo>
                  <a:pt x="11534902" y="0"/>
                </a:lnTo>
                <a:lnTo>
                  <a:pt x="11534902" y="5397627"/>
                </a:lnTo>
                <a:lnTo>
                  <a:pt x="5672201" y="5397627"/>
                </a:lnTo>
                <a:lnTo>
                  <a:pt x="5672201" y="0"/>
                </a:lnTo>
                <a:close/>
              </a:path>
            </a:pathLst>
          </a:custGeom>
          <a:ln w="38100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411" y="1377187"/>
            <a:ext cx="4508782" cy="1053163"/>
          </a:xfrm>
          <a:prstGeom prst="rect">
            <a:avLst/>
          </a:prstGeom>
          <a:ln w="38100">
            <a:solidFill>
              <a:srgbClr val="385D88"/>
            </a:solidFill>
          </a:ln>
        </p:spPr>
        <p:txBody>
          <a:bodyPr vert="horz" wrap="square" lIns="0" tIns="43140" rIns="0" bIns="0" rtlCol="0">
            <a:spAutoFit/>
          </a:bodyPr>
          <a:lstStyle/>
          <a:p>
            <a:pPr marL="485338" marR="619837" algn="ctr" defTabSz="913577">
              <a:spcBef>
                <a:spcPts val="340"/>
              </a:spcBef>
            </a:pPr>
            <a:r>
              <a:rPr sz="15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Preu</a:t>
            </a:r>
            <a:r>
              <a:rPr sz="1599" b="1" u="sng" spc="-114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crèdits</a:t>
            </a:r>
            <a:r>
              <a:rPr sz="1599" b="1" u="sng" spc="-7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convalidats, adaptats</a:t>
            </a:r>
            <a:r>
              <a:rPr sz="1599" b="1" u="sng" spc="-6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spc="-5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i</a:t>
            </a:r>
            <a:r>
              <a:rPr sz="1599" b="1" spc="-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5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reconeguts</a:t>
            </a:r>
            <a:endParaRPr sz="1599" dirty="0">
              <a:latin typeface="Arial"/>
              <a:cs typeface="Arial"/>
            </a:endParaRPr>
          </a:p>
          <a:p>
            <a:pPr defTabSz="913577">
              <a:spcBef>
                <a:spcPts val="175"/>
              </a:spcBef>
            </a:pPr>
            <a:endParaRPr sz="1599" dirty="0">
              <a:latin typeface="Arial"/>
              <a:cs typeface="Arial"/>
            </a:endParaRPr>
          </a:p>
          <a:p>
            <a:pPr marR="132596" algn="ctr" defTabSz="913577"/>
            <a:r>
              <a:rPr sz="1599" b="1" dirty="0">
                <a:latin typeface="Arial"/>
                <a:cs typeface="Arial"/>
              </a:rPr>
              <a:t>20%</a:t>
            </a:r>
            <a:r>
              <a:rPr sz="1599" b="1" spc="-7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de</a:t>
            </a:r>
            <a:r>
              <a:rPr sz="1599" b="1" spc="-7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l’import</a:t>
            </a:r>
            <a:r>
              <a:rPr sz="1599" b="1" spc="-2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del</a:t>
            </a:r>
            <a:r>
              <a:rPr sz="1599" b="1" spc="-6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crèdit</a:t>
            </a:r>
            <a:r>
              <a:rPr sz="1599" b="1" spc="-5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(3,</a:t>
            </a:r>
            <a:r>
              <a:rPr lang="ca-ES" sz="1599" b="1" dirty="0">
                <a:latin typeface="Arial"/>
                <a:cs typeface="Arial"/>
              </a:rPr>
              <a:t>54</a:t>
            </a:r>
            <a:r>
              <a:rPr sz="1599" b="1" spc="-55" dirty="0">
                <a:latin typeface="Arial"/>
                <a:cs typeface="Arial"/>
              </a:rPr>
              <a:t> </a:t>
            </a:r>
            <a:r>
              <a:rPr sz="1599" b="1" spc="-25" dirty="0">
                <a:latin typeface="Arial"/>
                <a:cs typeface="Arial"/>
              </a:rPr>
              <a:t>€)</a:t>
            </a:r>
            <a:endParaRPr sz="1599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8590" y="3065742"/>
            <a:ext cx="4572858" cy="2228063"/>
          </a:xfrm>
          <a:prstGeom prst="rect">
            <a:avLst/>
          </a:prstGeom>
          <a:ln w="38100">
            <a:solidFill>
              <a:srgbClr val="385D88"/>
            </a:solidFill>
          </a:ln>
        </p:spPr>
        <p:txBody>
          <a:bodyPr vert="horz" wrap="square" lIns="0" tIns="189690" rIns="0" bIns="0" rtlCol="0">
            <a:spAutoFit/>
          </a:bodyPr>
          <a:lstStyle/>
          <a:p>
            <a:pPr marL="154801" defTabSz="913577">
              <a:spcBef>
                <a:spcPts val="1494"/>
              </a:spcBef>
            </a:pPr>
            <a:r>
              <a:rPr sz="15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Forma</a:t>
            </a:r>
            <a:r>
              <a:rPr sz="1599" b="1" u="sng" spc="-4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de</a:t>
            </a:r>
            <a:r>
              <a:rPr sz="1599" b="1" u="sng" spc="-55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1599" b="1" u="sng" spc="-1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pagament</a:t>
            </a:r>
            <a:endParaRPr sz="1599">
              <a:latin typeface="Arial"/>
              <a:cs typeface="Arial"/>
            </a:endParaRPr>
          </a:p>
          <a:p>
            <a:pPr marL="155435" defTabSz="913577">
              <a:spcBef>
                <a:spcPts val="599"/>
              </a:spcBef>
            </a:pPr>
            <a:r>
              <a:rPr sz="1599" b="1" dirty="0">
                <a:latin typeface="Arial"/>
                <a:cs typeface="Arial"/>
              </a:rPr>
              <a:t>Pagament</a:t>
            </a:r>
            <a:r>
              <a:rPr sz="1599" b="1" spc="-40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únic</a:t>
            </a:r>
            <a:r>
              <a:rPr sz="1599" b="1" spc="-3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(rebut únic</a:t>
            </a:r>
            <a:r>
              <a:rPr sz="1599" spc="-8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o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domiciliat)</a:t>
            </a:r>
            <a:endParaRPr sz="1599">
              <a:latin typeface="Arial"/>
              <a:cs typeface="Arial"/>
            </a:endParaRPr>
          </a:p>
          <a:p>
            <a:pPr marL="155435" defTabSz="913577">
              <a:spcBef>
                <a:spcPts val="599"/>
              </a:spcBef>
            </a:pPr>
            <a:r>
              <a:rPr sz="1599" b="1" dirty="0">
                <a:latin typeface="Arial"/>
                <a:cs typeface="Arial"/>
              </a:rPr>
              <a:t>Pagament</a:t>
            </a:r>
            <a:r>
              <a:rPr sz="1599" b="1" spc="-25" dirty="0">
                <a:latin typeface="Arial"/>
                <a:cs typeface="Arial"/>
              </a:rPr>
              <a:t> </a:t>
            </a:r>
            <a:r>
              <a:rPr sz="1599" b="1" dirty="0">
                <a:latin typeface="Arial"/>
                <a:cs typeface="Arial"/>
              </a:rPr>
              <a:t>fraccionat</a:t>
            </a:r>
            <a:r>
              <a:rPr sz="1599" dirty="0">
                <a:latin typeface="Arial"/>
                <a:cs typeface="Arial"/>
              </a:rPr>
              <a:t>:</a:t>
            </a:r>
            <a:r>
              <a:rPr sz="1599" spc="1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3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o</a:t>
            </a:r>
            <a:r>
              <a:rPr sz="1599" spc="-2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7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terminis.</a:t>
            </a:r>
            <a:endParaRPr sz="1599">
              <a:latin typeface="Arial"/>
              <a:cs typeface="Arial"/>
            </a:endParaRPr>
          </a:p>
          <a:p>
            <a:pPr marL="155435" defTabSz="913577">
              <a:spcBef>
                <a:spcPts val="599"/>
              </a:spcBef>
            </a:pPr>
            <a:r>
              <a:rPr sz="1599" dirty="0">
                <a:latin typeface="Arial"/>
                <a:cs typeface="Arial"/>
              </a:rPr>
              <a:t>Quan</a:t>
            </a:r>
            <a:r>
              <a:rPr sz="1599" spc="-4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l’import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de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la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matrícula</a:t>
            </a:r>
            <a:r>
              <a:rPr sz="1599" spc="-3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és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mínim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de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300</a:t>
            </a:r>
            <a:r>
              <a:rPr sz="1599" spc="-55" dirty="0">
                <a:latin typeface="Arial"/>
                <a:cs typeface="Arial"/>
              </a:rPr>
              <a:t> </a:t>
            </a:r>
            <a:r>
              <a:rPr sz="1599" spc="-50" dirty="0">
                <a:latin typeface="Arial"/>
                <a:cs typeface="Arial"/>
              </a:rPr>
              <a:t>€</a:t>
            </a:r>
            <a:endParaRPr sz="1599">
              <a:latin typeface="Arial"/>
              <a:cs typeface="Arial"/>
            </a:endParaRPr>
          </a:p>
          <a:p>
            <a:pPr marL="155435" marR="74228" indent="-634" defTabSz="913577">
              <a:spcBef>
                <a:spcPts val="599"/>
              </a:spcBef>
            </a:pPr>
            <a:r>
              <a:rPr sz="1599" dirty="0">
                <a:latin typeface="Arial"/>
                <a:cs typeface="Arial"/>
              </a:rPr>
              <a:t>El</a:t>
            </a:r>
            <a:r>
              <a:rPr sz="1599" spc="-9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primer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rebut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apareix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juntament</a:t>
            </a:r>
            <a:r>
              <a:rPr sz="1599" spc="-6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amb</a:t>
            </a:r>
            <a:r>
              <a:rPr sz="1599" spc="-85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l’imprès </a:t>
            </a:r>
            <a:r>
              <a:rPr sz="1599" dirty="0">
                <a:latin typeface="Arial"/>
                <a:cs typeface="Arial"/>
              </a:rPr>
              <a:t>de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la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matrícula.</a:t>
            </a:r>
            <a:r>
              <a:rPr sz="1599" spc="32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La</a:t>
            </a:r>
            <a:r>
              <a:rPr sz="1599" spc="-4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resta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de</a:t>
            </a:r>
            <a:r>
              <a:rPr sz="1599" spc="-6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rebuts</a:t>
            </a:r>
            <a:r>
              <a:rPr sz="1599" spc="-15" dirty="0">
                <a:latin typeface="Arial"/>
                <a:cs typeface="Arial"/>
              </a:rPr>
              <a:t> </a:t>
            </a:r>
            <a:r>
              <a:rPr sz="1599" dirty="0">
                <a:latin typeface="Arial"/>
                <a:cs typeface="Arial"/>
              </a:rPr>
              <a:t>apareixen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spc="-25" dirty="0">
                <a:latin typeface="Arial"/>
                <a:cs typeface="Arial"/>
              </a:rPr>
              <a:t>en </a:t>
            </a:r>
            <a:r>
              <a:rPr sz="1599" spc="-10" dirty="0">
                <a:latin typeface="Arial"/>
                <a:cs typeface="Arial"/>
              </a:rPr>
              <a:t>l’espai</a:t>
            </a:r>
            <a:r>
              <a:rPr sz="1599" spc="-50" dirty="0">
                <a:latin typeface="Arial"/>
                <a:cs typeface="Arial"/>
              </a:rPr>
              <a:t> </a:t>
            </a:r>
            <a:r>
              <a:rPr sz="1599" spc="-10" dirty="0">
                <a:latin typeface="Arial"/>
                <a:cs typeface="Arial"/>
              </a:rPr>
              <a:t>personal.</a:t>
            </a:r>
            <a:endParaRPr sz="1599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0412" y="1404083"/>
            <a:ext cx="4225287" cy="28949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Import</a:t>
            </a:r>
            <a:r>
              <a:rPr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Matrícula</a:t>
            </a:r>
            <a:r>
              <a:rPr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Grau</a:t>
            </a:r>
            <a:r>
              <a:rPr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lang="ca-ES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en Podologia</a:t>
            </a:r>
            <a:endParaRPr u="sng" spc="-10" dirty="0">
              <a:solidFill>
                <a:srgbClr val="006FC0"/>
              </a:solidFill>
              <a:uFill>
                <a:solidFill>
                  <a:srgbClr val="006FC0"/>
                </a:solidFill>
              </a:u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6100" y="1952217"/>
            <a:ext cx="6324600" cy="3660926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 marR="5075" defTabSz="913577">
              <a:spcBef>
                <a:spcPts val="100"/>
              </a:spcBef>
            </a:pPr>
            <a:r>
              <a:rPr sz="1798" dirty="0">
                <a:latin typeface="Arial"/>
                <a:cs typeface="Arial"/>
              </a:rPr>
              <a:t>Preus</a:t>
            </a:r>
            <a:r>
              <a:rPr sz="1798" spc="-5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Públics</a:t>
            </a:r>
            <a:r>
              <a:rPr sz="1798" spc="-3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Ensenyaments Oficials</a:t>
            </a:r>
            <a:r>
              <a:rPr sz="1798" spc="-5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(</a:t>
            </a:r>
            <a:r>
              <a:rPr sz="1798" dirty="0" err="1">
                <a:latin typeface="Arial"/>
                <a:cs typeface="Arial"/>
              </a:rPr>
              <a:t>Decret</a:t>
            </a:r>
            <a:r>
              <a:rPr sz="1798" spc="-40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1</a:t>
            </a:r>
            <a:r>
              <a:rPr lang="ca-ES" sz="1798" spc="-10" dirty="0">
                <a:latin typeface="Arial"/>
                <a:cs typeface="Arial"/>
              </a:rPr>
              <a:t>25</a:t>
            </a:r>
            <a:r>
              <a:rPr sz="1798" spc="-10" dirty="0">
                <a:latin typeface="Arial"/>
                <a:cs typeface="Arial"/>
              </a:rPr>
              <a:t>/202</a:t>
            </a:r>
            <a:r>
              <a:rPr lang="ca-ES" sz="1798" spc="-10" dirty="0">
                <a:latin typeface="Arial"/>
                <a:cs typeface="Arial"/>
              </a:rPr>
              <a:t>5</a:t>
            </a:r>
            <a:r>
              <a:rPr sz="1798" spc="-10" dirty="0">
                <a:latin typeface="Arial"/>
                <a:cs typeface="Arial"/>
              </a:rPr>
              <a:t>, </a:t>
            </a:r>
            <a:r>
              <a:rPr sz="1798" dirty="0">
                <a:latin typeface="Arial"/>
                <a:cs typeface="Arial"/>
              </a:rPr>
              <a:t>de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1</a:t>
            </a:r>
            <a:r>
              <a:rPr lang="ca-ES" sz="1798" dirty="0">
                <a:latin typeface="Arial"/>
                <a:cs typeface="Arial"/>
              </a:rPr>
              <a:t>7</a:t>
            </a:r>
            <a:r>
              <a:rPr sz="1798" spc="-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de</a:t>
            </a:r>
            <a:r>
              <a:rPr sz="1798" spc="-10" dirty="0">
                <a:latin typeface="Arial"/>
                <a:cs typeface="Arial"/>
              </a:rPr>
              <a:t> juny).</a:t>
            </a:r>
            <a:endParaRPr sz="1798" dirty="0">
              <a:latin typeface="Arial"/>
              <a:cs typeface="Arial"/>
            </a:endParaRPr>
          </a:p>
          <a:p>
            <a:pPr defTabSz="913577">
              <a:spcBef>
                <a:spcPts val="90"/>
              </a:spcBef>
            </a:pPr>
            <a:endParaRPr sz="1798" dirty="0">
              <a:latin typeface="Arial"/>
              <a:cs typeface="Arial"/>
            </a:endParaRPr>
          </a:p>
          <a:p>
            <a:pPr marL="12689" defTabSz="913577"/>
            <a:r>
              <a:rPr sz="1798" b="1" dirty="0">
                <a:latin typeface="Arial"/>
                <a:cs typeface="Arial"/>
              </a:rPr>
              <a:t>Import</a:t>
            </a:r>
            <a:r>
              <a:rPr sz="1798" b="1" spc="-5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crèdit</a:t>
            </a:r>
            <a:r>
              <a:rPr sz="1798" b="1" spc="-3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Grau</a:t>
            </a:r>
            <a:r>
              <a:rPr sz="1798" b="1" spc="-30" dirty="0">
                <a:latin typeface="Arial"/>
                <a:cs typeface="Arial"/>
              </a:rPr>
              <a:t> </a:t>
            </a:r>
            <a:r>
              <a:rPr lang="ca-ES" sz="1798" b="1" spc="-30" dirty="0">
                <a:latin typeface="Arial"/>
                <a:cs typeface="Arial"/>
              </a:rPr>
              <a:t>en Podologia</a:t>
            </a:r>
            <a:r>
              <a:rPr sz="1798" b="1" spc="-2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(curs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2</a:t>
            </a:r>
            <a:r>
              <a:rPr lang="ca-ES" sz="1798" spc="-10" dirty="0">
                <a:latin typeface="Arial"/>
                <a:cs typeface="Arial"/>
              </a:rPr>
              <a:t>5-26)</a:t>
            </a:r>
            <a:r>
              <a:rPr sz="1798" dirty="0">
                <a:latin typeface="Arial"/>
                <a:cs typeface="Arial"/>
              </a:rPr>
              <a:t>: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1</a:t>
            </a:r>
            <a:r>
              <a:rPr lang="ca-ES" sz="1798" dirty="0">
                <a:latin typeface="Arial"/>
                <a:cs typeface="Arial"/>
              </a:rPr>
              <a:t>7,69</a:t>
            </a:r>
            <a:r>
              <a:rPr sz="1798" spc="-20" dirty="0">
                <a:latin typeface="Arial"/>
                <a:cs typeface="Arial"/>
              </a:rPr>
              <a:t> </a:t>
            </a:r>
            <a:r>
              <a:rPr sz="1798" spc="-50" dirty="0">
                <a:latin typeface="Arial"/>
                <a:cs typeface="Arial"/>
              </a:rPr>
              <a:t>€</a:t>
            </a:r>
            <a:endParaRPr sz="1798" dirty="0">
              <a:latin typeface="Arial"/>
              <a:cs typeface="Arial"/>
            </a:endParaRPr>
          </a:p>
          <a:p>
            <a:pPr defTabSz="913577">
              <a:spcBef>
                <a:spcPts val="90"/>
              </a:spcBef>
            </a:pPr>
            <a:endParaRPr sz="1798" dirty="0">
              <a:latin typeface="Arial"/>
              <a:cs typeface="Arial"/>
            </a:endParaRPr>
          </a:p>
          <a:p>
            <a:pPr marL="12689" marR="511348" defTabSz="913577"/>
            <a:r>
              <a:rPr sz="1798" b="1" dirty="0">
                <a:latin typeface="Arial"/>
                <a:cs typeface="Arial"/>
              </a:rPr>
              <a:t>Import</a:t>
            </a:r>
            <a:r>
              <a:rPr sz="1798" b="1" spc="-50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matrícula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Grau</a:t>
            </a:r>
            <a:r>
              <a:rPr sz="1798" b="1" spc="-40" dirty="0">
                <a:latin typeface="Arial"/>
                <a:cs typeface="Arial"/>
              </a:rPr>
              <a:t> </a:t>
            </a:r>
            <a:r>
              <a:rPr lang="ca-ES" sz="1798" b="1" spc="-40" dirty="0">
                <a:latin typeface="Arial"/>
                <a:cs typeface="Arial"/>
              </a:rPr>
              <a:t>en Podologia </a:t>
            </a:r>
            <a:r>
              <a:rPr sz="1798" dirty="0">
                <a:latin typeface="Arial"/>
                <a:cs typeface="Arial"/>
              </a:rPr>
              <a:t>(curs</a:t>
            </a:r>
            <a:r>
              <a:rPr sz="1798" spc="-35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202</a:t>
            </a:r>
            <a:r>
              <a:rPr lang="ca-ES" sz="1798" spc="-10" dirty="0">
                <a:latin typeface="Arial"/>
                <a:cs typeface="Arial"/>
              </a:rPr>
              <a:t>5-26</a:t>
            </a:r>
            <a:r>
              <a:rPr sz="1798" spc="-20" dirty="0">
                <a:latin typeface="Arial"/>
                <a:cs typeface="Arial"/>
              </a:rPr>
              <a:t>): </a:t>
            </a:r>
            <a:endParaRPr lang="ca-ES" sz="1798" spc="-20" dirty="0">
              <a:latin typeface="Arial"/>
              <a:cs typeface="Arial"/>
            </a:endParaRPr>
          </a:p>
          <a:p>
            <a:pPr marL="12689" marR="511348" defTabSz="913577"/>
            <a:r>
              <a:rPr sz="1798" dirty="0">
                <a:latin typeface="Arial"/>
                <a:cs typeface="Arial"/>
              </a:rPr>
              <a:t>60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crèdits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dirty="0">
                <a:latin typeface="Wingdings"/>
                <a:cs typeface="Wingdings"/>
              </a:rPr>
              <a:t></a:t>
            </a:r>
            <a:r>
              <a:rPr sz="1798" spc="15" dirty="0">
                <a:latin typeface="Times New Roman"/>
                <a:cs typeface="Times New Roman"/>
              </a:rPr>
              <a:t> </a:t>
            </a:r>
            <a:r>
              <a:rPr sz="1798" dirty="0">
                <a:latin typeface="Arial"/>
                <a:cs typeface="Arial"/>
              </a:rPr>
              <a:t>1.2</a:t>
            </a:r>
            <a:r>
              <a:rPr lang="ca-ES" sz="1798" dirty="0">
                <a:latin typeface="Arial"/>
                <a:cs typeface="Arial"/>
              </a:rPr>
              <a:t>02,32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euros</a:t>
            </a:r>
            <a:r>
              <a:rPr sz="1798" spc="-1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(1.</a:t>
            </a:r>
            <a:r>
              <a:rPr lang="ca-ES" sz="1798" dirty="0">
                <a:latin typeface="Arial"/>
                <a:cs typeface="Arial"/>
              </a:rPr>
              <a:t>061,40</a:t>
            </a:r>
            <a:r>
              <a:rPr sz="1798" spc="-1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+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140,92)</a:t>
            </a:r>
            <a:endParaRPr sz="1798" dirty="0">
              <a:latin typeface="Arial"/>
              <a:cs typeface="Arial"/>
            </a:endParaRPr>
          </a:p>
          <a:p>
            <a:pPr marL="12689" defTabSz="913577"/>
            <a:r>
              <a:rPr sz="1798" dirty="0">
                <a:latin typeface="Arial"/>
                <a:cs typeface="Arial"/>
              </a:rPr>
              <a:t>30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crèdits</a:t>
            </a:r>
            <a:r>
              <a:rPr sz="1798" spc="-5" dirty="0">
                <a:latin typeface="Arial"/>
                <a:cs typeface="Arial"/>
              </a:rPr>
              <a:t> </a:t>
            </a:r>
            <a:r>
              <a:rPr sz="1798" dirty="0">
                <a:latin typeface="Wingdings"/>
                <a:cs typeface="Wingdings"/>
              </a:rPr>
              <a:t></a:t>
            </a:r>
            <a:r>
              <a:rPr sz="1798" spc="15" dirty="0">
                <a:latin typeface="Times New Roman"/>
                <a:cs typeface="Times New Roman"/>
              </a:rPr>
              <a:t> </a:t>
            </a:r>
            <a:r>
              <a:rPr sz="1798" dirty="0">
                <a:latin typeface="Arial"/>
                <a:cs typeface="Arial"/>
              </a:rPr>
              <a:t>6</a:t>
            </a:r>
            <a:r>
              <a:rPr lang="ca-ES" sz="1798" dirty="0">
                <a:latin typeface="Arial"/>
                <a:cs typeface="Arial"/>
              </a:rPr>
              <a:t>71,62 </a:t>
            </a:r>
            <a:r>
              <a:rPr sz="1798" dirty="0">
                <a:latin typeface="Arial"/>
                <a:cs typeface="Arial"/>
              </a:rPr>
              <a:t>euros</a:t>
            </a:r>
            <a:r>
              <a:rPr sz="1798" spc="-1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(5</a:t>
            </a:r>
            <a:r>
              <a:rPr lang="ca-ES" sz="1798" dirty="0">
                <a:latin typeface="Arial"/>
                <a:cs typeface="Arial"/>
              </a:rPr>
              <a:t>30,70</a:t>
            </a:r>
            <a:r>
              <a:rPr sz="1798" spc="-1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+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140,92)</a:t>
            </a:r>
            <a:endParaRPr sz="1798" dirty="0">
              <a:latin typeface="Arial"/>
              <a:cs typeface="Arial"/>
            </a:endParaRPr>
          </a:p>
          <a:p>
            <a:pPr defTabSz="913577">
              <a:spcBef>
                <a:spcPts val="90"/>
              </a:spcBef>
            </a:pPr>
            <a:endParaRPr sz="1798" dirty="0">
              <a:latin typeface="Arial"/>
              <a:cs typeface="Arial"/>
            </a:endParaRPr>
          </a:p>
          <a:p>
            <a:pPr marL="12689" defTabSz="913577"/>
            <a:r>
              <a:rPr sz="1798" b="1" dirty="0">
                <a:latin typeface="Arial"/>
                <a:cs typeface="Arial"/>
              </a:rPr>
              <a:t>Impagament:</a:t>
            </a:r>
            <a:r>
              <a:rPr sz="1798" b="1" spc="-25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5%</a:t>
            </a:r>
            <a:r>
              <a:rPr sz="1798" spc="-30" dirty="0">
                <a:latin typeface="Arial"/>
                <a:cs typeface="Arial"/>
              </a:rPr>
              <a:t> </a:t>
            </a:r>
            <a:r>
              <a:rPr sz="1798" dirty="0">
                <a:latin typeface="Arial"/>
                <a:cs typeface="Arial"/>
              </a:rPr>
              <a:t>de</a:t>
            </a:r>
            <a:r>
              <a:rPr sz="1798" spc="-20" dirty="0">
                <a:latin typeface="Arial"/>
                <a:cs typeface="Arial"/>
              </a:rPr>
              <a:t> </a:t>
            </a:r>
            <a:r>
              <a:rPr sz="1798" spc="-10" dirty="0">
                <a:latin typeface="Arial"/>
                <a:cs typeface="Arial"/>
              </a:rPr>
              <a:t>recàrrec</a:t>
            </a:r>
            <a:endParaRPr sz="1798" dirty="0">
              <a:latin typeface="Arial"/>
              <a:cs typeface="Arial"/>
            </a:endParaRPr>
          </a:p>
          <a:p>
            <a:pPr defTabSz="913577">
              <a:spcBef>
                <a:spcPts val="90"/>
              </a:spcBef>
            </a:pPr>
            <a:endParaRPr sz="1798" dirty="0">
              <a:latin typeface="Arial"/>
              <a:cs typeface="Arial"/>
            </a:endParaRPr>
          </a:p>
          <a:p>
            <a:pPr marL="12689" defTabSz="913577"/>
            <a:r>
              <a:rPr sz="1798" b="1" dirty="0">
                <a:latin typeface="Arial"/>
                <a:cs typeface="Arial"/>
              </a:rPr>
              <a:t>Simulador</a:t>
            </a:r>
            <a:r>
              <a:rPr sz="1798" b="1" spc="-45" dirty="0">
                <a:latin typeface="Arial"/>
                <a:cs typeface="Arial"/>
              </a:rPr>
              <a:t> </a:t>
            </a:r>
            <a:r>
              <a:rPr sz="1798" b="1" dirty="0">
                <a:latin typeface="Arial"/>
                <a:cs typeface="Arial"/>
              </a:rPr>
              <a:t>de</a:t>
            </a:r>
            <a:r>
              <a:rPr sz="1798" b="1" spc="-35" dirty="0">
                <a:latin typeface="Arial"/>
                <a:cs typeface="Arial"/>
              </a:rPr>
              <a:t> </a:t>
            </a:r>
            <a:r>
              <a:rPr sz="1798" b="1" spc="-10" dirty="0">
                <a:latin typeface="Arial"/>
                <a:cs typeface="Arial"/>
              </a:rPr>
              <a:t>preus:</a:t>
            </a:r>
            <a:endParaRPr sz="1798" dirty="0">
              <a:latin typeface="Arial"/>
              <a:cs typeface="Arial"/>
            </a:endParaRPr>
          </a:p>
          <a:p>
            <a:pPr marL="12689" defTabSz="913577"/>
            <a:r>
              <a:rPr sz="1798" spc="-10" dirty="0">
                <a:latin typeface="Arial"/>
                <a:cs typeface="Arial"/>
                <a:hlinkClick r:id="rId2"/>
              </a:rPr>
              <a:t>http://www4.giga.ub.edu/acad/calc_matricula/</a:t>
            </a:r>
            <a:endParaRPr sz="179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224B8D0-A8E5-4AFF-A640-FE852459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418" y="695325"/>
            <a:ext cx="8425180" cy="369332"/>
          </a:xfrm>
        </p:spPr>
        <p:txBody>
          <a:bodyPr/>
          <a:lstStyle/>
          <a:p>
            <a:r>
              <a:rPr lang="ca-ES" dirty="0"/>
              <a:t>ITINERARI GRAU EN PODOLOGIA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D80AC33-E4A3-462E-92A6-0694AD794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6300" y="1454230"/>
            <a:ext cx="3766820" cy="369332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CCF1E8A6-AE12-473F-BD03-BA62CBC9EB1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</p:spPr>
        <p:txBody>
          <a:bodyPr/>
          <a:lstStyle/>
          <a:p>
            <a:r>
              <a:rPr lang="ca-ES" dirty="0"/>
              <a:t>,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A54AD3C7-B312-44C5-9379-B774BB48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064657"/>
            <a:ext cx="9296400" cy="53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3EF8DDBF-69C8-4459-BF73-3C71C2C3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3" y="362618"/>
            <a:ext cx="12006694" cy="61518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A7BE21F-4FFD-40CA-89A6-EC31BA07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85C2D20-C639-429D-9267-8A3F813EF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DF57EF5E-21B3-4F23-A6D3-94CA53B1C1DC}"/>
              </a:ext>
            </a:extLst>
          </p:cNvPr>
          <p:cNvGrpSpPr/>
          <p:nvPr/>
        </p:nvGrpSpPr>
        <p:grpSpPr>
          <a:xfrm>
            <a:off x="89928" y="284988"/>
            <a:ext cx="11997055" cy="6278880"/>
            <a:chOff x="89928" y="284988"/>
            <a:chExt cx="11997055" cy="627888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9CB6855C-7EA5-41AD-9448-B48CB90104B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" y="1228344"/>
              <a:ext cx="10808014" cy="5106924"/>
            </a:xfrm>
            <a:prstGeom prst="rect">
              <a:avLst/>
            </a:prstGeom>
          </p:spPr>
        </p:pic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16CE27-DB4E-42E6-8E48-86EED6B0CCBE}"/>
                </a:ext>
              </a:extLst>
            </p:cNvPr>
            <p:cNvSpPr/>
            <p:nvPr/>
          </p:nvSpPr>
          <p:spPr>
            <a:xfrm>
              <a:off x="7860792" y="2142744"/>
              <a:ext cx="1066800" cy="455930"/>
            </a:xfrm>
            <a:custGeom>
              <a:avLst/>
              <a:gdLst/>
              <a:ahLst/>
              <a:cxnLst/>
              <a:rect l="l" t="t" r="r" b="b"/>
              <a:pathLst>
                <a:path w="1066800" h="455930">
                  <a:moveTo>
                    <a:pt x="0" y="0"/>
                  </a:moveTo>
                  <a:lnTo>
                    <a:pt x="1066800" y="0"/>
                  </a:lnTo>
                  <a:lnTo>
                    <a:pt x="1066800" y="455675"/>
                  </a:lnTo>
                  <a:lnTo>
                    <a:pt x="0" y="455675"/>
                  </a:lnTo>
                  <a:lnTo>
                    <a:pt x="0" y="0"/>
                  </a:lnTo>
                  <a:close/>
                </a:path>
              </a:pathLst>
            </a:custGeom>
            <a:ln w="5791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695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A7EC1FF7C00A41B5D413498E57857B" ma:contentTypeVersion="18" ma:contentTypeDescription="Crear nuevo documento." ma:contentTypeScope="" ma:versionID="03f5fe081767252bd1acbc2a8810c424">
  <xsd:schema xmlns:xsd="http://www.w3.org/2001/XMLSchema" xmlns:xs="http://www.w3.org/2001/XMLSchema" xmlns:p="http://schemas.microsoft.com/office/2006/metadata/properties" xmlns:ns3="c1e66171-880a-4f49-bbb2-f748ea3b01ca" xmlns:ns4="117f9ca5-4f7e-4a5e-aec7-bde2b578ec1e" targetNamespace="http://schemas.microsoft.com/office/2006/metadata/properties" ma:root="true" ma:fieldsID="e2729ec9c9c7b006e84bed70909abb42" ns3:_="" ns4:_="">
    <xsd:import namespace="c1e66171-880a-4f49-bbb2-f748ea3b01ca"/>
    <xsd:import namespace="117f9ca5-4f7e-4a5e-aec7-bde2b578ec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66171-880a-4f49-bbb2-f748ea3b01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f9ca5-4f7e-4a5e-aec7-bde2b578e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7f9ca5-4f7e-4a5e-aec7-bde2b578ec1e" xsi:nil="true"/>
  </documentManagement>
</p:properties>
</file>

<file path=customXml/itemProps1.xml><?xml version="1.0" encoding="utf-8"?>
<ds:datastoreItem xmlns:ds="http://schemas.openxmlformats.org/officeDocument/2006/customXml" ds:itemID="{860B3F26-0F54-4981-A173-142B118BB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66171-880a-4f49-bbb2-f748ea3b01ca"/>
    <ds:schemaRef ds:uri="117f9ca5-4f7e-4a5e-aec7-bde2b578e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696AA7-F1BE-4F04-BFE6-97195A99A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08DC2-256B-468B-A09A-9F190770299C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17f9ca5-4f7e-4a5e-aec7-bde2b578ec1e"/>
    <ds:schemaRef ds:uri="c1e66171-880a-4f49-bbb2-f748ea3b01c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1078</Words>
  <Application>Microsoft Office PowerPoint</Application>
  <PresentationFormat>Personalitzat</PresentationFormat>
  <Paragraphs>127</Paragraphs>
  <Slides>16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Times New Roman</vt:lpstr>
      <vt:lpstr>Wingdings</vt:lpstr>
      <vt:lpstr>Office Theme</vt:lpstr>
      <vt:lpstr>1_Office Theme</vt:lpstr>
      <vt:lpstr>Sessió informativa matrícula  Grau en PODOLOGIA</vt:lpstr>
      <vt:lpstr>Presentació del PowerPoint</vt:lpstr>
      <vt:lpstr>Presentació del PowerPoint</vt:lpstr>
      <vt:lpstr>Presentació del PowerPoint</vt:lpstr>
      <vt:lpstr>Presentació del PowerPoint</vt:lpstr>
      <vt:lpstr>Import Matrícula Grau en Podologia</vt:lpstr>
      <vt:lpstr>ITINERARI GRAU EN PODOLOGIA</vt:lpstr>
      <vt:lpstr>Presentació del PowerPoint</vt:lpstr>
      <vt:lpstr>Presentació del PowerPoint</vt:lpstr>
      <vt:lpstr>OBTENCIÓ DE CREDENCIALS</vt:lpstr>
      <vt:lpstr>AUTOMATRÍCULA</vt:lpstr>
      <vt:lpstr>Presentació del PowerPoint</vt:lpstr>
      <vt:lpstr>MODIFICACIÓ DE MATRÍCULA</vt:lpstr>
      <vt:lpstr>   ANUL·LACIÓ DE MATRÍCULA</vt:lpstr>
      <vt:lpstr>CARNET DIGITAL UB:</vt:lpstr>
      <vt:lpstr>secretariabellvitge@ub.edu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Facultat d’odontologia</dc:title>
  <dc:creator>Isa</dc:creator>
  <cp:lastModifiedBy>Concepción García Prunell</cp:lastModifiedBy>
  <cp:revision>37</cp:revision>
  <cp:lastPrinted>2025-07-15T13:38:14Z</cp:lastPrinted>
  <dcterms:created xsi:type="dcterms:W3CDTF">2024-07-10T18:34:55Z</dcterms:created>
  <dcterms:modified xsi:type="dcterms:W3CDTF">2025-07-16T08:29:40Z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0x01010001A7EC1FF7C00A41B5D413498E57857B</vt:lpwstr>
  </property>
  <property fmtid="{D5CDD505-2E9C-101B-9397-08002B2CF9AE}" pid="3" name="Created">
    <vt:filetime>2021-07-13T00:00:00Z</vt:filetime>
  </property>
  <property fmtid="{D5CDD505-2E9C-101B-9397-08002B2CF9AE}" pid="4" name="Creator">
    <vt:lpwstr>Acrobat PDFMaker 17 para PowerPoint</vt:lpwstr>
  </property>
  <property fmtid="{D5CDD505-2E9C-101B-9397-08002B2CF9AE}" pid="5" name="LastSaved">
    <vt:filetime>2024-07-10T00:00:00Z</vt:filetime>
  </property>
  <property fmtid="{D5CDD505-2E9C-101B-9397-08002B2CF9AE}" pid="6" name="Producer">
    <vt:lpwstr>Adobe PDF Library 17.11.238</vt:lpwstr>
  </property>
</Properties>
</file>