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59" r:id="rId5"/>
    <p:sldId id="260" r:id="rId6"/>
    <p:sldId id="261" r:id="rId7"/>
    <p:sldId id="262" r:id="rId8"/>
    <p:sldId id="263" r:id="rId9"/>
    <p:sldId id="269" r:id="rId10"/>
    <p:sldId id="268" r:id="rId11"/>
    <p:sldId id="265" r:id="rId12"/>
    <p:sldId id="266" r:id="rId13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FF69BB-3C72-4555-A923-A5B272CD612B}" v="24" dt="2020-09-02T17:19:55.0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a Maria Peris Vila" userId="b9c20dff-3256-42d4-9852-6c02b5758242" providerId="ADAL" clId="{E4FF69BB-3C72-4555-A923-A5B272CD612B}"/>
    <pc:docChg chg="undo custSel addSld delSld modSld">
      <pc:chgData name="Rosa Maria Peris Vila" userId="b9c20dff-3256-42d4-9852-6c02b5758242" providerId="ADAL" clId="{E4FF69BB-3C72-4555-A923-A5B272CD612B}" dt="2020-09-02T17:19:55.082" v="254" actId="207"/>
      <pc:docMkLst>
        <pc:docMk/>
      </pc:docMkLst>
      <pc:sldChg chg="modSp">
        <pc:chgData name="Rosa Maria Peris Vila" userId="b9c20dff-3256-42d4-9852-6c02b5758242" providerId="ADAL" clId="{E4FF69BB-3C72-4555-A923-A5B272CD612B}" dt="2020-08-04T09:37:11.715" v="5" actId="20577"/>
        <pc:sldMkLst>
          <pc:docMk/>
          <pc:sldMk cId="486836787" sldId="256"/>
        </pc:sldMkLst>
        <pc:spChg chg="mod">
          <ac:chgData name="Rosa Maria Peris Vila" userId="b9c20dff-3256-42d4-9852-6c02b5758242" providerId="ADAL" clId="{E4FF69BB-3C72-4555-A923-A5B272CD612B}" dt="2020-08-04T09:37:11.715" v="5" actId="20577"/>
          <ac:spMkLst>
            <pc:docMk/>
            <pc:sldMk cId="486836787" sldId="256"/>
            <ac:spMk id="7" creationId="{00000000-0000-0000-0000-000000000000}"/>
          </ac:spMkLst>
        </pc:spChg>
      </pc:sldChg>
      <pc:sldChg chg="modSp">
        <pc:chgData name="Rosa Maria Peris Vila" userId="b9c20dff-3256-42d4-9852-6c02b5758242" providerId="ADAL" clId="{E4FF69BB-3C72-4555-A923-A5B272CD612B}" dt="2020-09-02T17:16:56.353" v="245" actId="1076"/>
        <pc:sldMkLst>
          <pc:docMk/>
          <pc:sldMk cId="1004749612" sldId="257"/>
        </pc:sldMkLst>
        <pc:spChg chg="mod">
          <ac:chgData name="Rosa Maria Peris Vila" userId="b9c20dff-3256-42d4-9852-6c02b5758242" providerId="ADAL" clId="{E4FF69BB-3C72-4555-A923-A5B272CD612B}" dt="2020-09-02T17:16:56.353" v="245" actId="1076"/>
          <ac:spMkLst>
            <pc:docMk/>
            <pc:sldMk cId="1004749612" sldId="257"/>
            <ac:spMk id="2" creationId="{00000000-0000-0000-0000-000000000000}"/>
          </ac:spMkLst>
        </pc:spChg>
      </pc:sldChg>
      <pc:sldChg chg="del">
        <pc:chgData name="Rosa Maria Peris Vila" userId="b9c20dff-3256-42d4-9852-6c02b5758242" providerId="ADAL" clId="{E4FF69BB-3C72-4555-A923-A5B272CD612B}" dt="2020-08-04T09:48:06.453" v="49" actId="2696"/>
        <pc:sldMkLst>
          <pc:docMk/>
          <pc:sldMk cId="596417339" sldId="258"/>
        </pc:sldMkLst>
      </pc:sldChg>
      <pc:sldChg chg="modSp">
        <pc:chgData name="Rosa Maria Peris Vila" userId="b9c20dff-3256-42d4-9852-6c02b5758242" providerId="ADAL" clId="{E4FF69BB-3C72-4555-A923-A5B272CD612B}" dt="2020-08-04T09:48:15.598" v="50" actId="1076"/>
        <pc:sldMkLst>
          <pc:docMk/>
          <pc:sldMk cId="583194675" sldId="259"/>
        </pc:sldMkLst>
        <pc:spChg chg="mod">
          <ac:chgData name="Rosa Maria Peris Vila" userId="b9c20dff-3256-42d4-9852-6c02b5758242" providerId="ADAL" clId="{E4FF69BB-3C72-4555-A923-A5B272CD612B}" dt="2020-08-04T09:48:15.598" v="50" actId="1076"/>
          <ac:spMkLst>
            <pc:docMk/>
            <pc:sldMk cId="583194675" sldId="259"/>
            <ac:spMk id="3" creationId="{00000000-0000-0000-0000-000000000000}"/>
          </ac:spMkLst>
        </pc:spChg>
      </pc:sldChg>
      <pc:sldChg chg="modSp">
        <pc:chgData name="Rosa Maria Peris Vila" userId="b9c20dff-3256-42d4-9852-6c02b5758242" providerId="ADAL" clId="{E4FF69BB-3C72-4555-A923-A5B272CD612B}" dt="2020-09-02T17:18:05.800" v="251" actId="20577"/>
        <pc:sldMkLst>
          <pc:docMk/>
          <pc:sldMk cId="2928948720" sldId="261"/>
        </pc:sldMkLst>
        <pc:spChg chg="mod">
          <ac:chgData name="Rosa Maria Peris Vila" userId="b9c20dff-3256-42d4-9852-6c02b5758242" providerId="ADAL" clId="{E4FF69BB-3C72-4555-A923-A5B272CD612B}" dt="2020-09-02T17:18:05.800" v="251" actId="20577"/>
          <ac:spMkLst>
            <pc:docMk/>
            <pc:sldMk cId="2928948720" sldId="261"/>
            <ac:spMk id="4" creationId="{00000000-0000-0000-0000-000000000000}"/>
          </ac:spMkLst>
        </pc:spChg>
        <pc:spChg chg="mod">
          <ac:chgData name="Rosa Maria Peris Vila" userId="b9c20dff-3256-42d4-9852-6c02b5758242" providerId="ADAL" clId="{E4FF69BB-3C72-4555-A923-A5B272CD612B}" dt="2020-08-04T09:49:32.859" v="62" actId="20577"/>
          <ac:spMkLst>
            <pc:docMk/>
            <pc:sldMk cId="2928948720" sldId="261"/>
            <ac:spMk id="5" creationId="{00000000-0000-0000-0000-000000000000}"/>
          </ac:spMkLst>
        </pc:spChg>
      </pc:sldChg>
      <pc:sldChg chg="modSp">
        <pc:chgData name="Rosa Maria Peris Vila" userId="b9c20dff-3256-42d4-9852-6c02b5758242" providerId="ADAL" clId="{E4FF69BB-3C72-4555-A923-A5B272CD612B}" dt="2020-09-02T17:09:51.231" v="150" actId="20577"/>
        <pc:sldMkLst>
          <pc:docMk/>
          <pc:sldMk cId="3172613810" sldId="262"/>
        </pc:sldMkLst>
        <pc:spChg chg="mod">
          <ac:chgData name="Rosa Maria Peris Vila" userId="b9c20dff-3256-42d4-9852-6c02b5758242" providerId="ADAL" clId="{E4FF69BB-3C72-4555-A923-A5B272CD612B}" dt="2020-09-02T17:09:51.231" v="150" actId="20577"/>
          <ac:spMkLst>
            <pc:docMk/>
            <pc:sldMk cId="3172613810" sldId="262"/>
            <ac:spMk id="4" creationId="{00000000-0000-0000-0000-000000000000}"/>
          </ac:spMkLst>
        </pc:spChg>
      </pc:sldChg>
      <pc:sldChg chg="addSp modSp">
        <pc:chgData name="Rosa Maria Peris Vila" userId="b9c20dff-3256-42d4-9852-6c02b5758242" providerId="ADAL" clId="{E4FF69BB-3C72-4555-A923-A5B272CD612B}" dt="2020-08-19T08:52:17.200" v="121" actId="1076"/>
        <pc:sldMkLst>
          <pc:docMk/>
          <pc:sldMk cId="2277631690" sldId="264"/>
        </pc:sldMkLst>
        <pc:spChg chg="add mod">
          <ac:chgData name="Rosa Maria Peris Vila" userId="b9c20dff-3256-42d4-9852-6c02b5758242" providerId="ADAL" clId="{E4FF69BB-3C72-4555-A923-A5B272CD612B}" dt="2020-08-19T08:52:17.200" v="121" actId="1076"/>
          <ac:spMkLst>
            <pc:docMk/>
            <pc:sldMk cId="2277631690" sldId="264"/>
            <ac:spMk id="2" creationId="{14E0595E-B3FF-4130-87E4-31BC10872B7E}"/>
          </ac:spMkLst>
        </pc:spChg>
        <pc:spChg chg="mod">
          <ac:chgData name="Rosa Maria Peris Vila" userId="b9c20dff-3256-42d4-9852-6c02b5758242" providerId="ADAL" clId="{E4FF69BB-3C72-4555-A923-A5B272CD612B}" dt="2020-08-19T08:50:42.535" v="113" actId="1076"/>
          <ac:spMkLst>
            <pc:docMk/>
            <pc:sldMk cId="2277631690" sldId="264"/>
            <ac:spMk id="5" creationId="{00000000-0000-0000-0000-000000000000}"/>
          </ac:spMkLst>
        </pc:spChg>
        <pc:spChg chg="add mod">
          <ac:chgData name="Rosa Maria Peris Vila" userId="b9c20dff-3256-42d4-9852-6c02b5758242" providerId="ADAL" clId="{E4FF69BB-3C72-4555-A923-A5B272CD612B}" dt="2020-08-19T08:52:12.070" v="120" actId="1076"/>
          <ac:spMkLst>
            <pc:docMk/>
            <pc:sldMk cId="2277631690" sldId="264"/>
            <ac:spMk id="7" creationId="{69FFABCD-B409-46FF-A1A3-4125BB221B4E}"/>
          </ac:spMkLst>
        </pc:spChg>
      </pc:sldChg>
      <pc:sldChg chg="addSp delSp modSp add">
        <pc:chgData name="Rosa Maria Peris Vila" userId="b9c20dff-3256-42d4-9852-6c02b5758242" providerId="ADAL" clId="{E4FF69BB-3C72-4555-A923-A5B272CD612B}" dt="2020-09-02T17:06:54.473" v="133" actId="113"/>
        <pc:sldMkLst>
          <pc:docMk/>
          <pc:sldMk cId="1274405204" sldId="267"/>
        </pc:sldMkLst>
        <pc:spChg chg="del">
          <ac:chgData name="Rosa Maria Peris Vila" userId="b9c20dff-3256-42d4-9852-6c02b5758242" providerId="ADAL" clId="{E4FF69BB-3C72-4555-A923-A5B272CD612B}" dt="2020-09-02T17:06:08.169" v="123"/>
          <ac:spMkLst>
            <pc:docMk/>
            <pc:sldMk cId="1274405204" sldId="267"/>
            <ac:spMk id="2" creationId="{1331E682-7ED6-4584-B3DC-9F714F85CF18}"/>
          </ac:spMkLst>
        </pc:spChg>
        <pc:spChg chg="del">
          <ac:chgData name="Rosa Maria Peris Vila" userId="b9c20dff-3256-42d4-9852-6c02b5758242" providerId="ADAL" clId="{E4FF69BB-3C72-4555-A923-A5B272CD612B}" dt="2020-09-02T17:06:35.770" v="126"/>
          <ac:spMkLst>
            <pc:docMk/>
            <pc:sldMk cId="1274405204" sldId="267"/>
            <ac:spMk id="3" creationId="{23996934-7FF2-426F-9B5E-97BDFA8136D9}"/>
          </ac:spMkLst>
        </pc:spChg>
        <pc:spChg chg="add mod">
          <ac:chgData name="Rosa Maria Peris Vila" userId="b9c20dff-3256-42d4-9852-6c02b5758242" providerId="ADAL" clId="{E4FF69BB-3C72-4555-A923-A5B272CD612B}" dt="2020-09-02T17:06:21.992" v="125" actId="1076"/>
          <ac:spMkLst>
            <pc:docMk/>
            <pc:sldMk cId="1274405204" sldId="267"/>
            <ac:spMk id="4" creationId="{A4F915B5-0F45-4E67-AA32-832FCA71EEC6}"/>
          </ac:spMkLst>
        </pc:spChg>
        <pc:spChg chg="add mod">
          <ac:chgData name="Rosa Maria Peris Vila" userId="b9c20dff-3256-42d4-9852-6c02b5758242" providerId="ADAL" clId="{E4FF69BB-3C72-4555-A923-A5B272CD612B}" dt="2020-09-02T17:06:54.473" v="133" actId="113"/>
          <ac:spMkLst>
            <pc:docMk/>
            <pc:sldMk cId="1274405204" sldId="267"/>
            <ac:spMk id="5" creationId="{648B7379-50BA-40C3-A3D0-7B7C230F0581}"/>
          </ac:spMkLst>
        </pc:spChg>
      </pc:sldChg>
      <pc:sldChg chg="del">
        <pc:chgData name="Rosa Maria Peris Vila" userId="b9c20dff-3256-42d4-9852-6c02b5758242" providerId="ADAL" clId="{E4FF69BB-3C72-4555-A923-A5B272CD612B}" dt="2020-08-19T08:49:51.105" v="105" actId="2696"/>
        <pc:sldMkLst>
          <pc:docMk/>
          <pc:sldMk cId="3912223739" sldId="267"/>
        </pc:sldMkLst>
      </pc:sldChg>
      <pc:sldChg chg="addSp delSp modSp add">
        <pc:chgData name="Rosa Maria Peris Vila" userId="b9c20dff-3256-42d4-9852-6c02b5758242" providerId="ADAL" clId="{E4FF69BB-3C72-4555-A923-A5B272CD612B}" dt="2020-09-02T17:19:55.082" v="254" actId="207"/>
        <pc:sldMkLst>
          <pc:docMk/>
          <pc:sldMk cId="415475249" sldId="268"/>
        </pc:sldMkLst>
        <pc:spChg chg="del">
          <ac:chgData name="Rosa Maria Peris Vila" userId="b9c20dff-3256-42d4-9852-6c02b5758242" providerId="ADAL" clId="{E4FF69BB-3C72-4555-A923-A5B272CD612B}" dt="2020-09-02T17:11:13.655" v="152"/>
          <ac:spMkLst>
            <pc:docMk/>
            <pc:sldMk cId="415475249" sldId="268"/>
            <ac:spMk id="2" creationId="{72459F9E-CC86-40D9-A932-524A8211FE00}"/>
          </ac:spMkLst>
        </pc:spChg>
        <pc:spChg chg="del">
          <ac:chgData name="Rosa Maria Peris Vila" userId="b9c20dff-3256-42d4-9852-6c02b5758242" providerId="ADAL" clId="{E4FF69BB-3C72-4555-A923-A5B272CD612B}" dt="2020-09-02T17:11:42.627" v="156"/>
          <ac:spMkLst>
            <pc:docMk/>
            <pc:sldMk cId="415475249" sldId="268"/>
            <ac:spMk id="3" creationId="{C0532B88-AEDD-4993-8EB9-8FCAE2BF6A3C}"/>
          </ac:spMkLst>
        </pc:spChg>
        <pc:spChg chg="add mod">
          <ac:chgData name="Rosa Maria Peris Vila" userId="b9c20dff-3256-42d4-9852-6c02b5758242" providerId="ADAL" clId="{E4FF69BB-3C72-4555-A923-A5B272CD612B}" dt="2020-09-02T17:15:06.885" v="235" actId="2711"/>
          <ac:spMkLst>
            <pc:docMk/>
            <pc:sldMk cId="415475249" sldId="268"/>
            <ac:spMk id="4" creationId="{F860ED8E-6D69-4267-955A-28E504C882BC}"/>
          </ac:spMkLst>
        </pc:spChg>
        <pc:spChg chg="add mod">
          <ac:chgData name="Rosa Maria Peris Vila" userId="b9c20dff-3256-42d4-9852-6c02b5758242" providerId="ADAL" clId="{E4FF69BB-3C72-4555-A923-A5B272CD612B}" dt="2020-09-02T17:19:55.082" v="254" actId="207"/>
          <ac:spMkLst>
            <pc:docMk/>
            <pc:sldMk cId="415475249" sldId="268"/>
            <ac:spMk id="5" creationId="{A778465D-34AE-488A-AF2E-ECFE10054D6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/>
              <a:t>Feu clic aquí per editar l'estil de subtítols del patró.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F4FAF9E2-8654-4A47-A7DF-8BEBC4BFDFC2}" type="datetimeFigureOut">
              <a:rPr lang="es-ES" smtClean="0"/>
              <a:t>15/07/2021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3B42AC31-2A33-4AF0-8C0F-DFE3728E7A5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3761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àmica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a-ES"/>
              <a:t>Feu clic a la icona per afegir una imatge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AF9E2-8654-4A47-A7DF-8BEBC4BFDFC2}" type="datetimeFigureOut">
              <a:rPr lang="es-ES" smtClean="0"/>
              <a:t>15/07/2021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2AC31-2A33-4AF0-8C0F-DFE3728E7A5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8890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ol i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AF9E2-8654-4A47-A7DF-8BEBC4BFDFC2}" type="datetimeFigureOut">
              <a:rPr lang="es-ES" smtClean="0"/>
              <a:t>15/07/2021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2AC31-2A33-4AF0-8C0F-DFE3728E7A5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2248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AF9E2-8654-4A47-A7DF-8BEBC4BFDFC2}" type="datetimeFigureOut">
              <a:rPr lang="es-ES" smtClean="0"/>
              <a:t>15/07/2021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2AC31-2A33-4AF0-8C0F-DFE3728E7A58}" type="slidenum">
              <a:rPr lang="es-ES" smtClean="0"/>
              <a:t>‹#›</a:t>
            </a:fld>
            <a:endParaRPr lang="es-E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46818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geta d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AF9E2-8654-4A47-A7DF-8BEBC4BFDFC2}" type="datetimeFigureOut">
              <a:rPr lang="es-ES" smtClean="0"/>
              <a:t>15/07/2021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2AC31-2A33-4AF0-8C0F-DFE3728E7A5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7756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AF9E2-8654-4A47-A7DF-8BEBC4BFDFC2}" type="datetimeFigureOut">
              <a:rPr lang="es-ES" smtClean="0"/>
              <a:t>15/07/2021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2AC31-2A33-4AF0-8C0F-DFE3728E7A5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4594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a d'imat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a-ES"/>
              <a:t>Feu clic a la icona per afegir una imatge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a-ES"/>
              <a:t>Feu clic a la icona per afegir una imatge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a-ES"/>
              <a:t>Feu clic a la icona per afegir una imatge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AF9E2-8654-4A47-A7DF-8BEBC4BFDFC2}" type="datetimeFigureOut">
              <a:rPr lang="es-ES" smtClean="0"/>
              <a:t>15/07/2021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2AC31-2A33-4AF0-8C0F-DFE3728E7A5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82201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AF9E2-8654-4A47-A7DF-8BEBC4BFDFC2}" type="datetimeFigureOut">
              <a:rPr lang="es-ES" smtClean="0"/>
              <a:t>15/07/2021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2AC31-2A33-4AF0-8C0F-DFE3728E7A5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49508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AF9E2-8654-4A47-A7DF-8BEBC4BFDFC2}" type="datetimeFigureOut">
              <a:rPr lang="es-ES" smtClean="0"/>
              <a:t>15/07/2021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2AC31-2A33-4AF0-8C0F-DFE3728E7A5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2502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AF9E2-8654-4A47-A7DF-8BEBC4BFDFC2}" type="datetimeFigureOut">
              <a:rPr lang="es-ES" smtClean="0"/>
              <a:t>15/07/2021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2AC31-2A33-4AF0-8C0F-DFE3728E7A5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4899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AF9E2-8654-4A47-A7DF-8BEBC4BFDFC2}" type="datetimeFigureOut">
              <a:rPr lang="es-ES" smtClean="0"/>
              <a:t>15/07/2021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2AC31-2A33-4AF0-8C0F-DFE3728E7A5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7742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AF9E2-8654-4A47-A7DF-8BEBC4BFDFC2}" type="datetimeFigureOut">
              <a:rPr lang="es-ES" smtClean="0"/>
              <a:t>15/07/2021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2AC31-2A33-4AF0-8C0F-DFE3728E7A5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3350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AF9E2-8654-4A47-A7DF-8BEBC4BFDFC2}" type="datetimeFigureOut">
              <a:rPr lang="es-ES" smtClean="0"/>
              <a:t>15/07/2021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2AC31-2A33-4AF0-8C0F-DFE3728E7A5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8955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AF9E2-8654-4A47-A7DF-8BEBC4BFDFC2}" type="datetimeFigureOut">
              <a:rPr lang="es-ES" smtClean="0"/>
              <a:t>15/07/2021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2AC31-2A33-4AF0-8C0F-DFE3728E7A5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82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AF9E2-8654-4A47-A7DF-8BEBC4BFDFC2}" type="datetimeFigureOut">
              <a:rPr lang="es-ES" smtClean="0"/>
              <a:t>15/07/2021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2AC31-2A33-4AF0-8C0F-DFE3728E7A5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6150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AF9E2-8654-4A47-A7DF-8BEBC4BFDFC2}" type="datetimeFigureOut">
              <a:rPr lang="es-ES" smtClean="0"/>
              <a:t>15/07/2021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2AC31-2A33-4AF0-8C0F-DFE3728E7A5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3734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a-ES"/>
              <a:t>Feu clic a la icona per afegir una imatge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AF9E2-8654-4A47-A7DF-8BEBC4BFDFC2}" type="datetimeFigureOut">
              <a:rPr lang="es-ES" smtClean="0"/>
              <a:t>15/07/2021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2AC31-2A33-4AF0-8C0F-DFE3728E7A5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1423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AF9E2-8654-4A47-A7DF-8BEBC4BFDFC2}" type="datetimeFigureOut">
              <a:rPr lang="es-ES" smtClean="0"/>
              <a:t>15/07/2021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2AC31-2A33-4AF0-8C0F-DFE3728E7A5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12748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b.edu/monub" TargetMode="External"/><Relationship Id="rId2" Type="http://schemas.openxmlformats.org/officeDocument/2006/relationships/hyperlink" Target="http://www.ub.edu/ciencies-terr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b.edu/ciencies-terra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b.edu/monub/" TargetMode="External"/><Relationship Id="rId2" Type="http://schemas.openxmlformats.org/officeDocument/2006/relationships/hyperlink" Target="http://www.ub.edu/monub/ajuda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b.edu/beques/grausimasters/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b.edu/carnet/ca/alumnat.html" TargetMode="External"/><Relationship Id="rId2" Type="http://schemas.openxmlformats.org/officeDocument/2006/relationships/hyperlink" Target="http://www.ub.edu/app-socub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792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80588" y="484063"/>
            <a:ext cx="118744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 algn="ctr">
              <a:buNone/>
            </a:pPr>
            <a:r>
              <a:rPr lang="ca-ES" altLang="es-E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GRAU DE CIÈNCIES DEL MAR</a:t>
            </a:r>
          </a:p>
        </p:txBody>
      </p:sp>
      <p:sp>
        <p:nvSpPr>
          <p:cNvPr id="6" name="Rectangle 5"/>
          <p:cNvSpPr/>
          <p:nvPr/>
        </p:nvSpPr>
        <p:spPr>
          <a:xfrm>
            <a:off x="919102" y="1683151"/>
            <a:ext cx="103537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" indent="0" algn="ctr">
              <a:buNone/>
            </a:pPr>
            <a:r>
              <a:rPr lang="ca-ES" alt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Informació administrativa i de matriculació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3488808" y="2574462"/>
            <a:ext cx="416652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altLang="es-ES" sz="5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a-ES" altLang="es-ES" sz="5400" b="1" dirty="0">
                <a:solidFill>
                  <a:srgbClr val="FFFF00"/>
                </a:solidFill>
              </a:rPr>
              <a:t>urs </a:t>
            </a:r>
            <a:r>
              <a:rPr lang="ca-ES" altLang="es-ES" sz="5400" b="1" dirty="0" smtClean="0">
                <a:solidFill>
                  <a:srgbClr val="FFFF00"/>
                </a:solidFill>
              </a:rPr>
              <a:t>2021-22</a:t>
            </a:r>
            <a:endParaRPr lang="es-ES" sz="5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83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>
            <a:extLst>
              <a:ext uri="{FF2B5EF4-FFF2-40B4-BE49-F238E27FC236}">
                <a16:creationId xmlns:a16="http://schemas.microsoft.com/office/drawing/2014/main" id="{F860ED8E-6D69-4267-955A-28E504C882BC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141413" y="277240"/>
            <a:ext cx="10118467" cy="1311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ca-ES" altLang="ca-ES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SI TENIU DUBTES MENTRE US </a:t>
            </a:r>
          </a:p>
          <a:p>
            <a:pPr algn="ctr"/>
            <a:r>
              <a:rPr lang="ca-ES" altLang="ca-ES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ESTEU MATRICULANT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A778465D-34AE-488A-AF2E-ECFE10054D6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232583" y="1945223"/>
            <a:ext cx="9936126" cy="42455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ca-ES" sz="4000" b="1" dirty="0">
                <a:solidFill>
                  <a:srgbClr val="FFFF00"/>
                </a:solidFill>
              </a:rPr>
              <a:t>Telèfons de contacte:</a:t>
            </a:r>
          </a:p>
          <a:p>
            <a:pPr marL="0" indent="0" algn="ctr">
              <a:buNone/>
              <a:defRPr/>
            </a:pPr>
            <a:r>
              <a:rPr lang="ca-ES" sz="4000" b="1" dirty="0"/>
              <a:t>93 402 13 36</a:t>
            </a:r>
          </a:p>
          <a:p>
            <a:pPr marL="0" indent="0" algn="ctr">
              <a:buNone/>
              <a:defRPr/>
            </a:pPr>
            <a:r>
              <a:rPr lang="ca-ES" sz="4000" b="1" dirty="0"/>
              <a:t>93 402 13 37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ca-ES" sz="4000" b="1" dirty="0">
                <a:solidFill>
                  <a:srgbClr val="FFFF00"/>
                </a:solidFill>
              </a:rPr>
              <a:t>Correu electrònic:</a:t>
            </a:r>
          </a:p>
          <a:p>
            <a:pPr marL="0" indent="0" algn="ctr">
              <a:buNone/>
              <a:defRPr/>
            </a:pPr>
            <a:r>
              <a:rPr lang="ca-ES" sz="4000" b="1" dirty="0"/>
              <a:t>	secretaria.ciencies.terra@ub.edu</a:t>
            </a:r>
          </a:p>
        </p:txBody>
      </p:sp>
    </p:spTree>
    <p:extLst>
      <p:ext uri="{BB962C8B-B14F-4D97-AF65-F5344CB8AC3E}">
        <p14:creationId xmlns:p14="http://schemas.microsoft.com/office/powerpoint/2010/main" val="41547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508000" y="440482"/>
            <a:ext cx="11391900" cy="626469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a-ES" altLang="es-ES" sz="5400" b="1" dirty="0">
                <a:solidFill>
                  <a:schemeClr val="bg1"/>
                </a:solidFill>
                <a:latin typeface="Century Gothic" panose="020B0502020202020204" pitchFamily="34" charset="0"/>
                <a:cs typeface="Times" panose="02020603050405020304" pitchFamily="18" charset="0"/>
              </a:rPr>
              <a:t>Adreces d’interès</a:t>
            </a:r>
          </a:p>
          <a:p>
            <a:pPr algn="ctr">
              <a:buFontTx/>
              <a:buNone/>
            </a:pPr>
            <a:r>
              <a:rPr lang="ca-ES" altLang="es-ES" sz="5400" b="1" dirty="0">
                <a:latin typeface="Times" panose="02020603050405020304" pitchFamily="18" charset="0"/>
                <a:cs typeface="Times" panose="02020603050405020304" pitchFamily="18" charset="0"/>
              </a:rPr>
              <a:t>La vostra Facultat:</a:t>
            </a:r>
          </a:p>
          <a:p>
            <a:pPr algn="ctr">
              <a:buFontTx/>
              <a:buNone/>
            </a:pPr>
            <a:r>
              <a:rPr lang="es-ES_tradnl" altLang="es-ES" sz="5400" b="1" i="1" u="sng" dirty="0">
                <a:solidFill>
                  <a:srgbClr val="002060"/>
                </a:solidFill>
                <a:hlinkClick r:id="rId2"/>
              </a:rPr>
              <a:t>www.ub.edu/ciencies-terra</a:t>
            </a:r>
            <a:endParaRPr lang="es-ES_tradnl" altLang="es-ES" sz="5400" b="1" i="1" u="sng" dirty="0">
              <a:solidFill>
                <a:srgbClr val="002060"/>
              </a:solidFill>
            </a:endParaRPr>
          </a:p>
          <a:p>
            <a:pPr algn="ctr">
              <a:buFontTx/>
              <a:buNone/>
            </a:pPr>
            <a:endParaRPr lang="es-ES_tradnl" altLang="es-ES" sz="1300" b="1" i="1" u="sng" dirty="0">
              <a:solidFill>
                <a:srgbClr val="002060"/>
              </a:solidFill>
            </a:endParaRPr>
          </a:p>
          <a:p>
            <a:pPr>
              <a:buFontTx/>
              <a:buNone/>
            </a:pPr>
            <a:r>
              <a:rPr lang="ca-ES" altLang="es-ES" sz="4800" b="1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 </a:t>
            </a:r>
            <a:r>
              <a:rPr lang="ca-ES" altLang="es-ES" sz="4000" b="1" dirty="0">
                <a:latin typeface="Times" panose="02020603050405020304" pitchFamily="18" charset="0"/>
                <a:cs typeface="Times" panose="02020603050405020304" pitchFamily="18" charset="0"/>
              </a:rPr>
              <a:t>Espai d’informació i comunicació dels estudiants</a:t>
            </a:r>
          </a:p>
          <a:p>
            <a:pPr algn="ctr">
              <a:buFontTx/>
              <a:buNone/>
            </a:pPr>
            <a:r>
              <a:rPr lang="es-ES_tradnl" altLang="es-ES" sz="5200" b="1" i="1" u="sng" dirty="0">
                <a:solidFill>
                  <a:schemeClr val="accent4">
                    <a:lumMod val="50000"/>
                  </a:schemeClr>
                </a:solidFill>
                <a:hlinkClick r:id="rId3"/>
              </a:rPr>
              <a:t>www.ub.edu/monub</a:t>
            </a:r>
            <a:endParaRPr lang="es-ES_tradnl" altLang="es-ES" sz="5200" b="1" i="1" u="sng" dirty="0">
              <a:solidFill>
                <a:schemeClr val="accent4">
                  <a:lumMod val="50000"/>
                </a:schemeClr>
              </a:solidFill>
            </a:endParaRPr>
          </a:p>
          <a:p>
            <a:pPr algn="ctr">
              <a:buFontTx/>
              <a:buNone/>
            </a:pPr>
            <a:endParaRPr lang="es-ES_tradnl" altLang="es-ES" sz="1300" b="1" i="1" u="sng" dirty="0">
              <a:solidFill>
                <a:srgbClr val="002060"/>
              </a:solidFill>
            </a:endParaRPr>
          </a:p>
          <a:p>
            <a:pPr algn="ctr">
              <a:buFontTx/>
              <a:buNone/>
            </a:pPr>
            <a:endParaRPr lang="es-ES_tradnl" altLang="es-ES" sz="2400" i="1" dirty="0"/>
          </a:p>
        </p:txBody>
      </p:sp>
      <p:pic>
        <p:nvPicPr>
          <p:cNvPr id="3" name="Imatge 2" descr="escudo nuev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572" y="116632"/>
            <a:ext cx="1872208" cy="647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518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tge 1" descr="escudo nuev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572" y="116632"/>
            <a:ext cx="1872208" cy="6477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657572" y="1307006"/>
            <a:ext cx="105537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ca-ES" altLang="es-ES" sz="5400" b="1" i="1" dirty="0"/>
              <a:t>Gràcies per la vostra atenció </a:t>
            </a:r>
          </a:p>
          <a:p>
            <a:pPr algn="ctr">
              <a:buFontTx/>
              <a:buNone/>
            </a:pPr>
            <a:r>
              <a:rPr lang="ca-ES" altLang="es-ES" sz="5400" b="1" i="1" dirty="0"/>
              <a:t>i</a:t>
            </a:r>
          </a:p>
          <a:p>
            <a:pPr algn="ctr">
              <a:buFontTx/>
              <a:buNone/>
            </a:pPr>
            <a:endParaRPr lang="ca-ES" altLang="es-ES" sz="5400" b="1" i="1" dirty="0"/>
          </a:p>
          <a:p>
            <a:pPr algn="ctr">
              <a:buFontTx/>
              <a:buNone/>
            </a:pPr>
            <a:r>
              <a:rPr lang="ca-ES" altLang="es-ES" sz="5400" b="1" i="1" dirty="0"/>
              <a:t> </a:t>
            </a:r>
            <a:r>
              <a:rPr lang="ca-ES" altLang="es-ES" sz="5400" b="1" i="1" dirty="0" smtClean="0">
                <a:solidFill>
                  <a:srgbClr val="FFFF00"/>
                </a:solidFill>
              </a:rPr>
              <a:t>Benvingudes  </a:t>
            </a:r>
            <a:r>
              <a:rPr lang="ca-ES" altLang="es-ES" sz="5400" b="1" i="1" dirty="0">
                <a:solidFill>
                  <a:srgbClr val="FFFF00"/>
                </a:solidFill>
              </a:rPr>
              <a:t>i  </a:t>
            </a:r>
            <a:r>
              <a:rPr lang="ca-ES" altLang="es-ES" sz="5400" b="1" i="1" dirty="0" smtClean="0">
                <a:solidFill>
                  <a:srgbClr val="FFFF00"/>
                </a:solidFill>
              </a:rPr>
              <a:t>Benvinguts </a:t>
            </a:r>
            <a:endParaRPr lang="ca-ES" altLang="es-ES" sz="5400" b="1" i="1" dirty="0">
              <a:solidFill>
                <a:srgbClr val="FFFF00"/>
              </a:solidFill>
            </a:endParaRPr>
          </a:p>
          <a:p>
            <a:pPr algn="ctr">
              <a:buFontTx/>
              <a:buNone/>
            </a:pPr>
            <a:r>
              <a:rPr lang="ca-ES" altLang="es-ES" sz="5400" b="1" i="1" dirty="0">
                <a:solidFill>
                  <a:srgbClr val="FFFF00"/>
                </a:solidFill>
              </a:rPr>
              <a:t>a  la  Facultat!</a:t>
            </a:r>
          </a:p>
        </p:txBody>
      </p:sp>
    </p:spTree>
    <p:extLst>
      <p:ext uri="{BB962C8B-B14F-4D97-AF65-F5344CB8AC3E}">
        <p14:creationId xmlns:p14="http://schemas.microsoft.com/office/powerpoint/2010/main" val="223898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13615" y="64617"/>
            <a:ext cx="97409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ca-ES" altLang="es-ES" sz="4400" b="1" dirty="0">
                <a:solidFill>
                  <a:schemeClr val="bg2">
                    <a:lumMod val="50000"/>
                  </a:schemeClr>
                </a:solidFill>
                <a:latin typeface="Times" pitchFamily="18" charset="0"/>
              </a:rPr>
              <a:t>QUAN HE DE MATRICULAR-ME?</a:t>
            </a:r>
            <a:endParaRPr lang="es-ES" altLang="es-ES" sz="4400" b="1" dirty="0">
              <a:solidFill>
                <a:schemeClr val="bg2">
                  <a:lumMod val="50000"/>
                </a:schemeClr>
              </a:solidFill>
              <a:latin typeface="Times" pitchFamily="18" charset="0"/>
            </a:endParaRPr>
          </a:p>
        </p:txBody>
      </p:sp>
      <p:sp>
        <p:nvSpPr>
          <p:cNvPr id="9" name="Rectangle 12"/>
          <p:cNvSpPr txBox="1">
            <a:spLocks noChangeArrowheads="1"/>
          </p:cNvSpPr>
          <p:nvPr/>
        </p:nvSpPr>
        <p:spPr>
          <a:xfrm>
            <a:off x="2177770" y="1412776"/>
            <a:ext cx="8229600" cy="4680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ca-ES" altLang="es-ES" sz="2400" dirty="0">
              <a:solidFill>
                <a:schemeClr val="tx1"/>
              </a:solidFill>
            </a:endParaRPr>
          </a:p>
        </p:txBody>
      </p:sp>
      <p:pic>
        <p:nvPicPr>
          <p:cNvPr id="5" name="Imatge 4" descr="escudo nuev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141068"/>
            <a:ext cx="1060914" cy="46659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1913615" y="1121534"/>
            <a:ext cx="1024112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Dia: </a:t>
            </a:r>
            <a:r>
              <a:rPr lang="ca-E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a-ES" sz="4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 </a:t>
            </a:r>
            <a:r>
              <a:rPr lang="ca-ES" sz="4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ca-ES" sz="4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juliol </a:t>
            </a:r>
            <a:r>
              <a:rPr lang="ca-ES" sz="4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ca-ES" sz="4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endParaRPr lang="ca-E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a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On:  </a:t>
            </a:r>
            <a:r>
              <a:rPr lang="ca-E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a-ES" sz="4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</a:t>
            </a:r>
          </a:p>
          <a:p>
            <a:r>
              <a:rPr lang="ca-E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Horari:</a:t>
            </a:r>
            <a:r>
              <a:rPr lang="ca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a-E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ca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208700" lvl="1" indent="-571500">
              <a:buFont typeface="Wingdings" panose="05000000000000000000" pitchFamily="2" charset="2"/>
              <a:buChar char="Ø"/>
            </a:pPr>
            <a:r>
              <a:rPr lang="ca-E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1r Torn</a:t>
            </a:r>
            <a:r>
              <a:rPr lang="ca-ES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a-E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ca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les 10:00 hores </a:t>
            </a:r>
          </a:p>
          <a:p>
            <a:pPr marL="1208700" lvl="1" indent="-571500">
              <a:buFont typeface="Wingdings" panose="05000000000000000000" pitchFamily="2" charset="2"/>
              <a:buChar char="Ø"/>
            </a:pPr>
            <a:r>
              <a:rPr lang="ca-E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2n Torn:   </a:t>
            </a:r>
            <a:r>
              <a:rPr lang="ca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les 11:00 hores</a:t>
            </a:r>
          </a:p>
          <a:p>
            <a:pPr marL="1208700" lvl="1" indent="-571500">
              <a:buFont typeface="Wingdings" panose="05000000000000000000" pitchFamily="2" charset="2"/>
              <a:buChar char="Ø"/>
            </a:pPr>
            <a:r>
              <a:rPr lang="ca-E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3r  Torn:   </a:t>
            </a:r>
            <a:r>
              <a:rPr lang="ca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les 12:00 hores </a:t>
            </a:r>
          </a:p>
          <a:p>
            <a:pPr marL="360000" lvl="1"/>
            <a:endParaRPr lang="ca-E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/>
            <a:r>
              <a:rPr lang="ca-E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Consulteu a la web la distribució per Doc. Identitat:</a:t>
            </a:r>
          </a:p>
          <a:p>
            <a:pPr marL="180000"/>
            <a:r>
              <a:rPr lang="ca-E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http://www.ub.edu/ciencies-terra</a:t>
            </a:r>
            <a:endParaRPr lang="ca-E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74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4F915B5-0F45-4E67-AA32-832FCA71E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738" y="445276"/>
            <a:ext cx="9906000" cy="646331"/>
          </a:xfrm>
        </p:spPr>
        <p:txBody>
          <a:bodyPr>
            <a:spAutoFit/>
          </a:bodyPr>
          <a:lstStyle/>
          <a:p>
            <a:pPr algn="ctr" eaLnBrk="1" hangingPunct="1"/>
            <a:r>
              <a:rPr lang="ca-ES" altLang="es-ES" sz="4000" b="1" dirty="0">
                <a:solidFill>
                  <a:schemeClr val="bg1"/>
                </a:solidFill>
                <a:latin typeface="Times" panose="02020603050405020304" pitchFamily="18" charset="0"/>
              </a:rPr>
              <a:t>COM HE DE MATRICULAR-ME?</a:t>
            </a:r>
            <a:endParaRPr lang="es-ES" altLang="es-ES" sz="4000" b="1" dirty="0">
              <a:solidFill>
                <a:schemeClr val="bg1"/>
              </a:solidFill>
              <a:latin typeface="Times" panose="02020603050405020304" pitchFamily="18" charset="0"/>
            </a:endParaRP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648B7379-50BA-40C3-A3D0-7B7C230F058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41413" y="1244009"/>
            <a:ext cx="9906000" cy="505046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ca-ES" altLang="ca-ES" sz="3600" b="1" dirty="0"/>
              <a:t>1r.  Abans de fer la matrícula, cal que obtinguis l’identificador UB: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a-ES" altLang="ca-ES" b="1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a-ES" altLang="ca-ES" sz="3600" b="1" dirty="0">
                <a:hlinkClick r:id="rId2"/>
              </a:rPr>
              <a:t>http://www.ub.edu/monub/ajuda/</a:t>
            </a:r>
            <a:endParaRPr lang="ca-ES" altLang="ca-ES" sz="3600" b="1" dirty="0"/>
          </a:p>
          <a:p>
            <a:pPr marL="0" indent="0" algn="ctr">
              <a:buFont typeface="Arial" panose="020B0604020202020204" pitchFamily="34" charset="0"/>
              <a:buNone/>
            </a:pPr>
            <a:endParaRPr lang="ca-ES" altLang="ca-ES" sz="3600" b="1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a-ES" altLang="ca-ES" sz="3600" b="1" dirty="0"/>
              <a:t>2n.  Després d’obtenir l’identificador UB, pots iniciar l’Automatrícula en el dia i hora assignades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a-ES" altLang="ca-ES" sz="3600" b="1" dirty="0">
                <a:hlinkClick r:id="rId3"/>
              </a:rPr>
              <a:t>http://www.ub.edu/monub/</a:t>
            </a:r>
            <a:endParaRPr lang="ca-ES" altLang="ca-ES" sz="3600" b="1" dirty="0"/>
          </a:p>
          <a:p>
            <a:pPr marL="0" indent="0" algn="ctr">
              <a:buFont typeface="Arial" panose="020B0604020202020204" pitchFamily="34" charset="0"/>
              <a:buNone/>
            </a:pPr>
            <a:endParaRPr lang="ca-ES" altLang="ca-ES" sz="3600" b="1" dirty="0"/>
          </a:p>
        </p:txBody>
      </p:sp>
    </p:spTree>
    <p:extLst>
      <p:ext uri="{BB962C8B-B14F-4D97-AF65-F5344CB8AC3E}">
        <p14:creationId xmlns:p14="http://schemas.microsoft.com/office/powerpoint/2010/main" val="127440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1339112" y="419100"/>
            <a:ext cx="9239994" cy="15306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" indent="0" algn="ctr">
              <a:spcBef>
                <a:spcPts val="600"/>
              </a:spcBef>
              <a:buNone/>
            </a:pPr>
            <a:r>
              <a:rPr lang="ca-ES" altLang="es-ES" sz="48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  <a:cs typeface="Times" panose="02020603050405020304" pitchFamily="18" charset="0"/>
              </a:rPr>
              <a:t>QUANTS   CRÈDITS  HE   DE  MATRICULAR?</a:t>
            </a:r>
            <a:endParaRPr lang="ca-ES" altLang="es-ES" sz="4800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  <a:cs typeface="Times" panose="02020603050405020304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017783" y="2598421"/>
            <a:ext cx="10334253" cy="4533900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  <a:defRPr/>
            </a:pPr>
            <a:r>
              <a:rPr lang="ca-ES" altLang="es-ES" sz="3600" b="1" dirty="0">
                <a:solidFill>
                  <a:srgbClr val="FFFF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60 crèdits </a:t>
            </a:r>
            <a:r>
              <a:rPr lang="ca-ES" altLang="es-ES" sz="3600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si voleu cursar el grau a </a:t>
            </a:r>
            <a:r>
              <a:rPr lang="ca-ES" altLang="es-ES" sz="3600" b="1" dirty="0">
                <a:solidFill>
                  <a:srgbClr val="FFFF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Temps Complet </a:t>
            </a:r>
          </a:p>
          <a:p>
            <a:pPr marL="45720" indent="0">
              <a:buClrTx/>
              <a:buNone/>
              <a:defRPr/>
            </a:pPr>
            <a:endParaRPr lang="ca-ES" altLang="es-ES" sz="3600" b="1" dirty="0">
              <a:solidFill>
                <a:srgbClr val="FFFF0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>
              <a:buClrTx/>
              <a:buFont typeface="Arial" panose="020B0604020202020204" pitchFamily="34" charset="0"/>
              <a:buChar char="•"/>
              <a:defRPr/>
            </a:pPr>
            <a:r>
              <a:rPr lang="ca-ES" altLang="es-ES" sz="3600" b="1" dirty="0">
                <a:solidFill>
                  <a:srgbClr val="FFFF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30 crèdits </a:t>
            </a:r>
            <a:r>
              <a:rPr lang="ca-ES" altLang="es-ES" sz="3600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si voleu cursar el grau a </a:t>
            </a:r>
            <a:r>
              <a:rPr lang="ca-ES" altLang="es-ES" sz="3600" b="1" dirty="0">
                <a:solidFill>
                  <a:srgbClr val="FFFF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Temps Parcial </a:t>
            </a:r>
          </a:p>
          <a:p>
            <a:pPr marL="0" indent="0">
              <a:buNone/>
              <a:defRPr/>
            </a:pPr>
            <a:endParaRPr lang="ca-ES" altLang="es-ES" sz="1000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>
              <a:buNone/>
              <a:defRPr/>
            </a:pPr>
            <a:endParaRPr lang="ca-ES" altLang="es-ES" sz="1000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>
              <a:buNone/>
              <a:defRPr/>
            </a:pPr>
            <a:endParaRPr lang="ca-ES" altLang="es-ES" sz="1000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>
              <a:buNone/>
              <a:defRPr/>
            </a:pPr>
            <a:endParaRPr lang="ca-ES" altLang="es-ES" sz="1000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45720" indent="0">
              <a:buNone/>
              <a:defRPr/>
            </a:pPr>
            <a:endParaRPr lang="ca-ES" altLang="es-ES" sz="2800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s-ES" altLang="es-ES" sz="12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s-ES" altLang="es-ES" sz="2400" dirty="0">
              <a:solidFill>
                <a:schemeClr val="tx1"/>
              </a:solidFill>
            </a:endParaRPr>
          </a:p>
        </p:txBody>
      </p:sp>
      <p:pic>
        <p:nvPicPr>
          <p:cNvPr id="5" name="Imatge 4" descr="escudo nuev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89" y="139700"/>
            <a:ext cx="1382811" cy="558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319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Título"/>
          <p:cNvSpPr>
            <a:spLocks noGrp="1"/>
          </p:cNvSpPr>
          <p:nvPr>
            <p:ph idx="1"/>
          </p:nvPr>
        </p:nvSpPr>
        <p:spPr bwMode="auto">
          <a:xfrm>
            <a:off x="2096102" y="177800"/>
            <a:ext cx="8749698" cy="1257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a-ES" altLang="es-ES" sz="4800" b="1" dirty="0">
                <a:solidFill>
                  <a:schemeClr val="bg1"/>
                </a:solidFill>
                <a:latin typeface="Century Gothic" panose="020B0502020202020204" pitchFamily="34" charset="0"/>
                <a:cs typeface="Times" panose="02020603050405020304" pitchFamily="18" charset="0"/>
              </a:rPr>
              <a:t>Normativa de Permanència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2336" y="2164585"/>
            <a:ext cx="11342669" cy="45190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90000"/>
              </a:lnSpc>
              <a:buNone/>
              <a:defRPr/>
            </a:pPr>
            <a:r>
              <a:rPr lang="ca-ES" altLang="es-ES" sz="2800" b="1" dirty="0"/>
              <a:t>* </a:t>
            </a:r>
            <a:r>
              <a:rPr lang="ca-ES" altLang="es-ES" sz="4000" b="1" dirty="0"/>
              <a:t>Modalitat Temps Complet</a:t>
            </a:r>
            <a:r>
              <a:rPr lang="ca-ES" altLang="es-ES" sz="4000" dirty="0"/>
              <a:t>: </a:t>
            </a:r>
            <a:r>
              <a:rPr lang="ca-ES" altLang="es-ES" sz="4000" b="1" dirty="0"/>
              <a:t>matrícula 60 crèdits</a:t>
            </a:r>
          </a:p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ca-ES" altLang="es-ES" sz="4000" dirty="0"/>
              <a:t>	</a:t>
            </a:r>
            <a:r>
              <a:rPr lang="ca-ES" altLang="es-ES" sz="4000" b="1" dirty="0">
                <a:solidFill>
                  <a:srgbClr val="FFFF00"/>
                </a:solidFill>
              </a:rPr>
              <a:t>1r any: cal aprovar un </a:t>
            </a:r>
            <a:r>
              <a:rPr lang="ca-ES" altLang="es-ES" sz="4000" b="1" u="sng" dirty="0">
                <a:solidFill>
                  <a:srgbClr val="FFFF00"/>
                </a:solidFill>
              </a:rPr>
              <a:t>mínim de 18 crèdits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ca-ES" altLang="es-ES" sz="4000" dirty="0"/>
              <a:t>	</a:t>
            </a:r>
            <a:endParaRPr lang="ca-ES" altLang="es-ES" sz="4000" b="1" dirty="0"/>
          </a:p>
          <a:p>
            <a:pPr marL="45720" indent="0">
              <a:lnSpc>
                <a:spcPct val="90000"/>
              </a:lnSpc>
              <a:buNone/>
              <a:defRPr/>
            </a:pPr>
            <a:r>
              <a:rPr lang="ca-ES" altLang="es-ES" sz="3600" b="1" dirty="0"/>
              <a:t>* </a:t>
            </a:r>
            <a:r>
              <a:rPr lang="ca-ES" altLang="es-ES" sz="4000" b="1" dirty="0"/>
              <a:t>Modalitat Temps Parcial: matrícula 30 crèdits</a:t>
            </a:r>
          </a:p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ca-ES" altLang="es-ES" sz="4000" b="1" dirty="0"/>
              <a:t>	</a:t>
            </a:r>
            <a:r>
              <a:rPr lang="ca-ES" altLang="es-ES" sz="4000" b="1" dirty="0">
                <a:solidFill>
                  <a:srgbClr val="FFFF00"/>
                </a:solidFill>
              </a:rPr>
              <a:t>1r any: cal aprovar un </a:t>
            </a:r>
            <a:r>
              <a:rPr lang="ca-ES" altLang="es-ES" sz="4000" b="1" u="sng" dirty="0">
                <a:solidFill>
                  <a:srgbClr val="FFFF00"/>
                </a:solidFill>
              </a:rPr>
              <a:t>mínim de 6 crèdits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ca-ES" altLang="es-ES" sz="2400" dirty="0"/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ca-ES" altLang="es-ES" sz="2400" dirty="0"/>
              <a:t>	</a:t>
            </a:r>
            <a:endParaRPr lang="ca-ES" altLang="es-ES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atge 5" descr="escudo nuev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65" y="177800"/>
            <a:ext cx="1497235" cy="6227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681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2 Título"/>
          <p:cNvSpPr>
            <a:spLocks noGrp="1"/>
          </p:cNvSpPr>
          <p:nvPr>
            <p:ph idx="1"/>
          </p:nvPr>
        </p:nvSpPr>
        <p:spPr>
          <a:xfrm>
            <a:off x="1389410" y="230907"/>
            <a:ext cx="9888189" cy="1224136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45720" indent="0" algn="ctr">
              <a:spcBef>
                <a:spcPts val="600"/>
              </a:spcBef>
              <a:buNone/>
            </a:pPr>
            <a:r>
              <a:rPr lang="ca-ES" altLang="es-ES" sz="17600" b="1" dirty="0">
                <a:solidFill>
                  <a:schemeClr val="bg1"/>
                </a:solidFill>
                <a:latin typeface="Century Gothic" panose="020B0502020202020204" pitchFamily="34" charset="0"/>
                <a:cs typeface="Times" panose="02020603050405020304" pitchFamily="18" charset="0"/>
              </a:rPr>
              <a:t>IMPORT  DE  LA  MATRÍCULA</a:t>
            </a:r>
          </a:p>
          <a:p>
            <a:pPr marL="45720" indent="0">
              <a:spcBef>
                <a:spcPts val="600"/>
              </a:spcBef>
              <a:buNone/>
            </a:pPr>
            <a:r>
              <a:rPr lang="ca-ES" altLang="es-ES" sz="8000" b="1" dirty="0">
                <a:latin typeface="Times" panose="02020603050405020304" pitchFamily="18" charset="0"/>
                <a:cs typeface="Times" panose="02020603050405020304" pitchFamily="18" charset="0"/>
              </a:rPr>
              <a:t>D’acord amb el Decret de Preus que fixa la Generalitat de Catalunya (DOGC </a:t>
            </a:r>
            <a:r>
              <a:rPr lang="ca-ES" altLang="es-ES" sz="8000" b="1" dirty="0" smtClean="0">
                <a:latin typeface="Times" panose="02020603050405020304" pitchFamily="18" charset="0"/>
                <a:cs typeface="Times" panose="02020603050405020304" pitchFamily="18" charset="0"/>
              </a:rPr>
              <a:t>01.07.2021) </a:t>
            </a:r>
            <a:endParaRPr lang="ca-ES" altLang="es-ES" sz="8000" b="1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45720" indent="0" algn="ctr">
              <a:buNone/>
            </a:pPr>
            <a:endParaRPr lang="ca-ES" altLang="es-ES" sz="8000" b="1" dirty="0">
              <a:solidFill>
                <a:srgbClr val="0070C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5" name="13 Subtítulo"/>
          <p:cNvSpPr txBox="1">
            <a:spLocks/>
          </p:cNvSpPr>
          <p:nvPr/>
        </p:nvSpPr>
        <p:spPr>
          <a:xfrm>
            <a:off x="508000" y="1571650"/>
            <a:ext cx="11328400" cy="489654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a-ES" altLang="es-ES" sz="40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 Grau de Ciències del Mar:  </a:t>
            </a:r>
            <a:r>
              <a:rPr lang="ca-ES" altLang="es-ES" sz="40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25,04</a:t>
            </a:r>
            <a:r>
              <a:rPr lang="ca-ES" altLang="es-ES" sz="40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€</a:t>
            </a:r>
            <a:r>
              <a:rPr lang="ca-ES" altLang="es-ES" sz="40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ca-ES" altLang="es-ES" sz="36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per crèdit</a:t>
            </a: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endParaRPr lang="ca-ES" altLang="es-ES" sz="36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52000" indent="0">
              <a:buNone/>
            </a:pPr>
            <a:r>
              <a:rPr lang="ca-ES" altLang="es-ES" dirty="0">
                <a:solidFill>
                  <a:srgbClr val="000000"/>
                </a:solidFill>
              </a:rPr>
              <a:t>	*  </a:t>
            </a:r>
            <a:r>
              <a:rPr lang="ca-ES" altLang="es-E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S’ha d’afegir:</a:t>
            </a:r>
          </a:p>
          <a:p>
            <a:pPr marL="365760" lvl="1" indent="0">
              <a:buSzPct val="75000"/>
              <a:buNone/>
            </a:pPr>
            <a:r>
              <a:rPr lang="ca-ES" altLang="es-ES" sz="2400" dirty="0">
                <a:solidFill>
                  <a:srgbClr val="000000"/>
                </a:solidFill>
              </a:rPr>
              <a:t>		 </a:t>
            </a:r>
            <a:r>
              <a:rPr lang="ca-ES" altLang="es-ES" sz="2400" b="1" dirty="0">
                <a:solidFill>
                  <a:schemeClr val="tx1"/>
                </a:solidFill>
              </a:rPr>
              <a:t>-</a:t>
            </a:r>
            <a:r>
              <a:rPr lang="ca-ES" altLang="es-ES" sz="2400" dirty="0">
                <a:solidFill>
                  <a:schemeClr val="tx1"/>
                </a:solidFill>
              </a:rPr>
              <a:t> </a:t>
            </a:r>
            <a:r>
              <a:rPr lang="ca-ES" altLang="es-ES" sz="2400" b="1" i="1" dirty="0">
                <a:solidFill>
                  <a:schemeClr val="tx1"/>
                </a:solidFill>
                <a:latin typeface="Century Gothic" panose="020B0502020202020204" pitchFamily="34" charset="0"/>
              </a:rPr>
              <a:t>Gestió d’expedient acadèmic: 69,80€</a:t>
            </a:r>
          </a:p>
          <a:p>
            <a:pPr marL="365760" lvl="1" indent="0">
              <a:buSzPct val="75000"/>
              <a:buNone/>
            </a:pPr>
            <a:r>
              <a:rPr lang="ca-ES" altLang="es-E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		- </a:t>
            </a:r>
            <a:r>
              <a:rPr lang="ca-ES" altLang="es-ES" sz="2400" b="1" i="1" dirty="0">
                <a:solidFill>
                  <a:schemeClr val="tx1"/>
                </a:solidFill>
                <a:latin typeface="Century Gothic" panose="020B0502020202020204" pitchFamily="34" charset="0"/>
              </a:rPr>
              <a:t>Serveis específics i de suport a l’aprenentatge: 70€</a:t>
            </a:r>
          </a:p>
          <a:p>
            <a:pPr marL="365760" lvl="1" indent="0">
              <a:buSzPct val="75000"/>
              <a:buNone/>
            </a:pPr>
            <a:r>
              <a:rPr lang="ca-ES" altLang="es-E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		 - </a:t>
            </a:r>
            <a:r>
              <a:rPr lang="ca-ES" altLang="es-ES" sz="2400" b="1" i="1" dirty="0">
                <a:solidFill>
                  <a:schemeClr val="tx1"/>
                </a:solidFill>
                <a:latin typeface="Century Gothic" panose="020B0502020202020204" pitchFamily="34" charset="0"/>
              </a:rPr>
              <a:t>Assegurança obligatòria menors 28 anys: 1’12€</a:t>
            </a:r>
          </a:p>
          <a:p>
            <a:pPr marL="365760" lvl="1" indent="0">
              <a:buSzPct val="75000"/>
              <a:buNone/>
            </a:pPr>
            <a:r>
              <a:rPr lang="ca-ES" altLang="es-ES" sz="2400" b="1" i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ca-ES" altLang="es-ES" dirty="0">
                <a:solidFill>
                  <a:srgbClr val="000000"/>
                </a:solidFill>
              </a:rPr>
              <a:t>			* </a:t>
            </a:r>
            <a:r>
              <a:rPr lang="ca-ES" altLang="es-ES" sz="2400" b="1" dirty="0">
                <a:solidFill>
                  <a:schemeClr val="bg1"/>
                </a:solidFill>
              </a:rPr>
              <a:t>Serveis opcionals: </a:t>
            </a:r>
          </a:p>
          <a:p>
            <a:pPr marL="432000" lvl="1" indent="0">
              <a:buSzPct val="75000"/>
              <a:buNone/>
            </a:pPr>
            <a:r>
              <a:rPr lang="ca-ES" altLang="es-ES" b="1" dirty="0">
                <a:solidFill>
                  <a:srgbClr val="000000"/>
                </a:solidFill>
              </a:rPr>
              <a:t>				</a:t>
            </a:r>
            <a:r>
              <a:rPr lang="ca-ES" altLang="es-ES" b="1" i="1" dirty="0">
                <a:solidFill>
                  <a:schemeClr val="tx1"/>
                </a:solidFill>
                <a:latin typeface="Century Gothic" panose="020B0502020202020204" pitchFamily="34" charset="0"/>
              </a:rPr>
              <a:t>-</a:t>
            </a:r>
            <a:r>
              <a:rPr lang="ca-ES" altLang="es-ES" b="1" i="1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ca-ES" altLang="es-ES" b="1" i="1" dirty="0">
                <a:solidFill>
                  <a:schemeClr val="tx1"/>
                </a:solidFill>
                <a:latin typeface="Century Gothic" panose="020B0502020202020204" pitchFamily="34" charset="0"/>
              </a:rPr>
              <a:t>Esports UB			- Escola Idiomes Moderns</a:t>
            </a:r>
          </a:p>
          <a:p>
            <a:pPr marL="432000" lvl="1" indent="0">
              <a:buSzPct val="75000"/>
              <a:buNone/>
            </a:pPr>
            <a:r>
              <a:rPr lang="ca-ES" altLang="es-ES" b="1" i="1" dirty="0">
                <a:solidFill>
                  <a:schemeClr val="tx1"/>
                </a:solidFill>
                <a:latin typeface="Century Gothic" panose="020B0502020202020204" pitchFamily="34" charset="0"/>
              </a:rPr>
              <a:t>				- Fundació Solidaritat 		- Assegurança voluntària</a:t>
            </a:r>
          </a:p>
          <a:p>
            <a:pPr marL="46800" lvl="1" indent="0">
              <a:buSzPct val="75000"/>
              <a:buNone/>
            </a:pPr>
            <a:endParaRPr lang="ca-ES" altLang="es-ES" sz="2400" dirty="0">
              <a:solidFill>
                <a:srgbClr val="000000"/>
              </a:solidFill>
            </a:endParaRPr>
          </a:p>
          <a:p>
            <a:pPr marL="46800" lvl="1" indent="0">
              <a:buSzPct val="75000"/>
              <a:buNone/>
            </a:pPr>
            <a:r>
              <a:rPr lang="ca-ES" altLang="es-ES" sz="2200" dirty="0">
                <a:solidFill>
                  <a:schemeClr val="bg2"/>
                </a:solidFill>
              </a:rPr>
              <a:t>  </a:t>
            </a:r>
          </a:p>
          <a:p>
            <a:pPr marL="45720" indent="0">
              <a:buNone/>
            </a:pPr>
            <a:r>
              <a:rPr lang="ca-ES" altLang="es-ES" dirty="0"/>
              <a:t>                                                                                       </a:t>
            </a:r>
          </a:p>
        </p:txBody>
      </p:sp>
      <p:pic>
        <p:nvPicPr>
          <p:cNvPr id="6" name="Imatge 5" descr="escudo nuev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574" y="114300"/>
            <a:ext cx="1498948" cy="6142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894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9531" y="86610"/>
            <a:ext cx="869706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algn="ctr"/>
            <a:r>
              <a:rPr lang="ca-ES" altLang="es-ES" sz="4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  <a:cs typeface="Times" panose="02020603050405020304" pitchFamily="18" charset="0"/>
              </a:rPr>
              <a:t>COM  PUC  REDUIR  L’IMPORT </a:t>
            </a:r>
          </a:p>
          <a:p>
            <a:pPr marL="45720" algn="ctr"/>
            <a:r>
              <a:rPr lang="ca-ES" altLang="es-ES" sz="4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  <a:cs typeface="Times" panose="02020603050405020304" pitchFamily="18" charset="0"/>
              </a:rPr>
              <a:t>DE  LA  MATRÍCULA?</a:t>
            </a:r>
            <a:endParaRPr lang="ca-ES" altLang="es-ES" sz="4000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  <a:cs typeface="Times" panose="02020603050405020304" pitchFamily="18" charset="0"/>
            </a:endParaRPr>
          </a:p>
        </p:txBody>
      </p:sp>
      <p:pic>
        <p:nvPicPr>
          <p:cNvPr id="3" name="Imatge 2" descr="escudo nuev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365" y="86610"/>
            <a:ext cx="1520155" cy="63268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13 Subtítulo"/>
          <p:cNvSpPr txBox="1">
            <a:spLocks/>
          </p:cNvSpPr>
          <p:nvPr/>
        </p:nvSpPr>
        <p:spPr>
          <a:xfrm>
            <a:off x="1005840" y="1313720"/>
            <a:ext cx="10563860" cy="5544280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a-ES" altLang="es-ES" sz="2800" b="1" dirty="0">
                <a:solidFill>
                  <a:srgbClr val="000000"/>
                </a:solidFill>
              </a:rPr>
              <a:t>*</a:t>
            </a:r>
            <a:r>
              <a:rPr lang="ca-ES" altLang="es-ES" sz="2800" dirty="0">
                <a:solidFill>
                  <a:srgbClr val="000000"/>
                </a:solidFill>
              </a:rPr>
              <a:t> </a:t>
            </a:r>
            <a:r>
              <a:rPr lang="ca-ES" altLang="es-ES" sz="3200" b="1" dirty="0">
                <a:solidFill>
                  <a:srgbClr val="FFFF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Matrícula condicional com a becari:  </a:t>
            </a:r>
          </a:p>
          <a:p>
            <a:pPr marL="925200" indent="-45720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ca-ES" altLang="es-ES" sz="2800" dirty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ca-ES" altLang="es-ES" sz="2400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Tenir l’ACREDITACIÓ ECONÒMICA POSITIVA de l’AGAUR abans</a:t>
            </a:r>
          </a:p>
          <a:p>
            <a:pPr marL="468000" inden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</a:pPr>
            <a:r>
              <a:rPr lang="ca-ES" altLang="es-ES" sz="2400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      de matricular-se.</a:t>
            </a:r>
          </a:p>
          <a:p>
            <a:pPr marL="810900" indent="-34290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ca-ES" altLang="es-ES" sz="2400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  Sol·licitar la BECA  EQUITAT: reducció del preu dels crèdits que es </a:t>
            </a:r>
          </a:p>
          <a:p>
            <a:pPr marL="468000" inden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</a:pPr>
            <a:r>
              <a:rPr lang="ca-ES" altLang="es-ES" sz="2400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      matriculen per primera vegada.</a:t>
            </a:r>
          </a:p>
          <a:p>
            <a:pPr marL="810900" indent="-34290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ca-ES" altLang="es-ES" sz="2400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  Sol·licitar la BEGA GENERAL</a:t>
            </a:r>
            <a:r>
              <a:rPr lang="ca-ES" altLang="es-ES" sz="2000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  <a:p>
            <a:pPr marL="468000" indent="0">
              <a:spcBef>
                <a:spcPts val="0"/>
              </a:spcBef>
              <a:spcAft>
                <a:spcPts val="0"/>
              </a:spcAft>
              <a:buNone/>
            </a:pPr>
            <a:endParaRPr lang="ca-ES" altLang="es-ES" sz="2000" dirty="0">
              <a:solidFill>
                <a:srgbClr val="00000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a-ES" altLang="es-ES" sz="2800" b="1" dirty="0">
                <a:solidFill>
                  <a:srgbClr val="000000"/>
                </a:solidFill>
              </a:rPr>
              <a:t>* </a:t>
            </a:r>
            <a:r>
              <a:rPr lang="ca-ES" altLang="es-ES" sz="3200" b="1" dirty="0">
                <a:solidFill>
                  <a:srgbClr val="FFFF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Matrícula d’honor en el batxillerat: </a:t>
            </a:r>
            <a:r>
              <a:rPr lang="ca-ES" altLang="es-ES" sz="3200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cal acreditar-ho amb</a:t>
            </a: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a-ES" altLang="es-ES" sz="3200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el certificat de notes si has estudiat fora de Catalunya. </a:t>
            </a:r>
            <a:endParaRPr lang="ca-ES" altLang="es-ES" sz="3200" b="1" dirty="0">
              <a:solidFill>
                <a:srgbClr val="FFFF0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45720" indent="0">
              <a:buNone/>
            </a:pPr>
            <a:r>
              <a:rPr lang="ca-ES" altLang="es-ES" sz="2800" b="1" dirty="0">
                <a:solidFill>
                  <a:srgbClr val="000000"/>
                </a:solidFill>
              </a:rPr>
              <a:t>* </a:t>
            </a:r>
            <a:r>
              <a:rPr lang="ca-ES" altLang="es-ES" sz="3200" b="1" dirty="0">
                <a:solidFill>
                  <a:srgbClr val="FFFF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Família nombrosa: </a:t>
            </a:r>
            <a:r>
              <a:rPr lang="ca-ES" altLang="es-ES" sz="3200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cal acreditar-ho amb el carnet vigent.</a:t>
            </a:r>
            <a:endParaRPr lang="ca-ES" altLang="es-ES" sz="3200" b="1" dirty="0">
              <a:solidFill>
                <a:srgbClr val="FFFF0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45720" indent="0">
              <a:buNone/>
            </a:pPr>
            <a:r>
              <a:rPr lang="ca-ES" altLang="es-ES" sz="2400" b="1" dirty="0">
                <a:solidFill>
                  <a:srgbClr val="000000"/>
                </a:solidFill>
              </a:rPr>
              <a:t>* </a:t>
            </a:r>
            <a:r>
              <a:rPr lang="ca-ES" altLang="es-ES" sz="2800" b="1" dirty="0">
                <a:solidFill>
                  <a:srgbClr val="FFFF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Ajuts UB</a:t>
            </a:r>
            <a:endParaRPr lang="ca-ES" altLang="es-ES" sz="2800" dirty="0">
              <a:solidFill>
                <a:schemeClr val="bg2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45720" indent="0">
              <a:buNone/>
            </a:pPr>
            <a:r>
              <a:rPr lang="ca-ES" altLang="es-ES" dirty="0"/>
              <a:t>           </a:t>
            </a:r>
            <a:r>
              <a:rPr lang="ca-ES" altLang="es-ES" sz="3200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Més  </a:t>
            </a:r>
            <a:r>
              <a:rPr lang="ca-ES" altLang="es-ES" sz="3200" b="1" dirty="0" smtClean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informació:</a:t>
            </a:r>
            <a:r>
              <a:rPr lang="es-ES" altLang="es-ES" sz="2800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http://www.ub.edu/beques/grausimasters/</a:t>
            </a:r>
            <a:endParaRPr lang="es-ES" altLang="es-ES" sz="2800" i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ca-ES" altLang="es-ES" dirty="0"/>
          </a:p>
          <a:p>
            <a:pPr marL="45720" indent="0">
              <a:buNone/>
            </a:pPr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317261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Rectángulo"/>
          <p:cNvSpPr>
            <a:spLocks noGrp="1" noChangeArrowheads="1"/>
          </p:cNvSpPr>
          <p:nvPr>
            <p:ph idx="1"/>
          </p:nvPr>
        </p:nvSpPr>
        <p:spPr bwMode="auto">
          <a:xfrm>
            <a:off x="2505448" y="116263"/>
            <a:ext cx="707501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a-ES" altLang="es-ES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Modalitats de Pagament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" altLang="es-ES" sz="3600" dirty="0">
              <a:latin typeface="Times" pitchFamily="18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1284214" y="1272340"/>
            <a:ext cx="4758742" cy="2361030"/>
          </a:xfrm>
          <a:prstGeom prst="rect">
            <a:avLst/>
          </a:prstGeom>
          <a:gradFill rotWithShape="1">
            <a:gsLst>
              <a:gs pos="0">
                <a:schemeClr val="hlink">
                  <a:alpha val="48000"/>
                </a:schemeClr>
              </a:gs>
              <a:gs pos="100000">
                <a:schemeClr val="hlink">
                  <a:gamma/>
                  <a:shade val="46275"/>
                  <a:invGamma/>
                  <a:alpha val="48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defRPr/>
            </a:pPr>
            <a:endParaRPr lang="ca-ES" altLang="es-ES" sz="2800" b="1" dirty="0"/>
          </a:p>
          <a:p>
            <a:pPr algn="ctr">
              <a:defRPr/>
            </a:pPr>
            <a:r>
              <a:rPr lang="ca-ES" altLang="es-ES" sz="2800" b="1" dirty="0">
                <a:solidFill>
                  <a:srgbClr val="FFFF00"/>
                </a:solidFill>
              </a:rPr>
              <a:t>PAGAMENT  ÚNIC </a:t>
            </a:r>
          </a:p>
          <a:p>
            <a:pPr algn="ctr">
              <a:defRPr/>
            </a:pPr>
            <a:r>
              <a:rPr lang="ca-ES" altLang="es-ES" sz="2000" b="1" dirty="0"/>
              <a:t>Pagament a efectuar en les següents</a:t>
            </a:r>
          </a:p>
          <a:p>
            <a:pPr algn="ctr">
              <a:defRPr/>
            </a:pPr>
            <a:r>
              <a:rPr lang="ca-ES" altLang="es-ES" sz="2000" b="1" dirty="0"/>
              <a:t>entitats bancàries: Caixabanc, BBVA </a:t>
            </a:r>
          </a:p>
          <a:p>
            <a:pPr algn="ctr">
              <a:defRPr/>
            </a:pPr>
            <a:r>
              <a:rPr lang="ca-ES" altLang="es-ES" sz="2000" b="1" dirty="0"/>
              <a:t>i Banc de Santander</a:t>
            </a:r>
            <a:endParaRPr lang="ca-ES" altLang="es-ES" sz="2200" b="1" dirty="0"/>
          </a:p>
          <a:p>
            <a:pPr algn="ctr">
              <a:defRPr/>
            </a:pPr>
            <a:r>
              <a:rPr lang="ca-ES" altLang="es-ES" sz="1800" b="1" i="1" dirty="0">
                <a:solidFill>
                  <a:schemeClr val="bg1"/>
                </a:solidFill>
              </a:rPr>
              <a:t>Termini màxim: 7 dies naturals a comptar </a:t>
            </a:r>
          </a:p>
          <a:p>
            <a:pPr algn="ctr">
              <a:defRPr/>
            </a:pPr>
            <a:r>
              <a:rPr lang="ca-ES" altLang="es-ES" sz="1800" b="1" i="1" dirty="0">
                <a:solidFill>
                  <a:schemeClr val="bg1"/>
                </a:solidFill>
              </a:rPr>
              <a:t>des de la formalització de la matrícula </a:t>
            </a:r>
          </a:p>
          <a:p>
            <a:pPr algn="ctr">
              <a:defRPr/>
            </a:pPr>
            <a:endParaRPr lang="ca-ES" altLang="es-ES" i="1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271556" y="1272340"/>
            <a:ext cx="4912656" cy="2361030"/>
          </a:xfrm>
          <a:prstGeom prst="rect">
            <a:avLst/>
          </a:prstGeom>
          <a:gradFill rotWithShape="1">
            <a:gsLst>
              <a:gs pos="0">
                <a:schemeClr val="hlink">
                  <a:alpha val="48000"/>
                </a:schemeClr>
              </a:gs>
              <a:gs pos="100000">
                <a:schemeClr val="hlink">
                  <a:gamma/>
                  <a:shade val="46275"/>
                  <a:invGamma/>
                  <a:alpha val="48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a-ES" sz="2800" b="1" dirty="0">
                <a:solidFill>
                  <a:srgbClr val="FFFF00"/>
                </a:solidFill>
                <a:latin typeface="Times"/>
              </a:rPr>
              <a:t>PAGAMENT  ÚNIC </a:t>
            </a:r>
          </a:p>
          <a:p>
            <a:pPr algn="ctr">
              <a:defRPr/>
            </a:pPr>
            <a:r>
              <a:rPr lang="ca-ES" sz="2800" b="1" dirty="0">
                <a:solidFill>
                  <a:srgbClr val="FFFF00"/>
                </a:solidFill>
                <a:latin typeface="Times"/>
              </a:rPr>
              <a:t>DOMICILIAT</a:t>
            </a:r>
          </a:p>
          <a:p>
            <a:pPr algn="ctr">
              <a:defRPr/>
            </a:pPr>
            <a:r>
              <a:rPr lang="ca-ES" sz="2000" b="1" dirty="0">
                <a:latin typeface="Times"/>
              </a:rPr>
              <a:t>En alguna de les entitats col·laboradores</a:t>
            </a:r>
          </a:p>
          <a:p>
            <a:pPr algn="ctr">
              <a:defRPr/>
            </a:pPr>
            <a:r>
              <a:rPr lang="ca-ES" sz="2000" b="1" dirty="0">
                <a:latin typeface="Times"/>
              </a:rPr>
              <a:t>de  la  UB</a:t>
            </a:r>
          </a:p>
          <a:p>
            <a:pPr algn="ctr">
              <a:defRPr/>
            </a:pPr>
            <a:r>
              <a:rPr lang="ca-ES" b="1" i="1" dirty="0">
                <a:solidFill>
                  <a:schemeClr val="bg1"/>
                </a:solidFill>
                <a:latin typeface="Times"/>
              </a:rPr>
              <a:t>Termini màxim: 7 dies naturals a comptar</a:t>
            </a:r>
          </a:p>
          <a:p>
            <a:pPr algn="ctr">
              <a:defRPr/>
            </a:pPr>
            <a:r>
              <a:rPr lang="ca-ES" b="1" i="1" dirty="0">
                <a:solidFill>
                  <a:schemeClr val="bg1"/>
                </a:solidFill>
                <a:latin typeface="Times"/>
              </a:rPr>
              <a:t>des de la formalització de la matrícula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284214" y="3800928"/>
            <a:ext cx="4739692" cy="2692336"/>
          </a:xfrm>
          <a:prstGeom prst="rect">
            <a:avLst/>
          </a:prstGeom>
          <a:gradFill rotWithShape="1">
            <a:gsLst>
              <a:gs pos="0">
                <a:schemeClr val="hlink">
                  <a:alpha val="39999"/>
                </a:schemeClr>
              </a:gs>
              <a:gs pos="100000">
                <a:schemeClr val="hlink">
                  <a:gamma/>
                  <a:shade val="46275"/>
                  <a:invGamma/>
                  <a:alpha val="39999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t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defRPr/>
            </a:pPr>
            <a:r>
              <a:rPr lang="ca-ES" altLang="es-ES" sz="2800" b="1" dirty="0">
                <a:solidFill>
                  <a:srgbClr val="FFFF00"/>
                </a:solidFill>
              </a:rPr>
              <a:t>PAGAMENT FRACCIONAT</a:t>
            </a:r>
          </a:p>
          <a:p>
            <a:pPr algn="ctr">
              <a:defRPr/>
            </a:pPr>
            <a:r>
              <a:rPr lang="ca-ES" altLang="es-ES" sz="2800" b="1" dirty="0">
                <a:solidFill>
                  <a:srgbClr val="FFFF00"/>
                </a:solidFill>
              </a:rPr>
              <a:t>en 3 o 7 terminis </a:t>
            </a:r>
          </a:p>
          <a:p>
            <a:pPr algn="ctr">
              <a:defRPr/>
            </a:pPr>
            <a:r>
              <a:rPr lang="ca-ES" altLang="es-ES" sz="2800" b="1" dirty="0">
                <a:solidFill>
                  <a:schemeClr val="bg1"/>
                </a:solidFill>
              </a:rPr>
              <a:t>No és un pagament domiciliat</a:t>
            </a:r>
          </a:p>
          <a:p>
            <a:pPr algn="ctr">
              <a:defRPr/>
            </a:pPr>
            <a:endParaRPr lang="ca-ES" altLang="es-ES" sz="1800" i="1" dirty="0"/>
          </a:p>
          <a:p>
            <a:pPr algn="ctr">
              <a:defRPr/>
            </a:pPr>
            <a:r>
              <a:rPr lang="ca-ES" altLang="es-ES" sz="2000" b="1" i="1" dirty="0"/>
              <a:t>Per a matrícules d’imports iguals </a:t>
            </a:r>
          </a:p>
          <a:p>
            <a:pPr algn="ctr">
              <a:defRPr/>
            </a:pPr>
            <a:r>
              <a:rPr lang="ca-ES" altLang="es-ES" sz="2000" b="1" i="1" dirty="0"/>
              <a:t>o superiors a  300 €</a:t>
            </a:r>
          </a:p>
          <a:p>
            <a:pPr>
              <a:defRPr/>
            </a:pPr>
            <a:endParaRPr lang="ca-ES" altLang="es-ES" sz="18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271556" y="3818164"/>
            <a:ext cx="4912656" cy="2692336"/>
          </a:xfrm>
          <a:prstGeom prst="rect">
            <a:avLst/>
          </a:prstGeom>
          <a:gradFill rotWithShape="1">
            <a:gsLst>
              <a:gs pos="0">
                <a:schemeClr val="hlink">
                  <a:alpha val="39999"/>
                </a:schemeClr>
              </a:gs>
              <a:gs pos="100000">
                <a:schemeClr val="hlink">
                  <a:gamma/>
                  <a:shade val="46275"/>
                  <a:invGamma/>
                  <a:alpha val="39999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t"/>
          <a:lstStyle/>
          <a:p>
            <a:pPr algn="ctr">
              <a:defRPr/>
            </a:pPr>
            <a:r>
              <a:rPr lang="ca-ES" sz="2800" b="1" dirty="0">
                <a:solidFill>
                  <a:srgbClr val="FFFF00"/>
                </a:solidFill>
                <a:latin typeface="Times"/>
              </a:rPr>
              <a:t>PRÉSTEC AGAUR</a:t>
            </a:r>
          </a:p>
          <a:p>
            <a:pPr algn="ctr">
              <a:defRPr/>
            </a:pPr>
            <a:r>
              <a:rPr lang="ca-ES" sz="2800" b="1" dirty="0">
                <a:solidFill>
                  <a:srgbClr val="FFFF00"/>
                </a:solidFill>
                <a:latin typeface="Times"/>
              </a:rPr>
              <a:t>PAGAMENT </a:t>
            </a:r>
            <a:r>
              <a:rPr lang="ca-ES" sz="2800" b="1" dirty="0" smtClean="0">
                <a:solidFill>
                  <a:srgbClr val="FFFF00"/>
                </a:solidFill>
                <a:latin typeface="Times"/>
              </a:rPr>
              <a:t>FRACCIONAT</a:t>
            </a:r>
            <a:endParaRPr lang="ca-ES" sz="2400" b="1" dirty="0">
              <a:latin typeface="Times"/>
            </a:endParaRPr>
          </a:p>
          <a:p>
            <a:pPr algn="ctr">
              <a:defRPr/>
            </a:pPr>
            <a:r>
              <a:rPr lang="ca-ES" b="1" dirty="0">
                <a:latin typeface="Times"/>
              </a:rPr>
              <a:t>Banc de Sabadell </a:t>
            </a:r>
          </a:p>
          <a:p>
            <a:pPr algn="ctr">
              <a:defRPr/>
            </a:pPr>
            <a:endParaRPr lang="ca-ES" altLang="es-ES" i="1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ctr">
              <a:defRPr/>
            </a:pPr>
            <a:r>
              <a:rPr lang="ca-ES" altLang="es-ES" sz="2000" b="1" i="1" dirty="0">
                <a:latin typeface="Times" panose="02020603050405020304" pitchFamily="18" charset="0"/>
                <a:cs typeface="Times" panose="02020603050405020304" pitchFamily="18" charset="0"/>
              </a:rPr>
              <a:t>Per a matrícules d’imports iguals </a:t>
            </a:r>
          </a:p>
          <a:p>
            <a:pPr algn="ctr">
              <a:defRPr/>
            </a:pPr>
            <a:r>
              <a:rPr lang="ca-ES" altLang="es-ES" sz="2000" b="1" i="1" dirty="0">
                <a:latin typeface="Times" panose="02020603050405020304" pitchFamily="18" charset="0"/>
                <a:cs typeface="Times" panose="02020603050405020304" pitchFamily="18" charset="0"/>
              </a:rPr>
              <a:t>o superiors a  500 €</a:t>
            </a:r>
          </a:p>
          <a:p>
            <a:pPr algn="ctr">
              <a:defRPr/>
            </a:pPr>
            <a:endParaRPr lang="ca-ES" sz="2400" b="1" dirty="0">
              <a:latin typeface="Times"/>
            </a:endParaRPr>
          </a:p>
        </p:txBody>
      </p:sp>
      <p:pic>
        <p:nvPicPr>
          <p:cNvPr id="9" name="Imatge 8" descr="escudo nuev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57" y="228599"/>
            <a:ext cx="1404143" cy="5461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020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contingut 2"/>
          <p:cNvSpPr>
            <a:spLocks noGrp="1"/>
          </p:cNvSpPr>
          <p:nvPr>
            <p:ph sz="quarter" idx="4294967295"/>
          </p:nvPr>
        </p:nvSpPr>
        <p:spPr>
          <a:xfrm>
            <a:off x="2279577" y="188640"/>
            <a:ext cx="8017851" cy="753264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ca-ES" altLang="es-E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TUI (Targeta Universitària Intel·ligent)</a:t>
            </a:r>
            <a:endParaRPr lang="es-ES" sz="3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847528" y="2170484"/>
            <a:ext cx="7416824" cy="45182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a-ES" sz="2000" b="1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Campanya TUI</a:t>
            </a:r>
            <a:r>
              <a:rPr lang="ca-ES" sz="2000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: dirigida a l'alumnat de nou accés, </a:t>
            </a:r>
            <a:r>
              <a:rPr lang="ca-ES" sz="2000" b="1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del 7 al 22 de setembre.</a:t>
            </a:r>
            <a:r>
              <a:rPr lang="ca-ES" sz="2000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Mitjançant </a:t>
            </a:r>
            <a:r>
              <a:rPr lang="ca-ES" sz="2000" b="1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l'aplicació de CITA PRÈVIA</a:t>
            </a:r>
            <a:r>
              <a:rPr lang="ca-ES" sz="2000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a l’ estand del </a:t>
            </a:r>
            <a:r>
              <a:rPr lang="ca-ES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Banco Santander</a:t>
            </a:r>
          </a:p>
          <a:p>
            <a:pPr mar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a-E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Aquest </a:t>
            </a:r>
            <a:r>
              <a:rPr lang="ca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es posa en marxa el C</a:t>
            </a:r>
            <a:r>
              <a:rPr lang="ca-E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arnet digital</a:t>
            </a:r>
            <a:r>
              <a:rPr lang="ca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, disponible des de l’aplicació mòbil </a:t>
            </a:r>
            <a:r>
              <a:rPr lang="ca-ES" sz="20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SocUB</a:t>
            </a:r>
            <a:r>
              <a:rPr lang="ca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t’identifica com a membre de la comunitat universitària, et permet fer gestions i tràmits telemàtics a la Universitat.</a:t>
            </a:r>
          </a:p>
          <a:p>
            <a:r>
              <a:rPr lang="ca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Ves a </a:t>
            </a:r>
            <a:r>
              <a:rPr lang="ca-ES" sz="20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SocUB</a:t>
            </a:r>
            <a:r>
              <a:rPr lang="ca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 descobreix tot el que t’ofereix!</a:t>
            </a:r>
          </a:p>
          <a:p>
            <a:pPr mar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ca-ES" altLang="es-ES" sz="2000" b="1" dirty="0">
              <a:solidFill>
                <a:srgbClr val="FFFF00"/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a-ES" altLang="es-ES" sz="2000" b="1" dirty="0">
                <a:solidFill>
                  <a:srgbClr val="FFFF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  <a:hlinkClick r:id="rId3"/>
              </a:rPr>
              <a:t>Universitat de Barcelona - Carnet de la UB</a:t>
            </a:r>
            <a:endParaRPr lang="ca-ES" altLang="es-ES" sz="2000" b="1" dirty="0">
              <a:solidFill>
                <a:srgbClr val="FFFF00"/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es-E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ca-ES" alt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ca-ES" alt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ca-ES" alt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arnetU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576" y="1003995"/>
            <a:ext cx="180975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arnet digital U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360" y="3348596"/>
            <a:ext cx="1154918" cy="244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936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1090</TotalTime>
  <Words>628</Words>
  <Application>Microsoft Office PowerPoint</Application>
  <PresentationFormat>Pantalla panoràmica</PresentationFormat>
  <Paragraphs>119</Paragraphs>
  <Slides>12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9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12</vt:i4>
      </vt:variant>
    </vt:vector>
  </HeadingPairs>
  <TitlesOfParts>
    <vt:vector size="22" baseType="lpstr">
      <vt:lpstr>ＭＳ Ｐゴシック</vt:lpstr>
      <vt:lpstr>Arial</vt:lpstr>
      <vt:lpstr>Century Gothic</vt:lpstr>
      <vt:lpstr>Georgia</vt:lpstr>
      <vt:lpstr>Times</vt:lpstr>
      <vt:lpstr>Times New Roman</vt:lpstr>
      <vt:lpstr>Trebuchet MS</vt:lpstr>
      <vt:lpstr>Tw Cen MT</vt:lpstr>
      <vt:lpstr>Wingdings</vt:lpstr>
      <vt:lpstr>Circuit</vt:lpstr>
      <vt:lpstr>Presentació del PowerPoint</vt:lpstr>
      <vt:lpstr>Presentació del PowerPoint</vt:lpstr>
      <vt:lpstr>COM HE DE MATRICULAR-ME?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SI TENIU DUBTES MENTRE US  ESTEU MATRICULANT</vt:lpstr>
      <vt:lpstr>Presentació del PowerPoint</vt:lpstr>
      <vt:lpstr>Presentació del PowerPoint</vt:lpstr>
    </vt:vector>
  </TitlesOfParts>
  <Company>Universitat de Barcelona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ROSA MARIA PERIS VILA</dc:creator>
  <cp:lastModifiedBy>Ana Maria Cuchi Manso</cp:lastModifiedBy>
  <cp:revision>64</cp:revision>
  <cp:lastPrinted>2018-07-12T15:46:41Z</cp:lastPrinted>
  <dcterms:created xsi:type="dcterms:W3CDTF">2018-06-21T10:26:04Z</dcterms:created>
  <dcterms:modified xsi:type="dcterms:W3CDTF">2021-07-15T08:39:56Z</dcterms:modified>
</cp:coreProperties>
</file>