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9" r:id="rId5"/>
    <p:sldId id="262" r:id="rId6"/>
    <p:sldId id="263" r:id="rId7"/>
    <p:sldId id="265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8" d="100"/>
          <a:sy n="98" d="100"/>
        </p:scale>
        <p:origin x="1302" y="-15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a-ES" smtClean="0"/>
              <a:t>Feu clic aquí per editar l'estil de subtítols del patró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E61F-E990-4EB3-852F-F8AD03986E87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DD8-E08A-4198-9CBA-7BB8CF0ABE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22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E61F-E990-4EB3-852F-F8AD03986E87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DD8-E08A-4198-9CBA-7BB8CF0ABE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61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E61F-E990-4EB3-852F-F8AD03986E87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DD8-E08A-4198-9CBA-7BB8CF0ABE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11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E61F-E990-4EB3-852F-F8AD03986E87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DD8-E08A-4198-9CBA-7BB8CF0ABE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81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E61F-E990-4EB3-852F-F8AD03986E87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DD8-E08A-4198-9CBA-7BB8CF0ABE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95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E61F-E990-4EB3-852F-F8AD03986E87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DD8-E08A-4198-9CBA-7BB8CF0ABE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949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E61F-E990-4EB3-852F-F8AD03986E87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DD8-E08A-4198-9CBA-7BB8CF0ABE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836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E61F-E990-4EB3-852F-F8AD03986E87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DD8-E08A-4198-9CBA-7BB8CF0ABE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54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E61F-E990-4EB3-852F-F8AD03986E87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DD8-E08A-4198-9CBA-7BB8CF0ABE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53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E61F-E990-4EB3-852F-F8AD03986E87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DD8-E08A-4198-9CBA-7BB8CF0ABE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8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8E61F-E990-4EB3-852F-F8AD03986E87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6DD8-E08A-4198-9CBA-7BB8CF0ABE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21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E61F-E990-4EB3-852F-F8AD03986E87}" type="datetimeFigureOut">
              <a:rPr lang="es-ES" smtClean="0"/>
              <a:t>22/07/2020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26DD8-E08A-4198-9CBA-7BB8CF0ABE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507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2"/>
          <a:srcRect l="24291" t="12302" r="25101" b="30400"/>
          <a:stretch/>
        </p:blipFill>
        <p:spPr>
          <a:xfrm>
            <a:off x="141819" y="379436"/>
            <a:ext cx="4245766" cy="27039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7497" y="39122"/>
            <a:ext cx="2964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CC"/>
                </a:solidFill>
              </a:rPr>
              <a:t>http://www.ub.edu/monub/</a:t>
            </a:r>
          </a:p>
        </p:txBody>
      </p:sp>
      <p:cxnSp>
        <p:nvCxnSpPr>
          <p:cNvPr id="6" name="Connector de fletxa recta 5"/>
          <p:cNvCxnSpPr/>
          <p:nvPr/>
        </p:nvCxnSpPr>
        <p:spPr>
          <a:xfrm flipH="1" flipV="1">
            <a:off x="4141702" y="1219112"/>
            <a:ext cx="581986" cy="2907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QuadreDeText 8"/>
          <p:cNvSpPr txBox="1"/>
          <p:nvPr/>
        </p:nvSpPr>
        <p:spPr>
          <a:xfrm>
            <a:off x="4723688" y="1219112"/>
            <a:ext cx="2200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smtClean="0">
                <a:solidFill>
                  <a:srgbClr val="0000CC"/>
                </a:solidFill>
              </a:rPr>
              <a:t>1.</a:t>
            </a:r>
            <a:r>
              <a:rPr lang="ca-ES" sz="1600" dirty="0" smtClean="0">
                <a:solidFill>
                  <a:srgbClr val="0000CC"/>
                </a:solidFill>
              </a:rPr>
              <a:t> </a:t>
            </a:r>
            <a:r>
              <a:rPr lang="ca-ES" sz="1600" dirty="0" smtClean="0">
                <a:solidFill>
                  <a:srgbClr val="FF0000"/>
                </a:solidFill>
              </a:rPr>
              <a:t>Cliqueu a </a:t>
            </a:r>
            <a:r>
              <a:rPr lang="ca-ES" sz="1600" dirty="0" smtClean="0">
                <a:solidFill>
                  <a:srgbClr val="FF0000"/>
                </a:solidFill>
              </a:rPr>
              <a:t>la intranet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12" name="Imatge 11"/>
          <p:cNvPicPr>
            <a:picLocks noChangeAspect="1"/>
          </p:cNvPicPr>
          <p:nvPr/>
        </p:nvPicPr>
        <p:blipFill rotWithShape="1">
          <a:blip r:embed="rId3"/>
          <a:srcRect l="25094" t="9502" r="29004" b="51069"/>
          <a:stretch/>
        </p:blipFill>
        <p:spPr>
          <a:xfrm>
            <a:off x="1021523" y="2000079"/>
            <a:ext cx="4198819" cy="2028787"/>
          </a:xfrm>
          <a:prstGeom prst="rect">
            <a:avLst/>
          </a:prstGeom>
        </p:spPr>
      </p:pic>
      <p:cxnSp>
        <p:nvCxnSpPr>
          <p:cNvPr id="15" name="Connector de fletxa recta 14"/>
          <p:cNvCxnSpPr/>
          <p:nvPr/>
        </p:nvCxnSpPr>
        <p:spPr>
          <a:xfrm flipH="1" flipV="1">
            <a:off x="2568102" y="3223075"/>
            <a:ext cx="886342" cy="4898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QuadreDeText 16"/>
          <p:cNvSpPr txBox="1"/>
          <p:nvPr/>
        </p:nvSpPr>
        <p:spPr>
          <a:xfrm>
            <a:off x="3454443" y="3014808"/>
            <a:ext cx="275120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smtClean="0">
                <a:solidFill>
                  <a:srgbClr val="0000CC"/>
                </a:solidFill>
              </a:rPr>
              <a:t>2.1. Si ja esteu registrats: </a:t>
            </a:r>
            <a:r>
              <a:rPr lang="ca-ES" sz="1600" dirty="0" smtClean="0">
                <a:solidFill>
                  <a:srgbClr val="FF0000"/>
                </a:solidFill>
              </a:rPr>
              <a:t>Introduïu el vostre identificador i la contrasenya que vau obtenir quan us vau registrar</a:t>
            </a:r>
            <a:r>
              <a:rPr lang="ca-ES" sz="1600" dirty="0">
                <a:solidFill>
                  <a:srgbClr val="FF0000"/>
                </a:solidFill>
              </a:rPr>
              <a:t> </a:t>
            </a:r>
            <a:r>
              <a:rPr lang="ca-ES" sz="1600" dirty="0" smtClean="0">
                <a:solidFill>
                  <a:srgbClr val="FF0000"/>
                </a:solidFill>
              </a:rPr>
              <a:t>i passeu al punt </a:t>
            </a:r>
            <a:r>
              <a:rPr lang="ca-ES" sz="1600" b="1" dirty="0" smtClean="0">
                <a:solidFill>
                  <a:srgbClr val="0000CC"/>
                </a:solidFill>
              </a:rPr>
              <a:t>5</a:t>
            </a:r>
            <a:endParaRPr lang="en-GB" sz="1600" b="1" dirty="0">
              <a:solidFill>
                <a:srgbClr val="0000CC"/>
              </a:solidFill>
            </a:endParaRPr>
          </a:p>
        </p:txBody>
      </p:sp>
      <p:pic>
        <p:nvPicPr>
          <p:cNvPr id="19" name="Imatge 18"/>
          <p:cNvPicPr>
            <a:picLocks noChangeAspect="1"/>
          </p:cNvPicPr>
          <p:nvPr/>
        </p:nvPicPr>
        <p:blipFill rotWithShape="1">
          <a:blip r:embed="rId4"/>
          <a:srcRect l="26811" t="22367" r="27451" b="9206"/>
          <a:stretch/>
        </p:blipFill>
        <p:spPr>
          <a:xfrm>
            <a:off x="141819" y="5549168"/>
            <a:ext cx="3330572" cy="2904195"/>
          </a:xfrm>
          <a:prstGeom prst="rect">
            <a:avLst/>
          </a:prstGeom>
        </p:spPr>
      </p:pic>
      <p:pic>
        <p:nvPicPr>
          <p:cNvPr id="26" name="Imatge 25"/>
          <p:cNvPicPr>
            <a:picLocks noChangeAspect="1"/>
          </p:cNvPicPr>
          <p:nvPr/>
        </p:nvPicPr>
        <p:blipFill rotWithShape="1">
          <a:blip r:embed="rId5"/>
          <a:srcRect l="31139" t="10098" r="31506" b="16619"/>
          <a:stretch/>
        </p:blipFill>
        <p:spPr>
          <a:xfrm>
            <a:off x="3549772" y="4905675"/>
            <a:ext cx="3245376" cy="3581209"/>
          </a:xfrm>
          <a:prstGeom prst="rect">
            <a:avLst/>
          </a:prstGeom>
        </p:spPr>
      </p:pic>
      <p:sp>
        <p:nvSpPr>
          <p:cNvPr id="27" name="QuadreDeText 26"/>
          <p:cNvSpPr txBox="1"/>
          <p:nvPr/>
        </p:nvSpPr>
        <p:spPr>
          <a:xfrm>
            <a:off x="1166558" y="8116469"/>
            <a:ext cx="207770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smtClean="0">
                <a:solidFill>
                  <a:srgbClr val="0000CC"/>
                </a:solidFill>
              </a:rPr>
              <a:t>3. </a:t>
            </a:r>
            <a:r>
              <a:rPr lang="ca-ES" sz="1600" dirty="0" smtClean="0">
                <a:solidFill>
                  <a:srgbClr val="FF0000"/>
                </a:solidFill>
              </a:rPr>
              <a:t>Seguiu les instruccions de l’enllaç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20" name="QuadreDeText 19"/>
          <p:cNvSpPr txBox="1"/>
          <p:nvPr/>
        </p:nvSpPr>
        <p:spPr>
          <a:xfrm>
            <a:off x="336605" y="9016722"/>
            <a:ext cx="642633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smtClean="0">
                <a:solidFill>
                  <a:srgbClr val="0000CC"/>
                </a:solidFill>
              </a:rPr>
              <a:t>4. </a:t>
            </a:r>
            <a:r>
              <a:rPr lang="ca-ES" sz="1600" dirty="0" smtClean="0">
                <a:solidFill>
                  <a:srgbClr val="FF0000"/>
                </a:solidFill>
              </a:rPr>
              <a:t>Un cop </a:t>
            </a:r>
            <a:r>
              <a:rPr lang="ca-ES" sz="1600" dirty="0" smtClean="0">
                <a:solidFill>
                  <a:srgbClr val="FF0000"/>
                </a:solidFill>
              </a:rPr>
              <a:t>heu </a:t>
            </a:r>
            <a:r>
              <a:rPr lang="ca-ES" sz="1600" b="1" dirty="0" smtClean="0">
                <a:solidFill>
                  <a:srgbClr val="FF0000"/>
                </a:solidFill>
              </a:rPr>
              <a:t>GUARDAT </a:t>
            </a:r>
            <a:r>
              <a:rPr lang="ca-ES" sz="1600" b="1" dirty="0" smtClean="0">
                <a:solidFill>
                  <a:srgbClr val="FF0000"/>
                </a:solidFill>
              </a:rPr>
              <a:t>el vostre </a:t>
            </a:r>
            <a:r>
              <a:rPr lang="ca-ES" sz="1600" b="1" dirty="0" smtClean="0">
                <a:solidFill>
                  <a:srgbClr val="FF0000"/>
                </a:solidFill>
              </a:rPr>
              <a:t>identificador</a:t>
            </a:r>
            <a:r>
              <a:rPr lang="ca-ES" sz="1600" dirty="0" smtClean="0">
                <a:solidFill>
                  <a:srgbClr val="FF0000"/>
                </a:solidFill>
              </a:rPr>
              <a:t> i </a:t>
            </a:r>
            <a:r>
              <a:rPr lang="ca-ES" sz="1600" dirty="0" smtClean="0">
                <a:solidFill>
                  <a:srgbClr val="FF0000"/>
                </a:solidFill>
              </a:rPr>
              <a:t>creada </a:t>
            </a:r>
            <a:r>
              <a:rPr lang="ca-ES" sz="1600" dirty="0" smtClean="0">
                <a:solidFill>
                  <a:srgbClr val="FF0000"/>
                </a:solidFill>
              </a:rPr>
              <a:t>la </a:t>
            </a:r>
            <a:r>
              <a:rPr lang="ca-ES" sz="1600" dirty="0" smtClean="0">
                <a:solidFill>
                  <a:srgbClr val="FF0000"/>
                </a:solidFill>
              </a:rPr>
              <a:t>vostra </a:t>
            </a:r>
            <a:r>
              <a:rPr lang="ca-ES" sz="1600" dirty="0" smtClean="0">
                <a:solidFill>
                  <a:srgbClr val="FF0000"/>
                </a:solidFill>
              </a:rPr>
              <a:t>contrasenya ja </a:t>
            </a:r>
            <a:r>
              <a:rPr lang="ca-ES" sz="1600" dirty="0" smtClean="0">
                <a:solidFill>
                  <a:srgbClr val="FF0000"/>
                </a:solidFill>
              </a:rPr>
              <a:t>podreu </a:t>
            </a:r>
            <a:r>
              <a:rPr lang="ca-ES" sz="1600" dirty="0" smtClean="0">
                <a:solidFill>
                  <a:srgbClr val="FF0000"/>
                </a:solidFill>
              </a:rPr>
              <a:t>entrar a la intranet i </a:t>
            </a:r>
            <a:r>
              <a:rPr lang="ca-ES" sz="1600" dirty="0" smtClean="0">
                <a:solidFill>
                  <a:srgbClr val="FF0000"/>
                </a:solidFill>
              </a:rPr>
              <a:t>matricular-vos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21" name="Connector de fletxa recta 20"/>
          <p:cNvCxnSpPr/>
          <p:nvPr/>
        </p:nvCxnSpPr>
        <p:spPr>
          <a:xfrm flipH="1" flipV="1">
            <a:off x="1162209" y="8318916"/>
            <a:ext cx="355213" cy="35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 de fletxa recta 31"/>
          <p:cNvCxnSpPr/>
          <p:nvPr/>
        </p:nvCxnSpPr>
        <p:spPr>
          <a:xfrm flipV="1">
            <a:off x="3423493" y="8469538"/>
            <a:ext cx="1548790" cy="5310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QuadreDeText 15"/>
          <p:cNvSpPr txBox="1"/>
          <p:nvPr/>
        </p:nvSpPr>
        <p:spPr>
          <a:xfrm>
            <a:off x="141819" y="4318360"/>
            <a:ext cx="275120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smtClean="0">
                <a:solidFill>
                  <a:srgbClr val="0000CC"/>
                </a:solidFill>
              </a:rPr>
              <a:t>2.2. Si no esteu registrats:</a:t>
            </a:r>
          </a:p>
          <a:p>
            <a:pPr algn="ctr"/>
            <a:r>
              <a:rPr lang="ca-ES" sz="1600" dirty="0" smtClean="0">
                <a:solidFill>
                  <a:srgbClr val="FF0000"/>
                </a:solidFill>
              </a:rPr>
              <a:t>Com que encara no teniu identificador ni contrasenya entreu aquí i passeu al punt </a:t>
            </a:r>
            <a:r>
              <a:rPr lang="ca-ES" sz="1600" b="1" dirty="0">
                <a:solidFill>
                  <a:srgbClr val="0000CC"/>
                </a:solidFill>
              </a:rPr>
              <a:t>3</a:t>
            </a:r>
            <a:endParaRPr lang="en-GB" sz="1600" b="1" dirty="0">
              <a:solidFill>
                <a:srgbClr val="0000CC"/>
              </a:solidFill>
            </a:endParaRPr>
          </a:p>
        </p:txBody>
      </p:sp>
      <p:cxnSp>
        <p:nvCxnSpPr>
          <p:cNvPr id="18" name="Connector de fletxa recta 17"/>
          <p:cNvCxnSpPr/>
          <p:nvPr/>
        </p:nvCxnSpPr>
        <p:spPr>
          <a:xfrm flipV="1">
            <a:off x="1339815" y="4027855"/>
            <a:ext cx="140164" cy="3164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9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2"/>
          <a:srcRect l="17712" t="12741" r="18456" b="4704"/>
          <a:stretch/>
        </p:blipFill>
        <p:spPr>
          <a:xfrm>
            <a:off x="172235" y="4632516"/>
            <a:ext cx="6280589" cy="4569022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/>
          <a:srcRect t="11588" r="63660" b="24801"/>
          <a:stretch/>
        </p:blipFill>
        <p:spPr>
          <a:xfrm>
            <a:off x="172235" y="234777"/>
            <a:ext cx="4274506" cy="4208745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2024521" y="234777"/>
            <a:ext cx="484443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a-ES" sz="1600" b="1" dirty="0">
                <a:solidFill>
                  <a:srgbClr val="0000CC"/>
                </a:solidFill>
              </a:rPr>
              <a:t>5.</a:t>
            </a:r>
            <a:r>
              <a:rPr lang="ca-ES" sz="1600" b="1" dirty="0" smtClean="0">
                <a:solidFill>
                  <a:srgbClr val="FF0000"/>
                </a:solidFill>
              </a:rPr>
              <a:t> Dins </a:t>
            </a:r>
            <a:r>
              <a:rPr lang="ca-ES" sz="1600" b="1" dirty="0" smtClean="0">
                <a:solidFill>
                  <a:srgbClr val="FF0000"/>
                </a:solidFill>
              </a:rPr>
              <a:t>del </a:t>
            </a:r>
            <a:r>
              <a:rPr lang="ca-ES" sz="1600" b="1" dirty="0" smtClean="0">
                <a:solidFill>
                  <a:srgbClr val="FF0000"/>
                </a:solidFill>
              </a:rPr>
              <a:t>vostre</a:t>
            </a:r>
            <a:r>
              <a:rPr lang="ca-ES" sz="1600" b="1" dirty="0" smtClean="0">
                <a:solidFill>
                  <a:srgbClr val="FF0000"/>
                </a:solidFill>
              </a:rPr>
              <a:t> </a:t>
            </a:r>
            <a:r>
              <a:rPr lang="ca-ES" sz="1600" b="1" dirty="0" smtClean="0">
                <a:solidFill>
                  <a:srgbClr val="FF0000"/>
                </a:solidFill>
              </a:rPr>
              <a:t>espai personal </a:t>
            </a:r>
            <a:r>
              <a:rPr lang="ca-ES" sz="1600" b="1" dirty="0" smtClean="0">
                <a:solidFill>
                  <a:srgbClr val="FF0000"/>
                </a:solidFill>
              </a:rPr>
              <a:t>tindreu </a:t>
            </a:r>
            <a:r>
              <a:rPr lang="ca-ES" sz="1600" b="1" dirty="0" smtClean="0">
                <a:solidFill>
                  <a:srgbClr val="FF0000"/>
                </a:solidFill>
              </a:rPr>
              <a:t>sempre l’opció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600" b="1" dirty="0" smtClean="0">
                <a:solidFill>
                  <a:srgbClr val="FF0000"/>
                </a:solidFill>
              </a:rPr>
              <a:t>Automatrícula (en els terminis corresponents)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600" b="1" dirty="0" smtClean="0">
                <a:solidFill>
                  <a:srgbClr val="FF0000"/>
                </a:solidFill>
              </a:rPr>
              <a:t>Consulta i pagament de rebuts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600" b="1" dirty="0" smtClean="0">
                <a:solidFill>
                  <a:srgbClr val="FF0000"/>
                </a:solidFill>
              </a:rPr>
              <a:t>Consulta d’expedient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600" b="1" dirty="0" smtClean="0">
                <a:solidFill>
                  <a:srgbClr val="FF0000"/>
                </a:solidFill>
              </a:rPr>
              <a:t>En fi, </a:t>
            </a:r>
            <a:r>
              <a:rPr lang="ca-ES" sz="1600" b="1" dirty="0" smtClean="0">
                <a:solidFill>
                  <a:srgbClr val="0000CC"/>
                </a:solidFill>
              </a:rPr>
              <a:t>tot el </a:t>
            </a:r>
            <a:r>
              <a:rPr lang="ca-ES" sz="1600" b="1" dirty="0" smtClean="0">
                <a:solidFill>
                  <a:srgbClr val="0000CC"/>
                </a:solidFill>
              </a:rPr>
              <a:t>vostre </a:t>
            </a:r>
            <a:r>
              <a:rPr lang="ca-ES" sz="1600" b="1" dirty="0" smtClean="0">
                <a:solidFill>
                  <a:srgbClr val="0000CC"/>
                </a:solidFill>
              </a:rPr>
              <a:t>historial amb la UB</a:t>
            </a:r>
          </a:p>
          <a:p>
            <a:pPr algn="ctr"/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6" name="Connector de fletxa recta 5"/>
          <p:cNvCxnSpPr/>
          <p:nvPr/>
        </p:nvCxnSpPr>
        <p:spPr>
          <a:xfrm flipH="1" flipV="1">
            <a:off x="1737010" y="1294145"/>
            <a:ext cx="1144956" cy="13910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QuadreDeText 6"/>
          <p:cNvSpPr txBox="1"/>
          <p:nvPr/>
        </p:nvSpPr>
        <p:spPr>
          <a:xfrm>
            <a:off x="2679944" y="2422974"/>
            <a:ext cx="3670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smtClean="0">
                <a:solidFill>
                  <a:srgbClr val="0000CC"/>
                </a:solidFill>
              </a:rPr>
              <a:t>6. </a:t>
            </a:r>
            <a:r>
              <a:rPr lang="ca-ES" sz="1600" dirty="0" smtClean="0">
                <a:solidFill>
                  <a:srgbClr val="FF0000"/>
                </a:solidFill>
              </a:rPr>
              <a:t>Entreu </a:t>
            </a:r>
            <a:r>
              <a:rPr lang="ca-ES" sz="1600" dirty="0" smtClean="0">
                <a:solidFill>
                  <a:srgbClr val="FF0000"/>
                </a:solidFill>
              </a:rPr>
              <a:t>aquí per iniciar </a:t>
            </a:r>
            <a:r>
              <a:rPr lang="ca-ES" sz="1600" dirty="0" smtClean="0">
                <a:solidFill>
                  <a:srgbClr val="FF0000"/>
                </a:solidFill>
              </a:rPr>
              <a:t>l’automatrícula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9" name="Connector de fletxa recta 8"/>
          <p:cNvCxnSpPr/>
          <p:nvPr/>
        </p:nvCxnSpPr>
        <p:spPr>
          <a:xfrm flipH="1">
            <a:off x="3587262" y="2863780"/>
            <a:ext cx="1416817" cy="60792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2"/>
          <a:srcRect l="17369" t="24466" r="19566" b="5938"/>
          <a:stretch/>
        </p:blipFill>
        <p:spPr>
          <a:xfrm>
            <a:off x="178420" y="1159727"/>
            <a:ext cx="6679579" cy="4146433"/>
          </a:xfrm>
          <a:prstGeom prst="rect">
            <a:avLst/>
          </a:prstGeom>
        </p:spPr>
      </p:pic>
      <p:sp>
        <p:nvSpPr>
          <p:cNvPr id="3" name="QuadreDeText 2"/>
          <p:cNvSpPr txBox="1"/>
          <p:nvPr/>
        </p:nvSpPr>
        <p:spPr>
          <a:xfrm>
            <a:off x="475753" y="426905"/>
            <a:ext cx="598455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smtClean="0">
                <a:solidFill>
                  <a:srgbClr val="0000CC"/>
                </a:solidFill>
              </a:rPr>
              <a:t>7. </a:t>
            </a:r>
            <a:r>
              <a:rPr lang="ca-ES" sz="1600" dirty="0" smtClean="0">
                <a:solidFill>
                  <a:srgbClr val="FF0000"/>
                </a:solidFill>
              </a:rPr>
              <a:t>Dins l’automatrícula </a:t>
            </a:r>
            <a:r>
              <a:rPr lang="ca-ES" sz="1600" dirty="0" smtClean="0">
                <a:solidFill>
                  <a:srgbClr val="FF0000"/>
                </a:solidFill>
              </a:rPr>
              <a:t>accedireu </a:t>
            </a:r>
            <a:r>
              <a:rPr lang="ca-ES" sz="1600" dirty="0" smtClean="0">
                <a:solidFill>
                  <a:srgbClr val="FF0000"/>
                </a:solidFill>
              </a:rPr>
              <a:t>a diverses pantalles que requereixen que </a:t>
            </a:r>
            <a:r>
              <a:rPr lang="ca-ES" sz="1600" dirty="0" smtClean="0">
                <a:solidFill>
                  <a:srgbClr val="FF0000"/>
                </a:solidFill>
              </a:rPr>
              <a:t>introduïu </a:t>
            </a:r>
            <a:r>
              <a:rPr lang="ca-ES" sz="1600" dirty="0" smtClean="0">
                <a:solidFill>
                  <a:srgbClr val="FF0000"/>
                </a:solidFill>
              </a:rPr>
              <a:t>la </a:t>
            </a:r>
            <a:r>
              <a:rPr lang="ca-ES" sz="1600" dirty="0" smtClean="0">
                <a:solidFill>
                  <a:srgbClr val="FF0000"/>
                </a:solidFill>
              </a:rPr>
              <a:t>vostra </a:t>
            </a:r>
            <a:r>
              <a:rPr lang="ca-ES" sz="1600" dirty="0" smtClean="0">
                <a:solidFill>
                  <a:srgbClr val="FF0000"/>
                </a:solidFill>
              </a:rPr>
              <a:t>informació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2925271" y="2177647"/>
            <a:ext cx="3670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>
                <a:solidFill>
                  <a:srgbClr val="0000CC"/>
                </a:solidFill>
              </a:rPr>
              <a:t>8</a:t>
            </a:r>
            <a:r>
              <a:rPr lang="ca-ES" sz="1600" b="1" dirty="0" smtClean="0">
                <a:solidFill>
                  <a:srgbClr val="0000CC"/>
                </a:solidFill>
              </a:rPr>
              <a:t>. </a:t>
            </a:r>
            <a:r>
              <a:rPr lang="ca-ES" sz="1600" dirty="0" smtClean="0">
                <a:solidFill>
                  <a:srgbClr val="FF0000"/>
                </a:solidFill>
              </a:rPr>
              <a:t>Aneu seleccionant </a:t>
            </a:r>
            <a:r>
              <a:rPr lang="ca-ES" sz="1600" dirty="0" smtClean="0">
                <a:solidFill>
                  <a:srgbClr val="FF0000"/>
                </a:solidFill>
              </a:rPr>
              <a:t>el que s’escaigui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 rotWithShape="1">
          <a:blip r:embed="rId3"/>
          <a:srcRect l="16678" t="13912" r="18254" b="11249"/>
          <a:stretch/>
        </p:blipFill>
        <p:spPr>
          <a:xfrm>
            <a:off x="53754" y="5336529"/>
            <a:ext cx="6804246" cy="4402171"/>
          </a:xfrm>
          <a:prstGeom prst="rect">
            <a:avLst/>
          </a:prstGeom>
        </p:spPr>
      </p:pic>
      <p:sp>
        <p:nvSpPr>
          <p:cNvPr id="6" name="QuadreDeText 5"/>
          <p:cNvSpPr txBox="1"/>
          <p:nvPr/>
        </p:nvSpPr>
        <p:spPr>
          <a:xfrm>
            <a:off x="3031131" y="4890661"/>
            <a:ext cx="36707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>
                <a:solidFill>
                  <a:srgbClr val="0000CC"/>
                </a:solidFill>
              </a:rPr>
              <a:t>9</a:t>
            </a:r>
            <a:r>
              <a:rPr lang="ca-ES" sz="1600" b="1" dirty="0" smtClean="0">
                <a:solidFill>
                  <a:srgbClr val="0000CC"/>
                </a:solidFill>
              </a:rPr>
              <a:t>. </a:t>
            </a:r>
            <a:r>
              <a:rPr lang="ca-ES" sz="1600" dirty="0" smtClean="0">
                <a:solidFill>
                  <a:srgbClr val="FF0000"/>
                </a:solidFill>
              </a:rPr>
              <a:t>Aquests serveis </a:t>
            </a:r>
            <a:r>
              <a:rPr lang="ca-ES" sz="1600" dirty="0" smtClean="0">
                <a:solidFill>
                  <a:srgbClr val="FF0000"/>
                </a:solidFill>
              </a:rPr>
              <a:t>son </a:t>
            </a:r>
            <a:r>
              <a:rPr lang="ca-ES" sz="1600" dirty="0" smtClean="0">
                <a:solidFill>
                  <a:srgbClr val="FF0000"/>
                </a:solidFill>
              </a:rPr>
              <a:t>opcionals, per tant, no és necessari seleccionar-los en el moment de la matrícula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7" name="Connector de fletxa recta 6"/>
          <p:cNvCxnSpPr/>
          <p:nvPr/>
        </p:nvCxnSpPr>
        <p:spPr>
          <a:xfrm flipH="1">
            <a:off x="3367668" y="5477592"/>
            <a:ext cx="200722" cy="5661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QuadreDeText 9"/>
          <p:cNvSpPr txBox="1"/>
          <p:nvPr/>
        </p:nvSpPr>
        <p:spPr>
          <a:xfrm>
            <a:off x="2717147" y="7666899"/>
            <a:ext cx="4086999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smtClean="0">
                <a:solidFill>
                  <a:srgbClr val="0000CC"/>
                </a:solidFill>
              </a:rPr>
              <a:t>10</a:t>
            </a:r>
            <a:r>
              <a:rPr lang="ca-ES" sz="1600" b="1" dirty="0" smtClean="0">
                <a:solidFill>
                  <a:srgbClr val="0000CC"/>
                </a:solidFill>
              </a:rPr>
              <a:t>. </a:t>
            </a:r>
            <a:r>
              <a:rPr lang="ca-ES" sz="1600" dirty="0" smtClean="0">
                <a:solidFill>
                  <a:srgbClr val="FF0000"/>
                </a:solidFill>
              </a:rPr>
              <a:t>Seleccioneu la </a:t>
            </a:r>
            <a:r>
              <a:rPr lang="ca-ES" sz="1600" dirty="0" smtClean="0">
                <a:solidFill>
                  <a:srgbClr val="FF0000"/>
                </a:solidFill>
              </a:rPr>
              <a:t>modalitat de pagament, i terminis. Es pot </a:t>
            </a:r>
            <a:r>
              <a:rPr lang="ca-ES" sz="1600" dirty="0" smtClean="0">
                <a:solidFill>
                  <a:srgbClr val="FF0000"/>
                </a:solidFill>
              </a:rPr>
              <a:t>pagar per Intranet </a:t>
            </a:r>
            <a:r>
              <a:rPr lang="ca-ES" sz="1600" dirty="0" smtClean="0">
                <a:solidFill>
                  <a:srgbClr val="FF0000"/>
                </a:solidFill>
              </a:rPr>
              <a:t>amb </a:t>
            </a:r>
            <a:r>
              <a:rPr lang="ca-ES" sz="1600" dirty="0">
                <a:solidFill>
                  <a:srgbClr val="FF0000"/>
                </a:solidFill>
              </a:rPr>
              <a:t>targeta de </a:t>
            </a:r>
            <a:r>
              <a:rPr lang="ca-ES" sz="1600" dirty="0" smtClean="0">
                <a:solidFill>
                  <a:srgbClr val="FF0000"/>
                </a:solidFill>
              </a:rPr>
              <a:t>crèdit o bé, imprimint el resguard de matrícula/</a:t>
            </a:r>
            <a:r>
              <a:rPr lang="ca-ES" sz="1600" dirty="0" smtClean="0">
                <a:solidFill>
                  <a:srgbClr val="FF0000"/>
                </a:solidFill>
              </a:rPr>
              <a:t>rebut bancari.</a:t>
            </a:r>
            <a:endParaRPr lang="ca-ES" sz="1600" dirty="0" smtClean="0">
              <a:solidFill>
                <a:srgbClr val="FF0000"/>
              </a:solidFill>
            </a:endParaRPr>
          </a:p>
          <a:p>
            <a:pPr algn="ctr"/>
            <a:r>
              <a:rPr lang="ca-ES" sz="1600" dirty="0" smtClean="0">
                <a:solidFill>
                  <a:srgbClr val="FF0000"/>
                </a:solidFill>
              </a:rPr>
              <a:t>La domiciliació només s’aplica </a:t>
            </a:r>
            <a:r>
              <a:rPr lang="ca-ES" sz="1600" dirty="0" smtClean="0">
                <a:solidFill>
                  <a:srgbClr val="FF0000"/>
                </a:solidFill>
              </a:rPr>
              <a:t>al </a:t>
            </a:r>
            <a:r>
              <a:rPr lang="ca-ES" sz="1600" dirty="0" smtClean="0">
                <a:solidFill>
                  <a:srgbClr val="FF0000"/>
                </a:solidFill>
              </a:rPr>
              <a:t>pagament en un </a:t>
            </a:r>
            <a:r>
              <a:rPr lang="ca-ES" sz="1600" dirty="0" smtClean="0">
                <a:solidFill>
                  <a:srgbClr val="FF0000"/>
                </a:solidFill>
              </a:rPr>
              <a:t>únic </a:t>
            </a:r>
            <a:r>
              <a:rPr lang="ca-ES" sz="1600" dirty="0" smtClean="0">
                <a:solidFill>
                  <a:srgbClr val="FF0000"/>
                </a:solidFill>
              </a:rPr>
              <a:t>termini</a:t>
            </a:r>
            <a:r>
              <a:rPr lang="ca-ES" sz="1600" dirty="0" smtClean="0">
                <a:solidFill>
                  <a:srgbClr val="FF0000"/>
                </a:solidFill>
              </a:rPr>
              <a:t>, </a:t>
            </a:r>
            <a:r>
              <a:rPr lang="ca-ES" sz="1600" dirty="0" smtClean="0">
                <a:solidFill>
                  <a:srgbClr val="FF0000"/>
                </a:solidFill>
              </a:rPr>
              <a:t>en aquest cas cal </a:t>
            </a:r>
            <a:r>
              <a:rPr lang="ca-ES" sz="1600" dirty="0" smtClean="0">
                <a:solidFill>
                  <a:srgbClr val="FF0000"/>
                </a:solidFill>
              </a:rPr>
              <a:t>disposar de les dades bancàries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 rotWithShape="1">
          <a:blip r:embed="rId2"/>
          <a:srcRect l="16974" t="25138" r="17904" b="7469"/>
          <a:stretch/>
        </p:blipFill>
        <p:spPr>
          <a:xfrm>
            <a:off x="0" y="479503"/>
            <a:ext cx="6701884" cy="3901243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3"/>
          <a:srcRect l="17591" t="15014" r="19133" b="16068"/>
          <a:stretch/>
        </p:blipFill>
        <p:spPr>
          <a:xfrm>
            <a:off x="86979" y="4771038"/>
            <a:ext cx="6771021" cy="4148254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1916011" y="1599127"/>
            <a:ext cx="36707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smtClean="0">
                <a:solidFill>
                  <a:srgbClr val="0000CC"/>
                </a:solidFill>
              </a:rPr>
              <a:t>11. </a:t>
            </a:r>
            <a:r>
              <a:rPr lang="ca-ES" sz="1600" dirty="0" smtClean="0">
                <a:solidFill>
                  <a:srgbClr val="FF0000"/>
                </a:solidFill>
              </a:rPr>
              <a:t> Aneu entrant </a:t>
            </a:r>
            <a:r>
              <a:rPr lang="ca-ES" sz="1600" dirty="0" smtClean="0">
                <a:solidFill>
                  <a:srgbClr val="FF0000"/>
                </a:solidFill>
              </a:rPr>
              <a:t>a cada pestanya i omplint les dades, a mesura que les </a:t>
            </a:r>
            <a:r>
              <a:rPr lang="ca-ES" sz="1600" dirty="0" smtClean="0">
                <a:solidFill>
                  <a:srgbClr val="FF0000"/>
                </a:solidFill>
              </a:rPr>
              <a:t>completeu us apareixerà </a:t>
            </a:r>
            <a:r>
              <a:rPr lang="ca-ES" sz="1600" dirty="0" smtClean="0">
                <a:solidFill>
                  <a:srgbClr val="FF0000"/>
                </a:solidFill>
              </a:rPr>
              <a:t>el tic en verd</a:t>
            </a:r>
          </a:p>
        </p:txBody>
      </p:sp>
      <p:cxnSp>
        <p:nvCxnSpPr>
          <p:cNvPr id="6" name="Connector de fletxa recta 5"/>
          <p:cNvCxnSpPr/>
          <p:nvPr/>
        </p:nvCxnSpPr>
        <p:spPr>
          <a:xfrm>
            <a:off x="5330286" y="2014625"/>
            <a:ext cx="524107" cy="3271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QuadreDeText 10"/>
          <p:cNvSpPr txBox="1"/>
          <p:nvPr/>
        </p:nvSpPr>
        <p:spPr>
          <a:xfrm>
            <a:off x="2674295" y="2572456"/>
            <a:ext cx="418370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smtClean="0">
                <a:solidFill>
                  <a:srgbClr val="0000CC"/>
                </a:solidFill>
              </a:rPr>
              <a:t>12. </a:t>
            </a:r>
            <a:r>
              <a:rPr lang="ca-ES" sz="1600" dirty="0" smtClean="0">
                <a:solidFill>
                  <a:srgbClr val="FF0000"/>
                </a:solidFill>
              </a:rPr>
              <a:t>Quan feu la matrícula a primer curs, algunes de les pestanyes NO les heu d’omplir</a:t>
            </a:r>
          </a:p>
        </p:txBody>
      </p:sp>
      <p:sp>
        <p:nvSpPr>
          <p:cNvPr id="12" name="QuadreDeText 11"/>
          <p:cNvSpPr txBox="1"/>
          <p:nvPr/>
        </p:nvSpPr>
        <p:spPr>
          <a:xfrm>
            <a:off x="2358343" y="3184213"/>
            <a:ext cx="418370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smtClean="0">
                <a:solidFill>
                  <a:srgbClr val="0000CC"/>
                </a:solidFill>
              </a:rPr>
              <a:t>13. </a:t>
            </a:r>
            <a:r>
              <a:rPr lang="ca-ES" sz="1600" dirty="0" smtClean="0">
                <a:solidFill>
                  <a:srgbClr val="FF0000"/>
                </a:solidFill>
              </a:rPr>
              <a:t>Heu de matricular primer les assignatures de teoria, i després els grups de pràctiques</a:t>
            </a:r>
          </a:p>
        </p:txBody>
      </p:sp>
      <p:cxnSp>
        <p:nvCxnSpPr>
          <p:cNvPr id="13" name="Connector de fletxa recta 12"/>
          <p:cNvCxnSpPr/>
          <p:nvPr/>
        </p:nvCxnSpPr>
        <p:spPr>
          <a:xfrm flipH="1" flipV="1">
            <a:off x="1789771" y="2616865"/>
            <a:ext cx="986883" cy="9328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QuadreDeText 18"/>
          <p:cNvSpPr txBox="1"/>
          <p:nvPr/>
        </p:nvSpPr>
        <p:spPr>
          <a:xfrm>
            <a:off x="1812074" y="3905590"/>
            <a:ext cx="418370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smtClean="0">
                <a:solidFill>
                  <a:srgbClr val="0000CC"/>
                </a:solidFill>
              </a:rPr>
              <a:t>14. </a:t>
            </a:r>
            <a:r>
              <a:rPr lang="ca-ES" sz="1600" dirty="0" smtClean="0">
                <a:solidFill>
                  <a:srgbClr val="FF0000"/>
                </a:solidFill>
              </a:rPr>
              <a:t>Aquest pas és el darrer, quan tot està acabat</a:t>
            </a:r>
          </a:p>
        </p:txBody>
      </p:sp>
      <p:cxnSp>
        <p:nvCxnSpPr>
          <p:cNvPr id="20" name="Connector de fletxa recta 19"/>
          <p:cNvCxnSpPr/>
          <p:nvPr/>
        </p:nvCxnSpPr>
        <p:spPr>
          <a:xfrm flipH="1" flipV="1">
            <a:off x="1584471" y="3709166"/>
            <a:ext cx="410599" cy="1964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QuadreDeText 21"/>
          <p:cNvSpPr txBox="1"/>
          <p:nvPr/>
        </p:nvSpPr>
        <p:spPr>
          <a:xfrm>
            <a:off x="3350942" y="7867602"/>
            <a:ext cx="32135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dirty="0" smtClean="0">
                <a:solidFill>
                  <a:srgbClr val="FF0000"/>
                </a:solidFill>
              </a:rPr>
              <a:t>Afegiu el vostre mòbil i el vostre correu electrònic personal</a:t>
            </a:r>
          </a:p>
        </p:txBody>
      </p:sp>
      <p:cxnSp>
        <p:nvCxnSpPr>
          <p:cNvPr id="23" name="Connector de fletxa recta 22"/>
          <p:cNvCxnSpPr/>
          <p:nvPr/>
        </p:nvCxnSpPr>
        <p:spPr>
          <a:xfrm flipH="1" flipV="1">
            <a:off x="3096463" y="8273650"/>
            <a:ext cx="528802" cy="5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6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2"/>
          <a:srcRect l="17113" t="13743" r="18590" b="13834"/>
          <a:stretch/>
        </p:blipFill>
        <p:spPr>
          <a:xfrm>
            <a:off x="194408" y="256463"/>
            <a:ext cx="6195241" cy="3925229"/>
          </a:xfrm>
          <a:prstGeom prst="rect">
            <a:avLst/>
          </a:prstGeom>
        </p:spPr>
      </p:pic>
      <p:sp>
        <p:nvSpPr>
          <p:cNvPr id="3" name="QuadreDeText 2"/>
          <p:cNvSpPr txBox="1"/>
          <p:nvPr/>
        </p:nvSpPr>
        <p:spPr>
          <a:xfrm>
            <a:off x="2302729" y="2219077"/>
            <a:ext cx="424303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a-ES" sz="1600" dirty="0" smtClean="0">
                <a:solidFill>
                  <a:srgbClr val="FF0000"/>
                </a:solidFill>
              </a:rPr>
              <a:t>Els alumnes de primer heu de triar 30 o 60 ECTS segons modalitat temps complert o parcial.</a:t>
            </a:r>
          </a:p>
          <a:p>
            <a:pPr algn="just"/>
            <a:r>
              <a:rPr lang="ca-ES" sz="1600" dirty="0" smtClean="0">
                <a:solidFill>
                  <a:srgbClr val="FF0000"/>
                </a:solidFill>
              </a:rPr>
              <a:t>Si teniu un CFGS o heu demanat reconeixement de crèdits, no matriculeu les assignatures que se us poden reconèixer i consulteu </a:t>
            </a:r>
            <a:r>
              <a:rPr lang="ca-ES" sz="1600" dirty="0" smtClean="0">
                <a:solidFill>
                  <a:srgbClr val="FF0000"/>
                </a:solidFill>
              </a:rPr>
              <a:t>el/la </a:t>
            </a:r>
            <a:r>
              <a:rPr lang="ca-ES" sz="1600" dirty="0" smtClean="0">
                <a:solidFill>
                  <a:srgbClr val="FF0000"/>
                </a:solidFill>
              </a:rPr>
              <a:t>Cap </a:t>
            </a:r>
            <a:r>
              <a:rPr lang="ca-ES" sz="1600" dirty="0" smtClean="0">
                <a:solidFill>
                  <a:srgbClr val="FF0000"/>
                </a:solidFill>
              </a:rPr>
              <a:t>d’Estudis</a:t>
            </a:r>
            <a:endParaRPr lang="ca-ES" sz="1600" dirty="0" smtClean="0">
              <a:solidFill>
                <a:srgbClr val="FF0000"/>
              </a:solidFill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314095" y="4193880"/>
            <a:ext cx="62316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dirty="0" smtClean="0">
                <a:solidFill>
                  <a:srgbClr val="FF0000"/>
                </a:solidFill>
              </a:rPr>
              <a:t>Al </a:t>
            </a:r>
            <a:r>
              <a:rPr lang="ca-ES" sz="1600" dirty="0" smtClean="0">
                <a:solidFill>
                  <a:srgbClr val="FF0000"/>
                </a:solidFill>
              </a:rPr>
              <a:t>web del grau teniu els horaris de les assignatures, els dies de classe, els professors i els plans docents clicant a cada </a:t>
            </a:r>
            <a:r>
              <a:rPr lang="ca-ES" sz="1600" dirty="0" smtClean="0">
                <a:solidFill>
                  <a:srgbClr val="FF0000"/>
                </a:solidFill>
              </a:rPr>
              <a:t>una</a:t>
            </a:r>
            <a:endParaRPr lang="ca-ES" sz="1600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095" y="4758370"/>
            <a:ext cx="631818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00CC"/>
                </a:solidFill>
              </a:rPr>
              <a:t>http://</a:t>
            </a:r>
            <a:r>
              <a:rPr lang="en-GB" sz="1400" b="1" dirty="0" smtClean="0">
                <a:solidFill>
                  <a:srgbClr val="0000CC"/>
                </a:solidFill>
              </a:rPr>
              <a:t>www.ub.edu/biologia/XXXXX</a:t>
            </a:r>
            <a:endParaRPr lang="en-GB" sz="1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2"/>
          <a:srcRect l="16869" t="17538" r="17647" b="8832"/>
          <a:stretch/>
        </p:blipFill>
        <p:spPr>
          <a:xfrm>
            <a:off x="278599" y="1926198"/>
            <a:ext cx="6347265" cy="4014440"/>
          </a:xfrm>
          <a:prstGeom prst="rect">
            <a:avLst/>
          </a:prstGeom>
        </p:spPr>
      </p:pic>
      <p:sp>
        <p:nvSpPr>
          <p:cNvPr id="3" name="QuadreDeText 2"/>
          <p:cNvSpPr txBox="1"/>
          <p:nvPr/>
        </p:nvSpPr>
        <p:spPr>
          <a:xfrm>
            <a:off x="278599" y="243333"/>
            <a:ext cx="623167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dirty="0" smtClean="0">
                <a:solidFill>
                  <a:srgbClr val="FF0000"/>
                </a:solidFill>
              </a:rPr>
              <a:t>Seleccioneu les assignatures que voleu matricular a cada </a:t>
            </a:r>
            <a:r>
              <a:rPr lang="ca-ES" sz="1600" dirty="0" smtClean="0">
                <a:solidFill>
                  <a:srgbClr val="FF0000"/>
                </a:solidFill>
              </a:rPr>
              <a:t>semestre. Segons el grau i/o assignatures podreu triar </a:t>
            </a:r>
            <a:r>
              <a:rPr lang="ca-ES" sz="1600" dirty="0" smtClean="0">
                <a:solidFill>
                  <a:srgbClr val="FF0000"/>
                </a:solidFill>
              </a:rPr>
              <a:t>entre grup de teoria de matí (M1) o de tarda (T1</a:t>
            </a:r>
            <a:r>
              <a:rPr lang="ca-ES" sz="1600" dirty="0">
                <a:solidFill>
                  <a:srgbClr val="FF0000"/>
                </a:solidFill>
              </a:rPr>
              <a:t>). No tots els graus i/o assignatures tenen més d’un </a:t>
            </a:r>
            <a:r>
              <a:rPr lang="ca-ES" sz="1600" dirty="0" smtClean="0">
                <a:solidFill>
                  <a:srgbClr val="FF0000"/>
                </a:solidFill>
              </a:rPr>
              <a:t>horari. També haureu de triar els grups de pràctiques, si escau</a:t>
            </a:r>
            <a:endParaRPr lang="ca-ES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2"/>
          <a:srcRect l="15734" t="14252" r="18012" b="4332"/>
          <a:stretch/>
        </p:blipFill>
        <p:spPr>
          <a:xfrm>
            <a:off x="50412" y="1029678"/>
            <a:ext cx="6791556" cy="4694664"/>
          </a:xfrm>
          <a:prstGeom prst="rect">
            <a:avLst/>
          </a:prstGeom>
        </p:spPr>
      </p:pic>
      <p:sp>
        <p:nvSpPr>
          <p:cNvPr id="3" name="QuadreDeText 2"/>
          <p:cNvSpPr txBox="1"/>
          <p:nvPr/>
        </p:nvSpPr>
        <p:spPr>
          <a:xfrm>
            <a:off x="279942" y="444903"/>
            <a:ext cx="62316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dirty="0" smtClean="0">
                <a:solidFill>
                  <a:srgbClr val="FF0000"/>
                </a:solidFill>
              </a:rPr>
              <a:t>A </a:t>
            </a:r>
            <a:r>
              <a:rPr lang="ca-ES" sz="1600" b="1" dirty="0" smtClean="0">
                <a:solidFill>
                  <a:srgbClr val="FF0000"/>
                </a:solidFill>
              </a:rPr>
              <a:t>CONFIRMACIÓ de MATRÍCULA</a:t>
            </a:r>
            <a:r>
              <a:rPr lang="ca-ES" sz="1600" dirty="0" smtClean="0">
                <a:solidFill>
                  <a:srgbClr val="FF0000"/>
                </a:solidFill>
              </a:rPr>
              <a:t> us apareix un resum de com us queda la matrícula. Si esteu d’acord, </a:t>
            </a:r>
            <a:r>
              <a:rPr lang="ca-ES" sz="1600" dirty="0" smtClean="0">
                <a:solidFill>
                  <a:srgbClr val="FF0000"/>
                </a:solidFill>
              </a:rPr>
              <a:t>confirmeu</a:t>
            </a:r>
            <a:endParaRPr lang="ca-ES" sz="1600" dirty="0" smtClean="0">
              <a:solidFill>
                <a:srgbClr val="FF0000"/>
              </a:solidFill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3"/>
          <a:srcRect l="17881" t="13690" r="18332" b="36250"/>
          <a:stretch/>
        </p:blipFill>
        <p:spPr>
          <a:xfrm>
            <a:off x="0" y="6200077"/>
            <a:ext cx="6870972" cy="3033132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58738" y="5792932"/>
            <a:ext cx="68122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smtClean="0">
                <a:solidFill>
                  <a:srgbClr val="FF0000"/>
                </a:solidFill>
              </a:rPr>
              <a:t>Guardeu-vos o imprimiu-vos </a:t>
            </a:r>
            <a:r>
              <a:rPr lang="ca-ES" sz="1600" dirty="0" smtClean="0">
                <a:solidFill>
                  <a:srgbClr val="FF0000"/>
                </a:solidFill>
              </a:rPr>
              <a:t>els resguards </a:t>
            </a:r>
            <a:r>
              <a:rPr lang="ca-ES" sz="1600" dirty="0" smtClean="0">
                <a:solidFill>
                  <a:srgbClr val="FF0000"/>
                </a:solidFill>
              </a:rPr>
              <a:t>de matrícula i pràctiques</a:t>
            </a:r>
          </a:p>
        </p:txBody>
      </p:sp>
    </p:spTree>
    <p:extLst>
      <p:ext uri="{BB962C8B-B14F-4D97-AF65-F5344CB8AC3E}">
        <p14:creationId xmlns:p14="http://schemas.microsoft.com/office/powerpoint/2010/main" val="15958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Tema de l'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l'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l'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</TotalTime>
  <Words>455</Words>
  <Application>Microsoft Office PowerPoint</Application>
  <PresentationFormat>Paper A4 (210 x 297 mm)</PresentationFormat>
  <Paragraphs>30</Paragraphs>
  <Slides>7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Maria Dolores Yvorra Latorre</dc:creator>
  <cp:lastModifiedBy>Dolors Yvorra</cp:lastModifiedBy>
  <cp:revision>42</cp:revision>
  <dcterms:created xsi:type="dcterms:W3CDTF">2019-07-10T11:13:02Z</dcterms:created>
  <dcterms:modified xsi:type="dcterms:W3CDTF">2020-07-22T13:42:24Z</dcterms:modified>
</cp:coreProperties>
</file>