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handoutMasterIdLst>
    <p:handoutMasterId r:id="rId17"/>
  </p:handoutMasterIdLst>
  <p:sldIdLst>
    <p:sldId id="264" r:id="rId2"/>
    <p:sldId id="256" r:id="rId3"/>
    <p:sldId id="273" r:id="rId4"/>
    <p:sldId id="261" r:id="rId5"/>
    <p:sldId id="262" r:id="rId6"/>
    <p:sldId id="263" r:id="rId7"/>
    <p:sldId id="269" r:id="rId8"/>
    <p:sldId id="270" r:id="rId9"/>
    <p:sldId id="272" r:id="rId10"/>
    <p:sldId id="265" r:id="rId11"/>
    <p:sldId id="266" r:id="rId12"/>
    <p:sldId id="258" r:id="rId13"/>
    <p:sldId id="267" r:id="rId14"/>
    <p:sldId id="274" r:id="rId15"/>
    <p:sldId id="268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9370B-B7B6-4FB9-982E-75D380266B7E}" type="datetimeFigureOut">
              <a:rPr lang="ca-ES" smtClean="0"/>
              <a:t>14/7/2021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A6E2B-BA28-4AF4-9CB3-C41F3A76340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545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96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59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66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163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294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683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944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853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196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07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50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66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5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2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06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19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0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3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9611-0D3C-49E9-8956-8D1AE954985D}" type="datetimeFigureOut">
              <a:rPr lang="es-ES" smtClean="0"/>
              <a:t>14/07/2021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0F4A-D37E-45A7-9C48-CF5F12D52E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430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  <p:sldLayoutId id="214748384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bkub/BequesiAjutsUB.pdf" TargetMode="External"/><Relationship Id="rId2" Type="http://schemas.openxmlformats.org/officeDocument/2006/relationships/hyperlink" Target="http://www.ub.edu/beques/grausimasters/beca_equitat/index.html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ub.edu/beques/grausimasters/Diagrama%20becari%20II%20(2).pdf" TargetMode="External"/><Relationship Id="rId4" Type="http://schemas.openxmlformats.org/officeDocument/2006/relationships/hyperlink" Target="http://www.ub.edu/beques/grausimaster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acad/matricula/impresos/ordre_SEPA_CAT.pdf" TargetMode="External"/><Relationship Id="rId2" Type="http://schemas.openxmlformats.org/officeDocument/2006/relationships/hyperlink" Target="http://www.ub.edu/acad/matricula/pagament.html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benvinguda/acreditacio.html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ub.edu/portal/web/biologia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benvinguda/" TargetMode="External"/><Relationship Id="rId2" Type="http://schemas.openxmlformats.org/officeDocument/2006/relationships/hyperlink" Target="http://www.ub.edu/monub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ub.edu/beques/grausimasters/" TargetMode="External"/><Relationship Id="rId4" Type="http://schemas.openxmlformats.org/officeDocument/2006/relationships/hyperlink" Target="http://www.ub.edu/acad/noracad/matricula/welcom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edu/acad/graus/auto/ajuda_auto_graus.pdf" TargetMode="External"/><Relationship Id="rId2" Type="http://schemas.openxmlformats.org/officeDocument/2006/relationships/hyperlink" Target="http://www.ub.edu/monub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acad/grau/matricula/documentacio.html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acad/noracad/permanencia_1213.pdf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.edu/sae/serveis/assegurances/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carnet/ca/alumnat.html" TargetMode="External"/><Relationship Id="rId2" Type="http://schemas.openxmlformats.org/officeDocument/2006/relationships/hyperlink" Target="http://www.ub.edu/app-socub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quarter" idx="13"/>
          </p:nvPr>
        </p:nvSpPr>
        <p:spPr>
          <a:xfrm>
            <a:off x="1259632" y="836712"/>
            <a:ext cx="6860232" cy="403244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ca-ES" altLang="es-ES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 administrativa i de </a:t>
            </a:r>
            <a:r>
              <a:rPr lang="ca-ES" altLang="es-ES" sz="3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 </a:t>
            </a:r>
            <a:r>
              <a:rPr lang="ca-ES" altLang="es-ES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als estudiants de nou ingrés </a:t>
            </a:r>
            <a:endParaRPr lang="ca-ES" altLang="es-ES" sz="39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ca-ES" altLang="es-ES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a-ES" altLang="es-ES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a-ES" altLang="es-ES" sz="3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 2021-22</a:t>
            </a:r>
            <a:endParaRPr lang="ca-ES" altLang="es-ES" sz="39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Rectangle 3"/>
          <p:cNvSpPr/>
          <p:nvPr/>
        </p:nvSpPr>
        <p:spPr>
          <a:xfrm>
            <a:off x="3851920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Secretaria d’Estudiants i Docència (SED)</a:t>
            </a:r>
          </a:p>
          <a:p>
            <a:pPr algn="r">
              <a:lnSpc>
                <a:spcPct val="90000"/>
              </a:lnSpc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Facultat de </a:t>
            </a: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Biologia</a:t>
            </a:r>
            <a:endParaRPr lang="ca-ES" altLang="es-E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de juliol de 2021</a:t>
            </a:r>
            <a:endParaRPr lang="ca-ES" altLang="es-E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sz="quarter" idx="13"/>
          </p:nvPr>
        </p:nvSpPr>
        <p:spPr>
          <a:xfrm>
            <a:off x="2107671" y="342182"/>
            <a:ext cx="4988024" cy="864096"/>
          </a:xfrm>
        </p:spPr>
        <p:txBody>
          <a:bodyPr>
            <a:normAutofit/>
          </a:bodyPr>
          <a:lstStyle/>
          <a:p>
            <a:pPr marL="45720" indent="0" algn="ctr" eaLnBrk="1" hangingPunct="1">
              <a:buNone/>
            </a:pPr>
            <a:r>
              <a:rPr lang="es-ES" altLang="es-E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259" y="4614514"/>
            <a:ext cx="763284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http://www.ub.edu/beques/grausimasters/beca_equitat/index.html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>
              <a:buFontTx/>
              <a:buNone/>
            </a:pPr>
            <a:r>
              <a:rPr lang="es-ES" altLang="es-ES" sz="24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http://www.ub.edu/beques/grausimasters</a:t>
            </a:r>
            <a:r>
              <a:rPr lang="es-ES" altLang="es-ES" sz="2400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es-ES" altLang="es-ES" sz="2400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ca-ES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http://www.ub.edu/beques/grausimasters/Diagrama%20becari%20II%20(2).pd</a:t>
            </a:r>
            <a:r>
              <a:rPr lang="ca-E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</a:t>
            </a:r>
            <a:endParaRPr lang="es-ES" altLang="es-ES" sz="2200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7504" y="1556792"/>
            <a:ext cx="8496944" cy="1473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es-ES" altLang="es-ES" sz="4800" b="1" dirty="0" smtClean="0">
              <a:solidFill>
                <a:srgbClr val="C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6" y="1518170"/>
            <a:ext cx="7272808" cy="2702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50000"/>
              </a:lnSpc>
              <a:buNone/>
            </a:pP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ha diferents tipus de beques i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ajuts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les que podeu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optar.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exemple,  Acreditació econòmica, Beca EQUITAT, Beca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eneral del Ministeri, </a:t>
            </a:r>
            <a:r>
              <a:rPr lang="ca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BkUB</a:t>
            </a:r>
            <a:endParaRPr lang="ca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ca-ES" alt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Trobareu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informació ben detallada: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479612" y="267857"/>
            <a:ext cx="5896744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3600" b="1" dirty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Modalitats de Pagament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s-ES" sz="3600" dirty="0">
              <a:latin typeface="Times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7504" y="999778"/>
            <a:ext cx="4243958" cy="2285206"/>
          </a:xfrm>
          <a:prstGeom prst="rect">
            <a:avLst/>
          </a:prstGeom>
          <a:gradFill rotWithShape="1">
            <a:gsLst>
              <a:gs pos="98000">
                <a:schemeClr val="bg2"/>
              </a:gs>
              <a:gs pos="99000">
                <a:schemeClr val="hlink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ca-ES" altLang="es-ES" b="1" dirty="0" smtClean="0"/>
          </a:p>
          <a:p>
            <a:pPr algn="ctr">
              <a:defRPr/>
            </a:pPr>
            <a:r>
              <a:rPr lang="ca-ES" altLang="es-E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 únic en efectiu</a:t>
            </a:r>
          </a:p>
          <a:p>
            <a:pPr algn="ctr">
              <a:defRPr/>
            </a:pPr>
            <a:endParaRPr lang="ca-ES" alt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 màxim de 7 dies naturals</a:t>
            </a: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comptar des de la data de la</a:t>
            </a: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matrícula.</a:t>
            </a: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Pagament a </a:t>
            </a:r>
            <a:r>
              <a:rPr lang="ca-ES" altLang="es-E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CaixaBank</a:t>
            </a: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BBVA-CX</a:t>
            </a: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Banco Santander</a:t>
            </a:r>
          </a:p>
          <a:p>
            <a:pPr algn="ctr">
              <a:defRPr/>
            </a:pPr>
            <a:endParaRPr lang="ca-ES" altLang="es-ES" i="1" dirty="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27984" y="999778"/>
            <a:ext cx="4510658" cy="2285206"/>
          </a:xfrm>
          <a:prstGeom prst="rect">
            <a:avLst/>
          </a:prstGeom>
          <a:gradFill rotWithShape="1">
            <a:gsLst>
              <a:gs pos="98000">
                <a:schemeClr val="bg2"/>
              </a:gs>
              <a:gs pos="100000">
                <a:schemeClr val="hlink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 b="1" dirty="0" smtClean="0">
              <a:latin typeface="Times"/>
            </a:endParaRPr>
          </a:p>
          <a:p>
            <a:pPr algn="ctr">
              <a:defRPr/>
            </a:pPr>
            <a:r>
              <a:rPr lang="ca-E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 únic domiciliat</a:t>
            </a:r>
          </a:p>
          <a:p>
            <a:pPr>
              <a:defRPr/>
            </a:pPr>
            <a:r>
              <a:rPr lang="ca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a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</a:t>
            </a: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 nº compte bancari amb l’IBAN</a:t>
            </a: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Es carrega a partir dels  7 dies</a:t>
            </a: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posteriors a la data de matrícula</a:t>
            </a:r>
          </a:p>
          <a:p>
            <a:pPr>
              <a:defRPr/>
            </a:pPr>
            <a:endParaRPr lang="ca-E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autorització domiciliació</a:t>
            </a:r>
          </a:p>
          <a:p>
            <a:pPr algn="ctr">
              <a:defRPr/>
            </a:pPr>
            <a:endParaRPr lang="ca-E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7504" y="3438292"/>
            <a:ext cx="4243958" cy="2452484"/>
          </a:xfrm>
          <a:prstGeom prst="rect">
            <a:avLst/>
          </a:prstGeom>
          <a:gradFill rotWithShape="1">
            <a:gsLst>
              <a:gs pos="97000">
                <a:schemeClr val="bg2"/>
              </a:gs>
              <a:gs pos="100000">
                <a:schemeClr val="hlink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ca-ES" altLang="es-ES" sz="2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ca-ES" altLang="es-E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 </a:t>
            </a:r>
            <a:r>
              <a:rPr lang="ca-ES" altLang="es-E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fraccionat en terminis</a:t>
            </a:r>
          </a:p>
          <a:p>
            <a:pPr>
              <a:defRPr/>
            </a:pPr>
            <a:endParaRPr lang="ca-ES" altLang="es-E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a-ES" altLang="es-E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Matrícula </a:t>
            </a: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anual: 3 terminis o 7 terminis</a:t>
            </a:r>
          </a:p>
          <a:p>
            <a:pPr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Ampliació de febrer: 2 terminis, si s’ha </a:t>
            </a:r>
          </a:p>
          <a:p>
            <a:pPr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agafat la modalitat de terminis</a:t>
            </a:r>
          </a:p>
          <a:p>
            <a:pPr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a matrícules d’imports superiors a</a:t>
            </a:r>
          </a:p>
          <a:p>
            <a:pPr>
              <a:defRPr/>
            </a:pPr>
            <a:r>
              <a:rPr lang="ca-ES" alt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300 €</a:t>
            </a:r>
          </a:p>
          <a:p>
            <a:pPr algn="ctr">
              <a:defRPr/>
            </a:pPr>
            <a:endParaRPr lang="ca-ES" altLang="es-ES" dirty="0" smtClean="0">
              <a:solidFill>
                <a:srgbClr val="1160C6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27984" y="3438292"/>
            <a:ext cx="4438650" cy="2452484"/>
          </a:xfrm>
          <a:prstGeom prst="rect">
            <a:avLst/>
          </a:prstGeom>
          <a:gradFill rotWithShape="1">
            <a:gsLst>
              <a:gs pos="97000">
                <a:schemeClr val="bg2"/>
              </a:gs>
              <a:gs pos="100000">
                <a:schemeClr val="hlink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sz="2400" b="1" dirty="0" smtClean="0">
              <a:latin typeface="Times"/>
            </a:endParaRPr>
          </a:p>
          <a:p>
            <a:pPr algn="ctr">
              <a:defRPr/>
            </a:pPr>
            <a:r>
              <a:rPr lang="ca-E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 fraccionat en </a:t>
            </a:r>
          </a:p>
          <a:p>
            <a:pPr algn="ctr">
              <a:defRPr/>
            </a:pPr>
            <a:r>
              <a:rPr lang="ca-E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mensualitats</a:t>
            </a:r>
          </a:p>
          <a:p>
            <a:pPr algn="ctr">
              <a:defRPr/>
            </a:pPr>
            <a:endParaRPr lang="ca-ES" sz="800" b="1" dirty="0" smtClean="0">
              <a:latin typeface="Times"/>
            </a:endParaRP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Mitjançant préstec de fraccionament</a:t>
            </a: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matrícula (PFM) a través de</a:t>
            </a: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L’AGAUR (Agència de Gestió d’Ajuts</a:t>
            </a:r>
          </a:p>
          <a:p>
            <a:pPr>
              <a:defRPr/>
            </a:pPr>
            <a:r>
              <a:rPr lang="ca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Universitaris i Recerca)</a:t>
            </a:r>
          </a:p>
          <a:p>
            <a:pPr algn="ctr">
              <a:defRPr/>
            </a:pPr>
            <a:endParaRPr lang="ca-ES" dirty="0">
              <a:latin typeface="Times"/>
            </a:endParaRPr>
          </a:p>
          <a:p>
            <a:pPr algn="ctr">
              <a:defRPr/>
            </a:pPr>
            <a:endParaRPr lang="ca-ES" sz="2000" dirty="0">
              <a:latin typeface="Time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5949280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Més </a:t>
            </a: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informació:	</a:t>
            </a:r>
            <a:r>
              <a:rPr lang="ca-ES" altLang="es-E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www.ub.edu/acad/matricula/pagament.html</a:t>
            </a:r>
            <a:endParaRPr lang="ca-ES" altLang="es-E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://www.ub.edu/acad/matricula/impresos/ordre_SEPA_CAT.pdf</a:t>
            </a:r>
            <a:endParaRPr lang="ca-ES" altLang="es-E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quarter" idx="13"/>
          </p:nvPr>
        </p:nvSpPr>
        <p:spPr>
          <a:xfrm>
            <a:off x="1043608" y="548680"/>
            <a:ext cx="7272808" cy="7532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altLang="es-ES" sz="3600" b="1" kern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Acreditació</a:t>
            </a:r>
            <a:r>
              <a:rPr lang="es-ES" altLang="es-ES" sz="3600" b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3600" b="1" kern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d’una</a:t>
            </a:r>
            <a:r>
              <a:rPr lang="es-ES" altLang="es-ES" sz="3600" b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tercera </a:t>
            </a:r>
            <a:r>
              <a:rPr lang="es-ES" altLang="es-ES" sz="3600" b="1" kern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llengua</a:t>
            </a:r>
            <a:endParaRPr lang="es-ES" altLang="es-ES" sz="3600" b="1" u="sng" kern="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6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39553" y="1772816"/>
            <a:ext cx="8064896" cy="4806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ar-AE" altLang="es-ES" sz="2400" kern="0" dirty="0" smtClean="0"/>
              <a:t>٭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 estudiants que iniciïn per primera vegada estudis universitaris de grau en una universitat catalana, el curs 2018-2019, i que provinguin dels estudis de batxillerat i les proves d’accés a la universitat (PAU), o de cicles formatius de grau superior (CFGS), amb o sense PAU han d'acreditar el nivell B2 en una tercera llengua (anglès, francès, alemany o italià) en finalitzar </a:t>
            </a: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 estudis.</a:t>
            </a:r>
            <a:endParaRPr lang="es-ES" altLang="es-ES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endParaRPr lang="ca-ES" altLang="es-ES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ca-ES" altLang="es-ES" sz="2000" kern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Més </a:t>
            </a:r>
            <a:r>
              <a:rPr lang="ca-ES" altLang="es-ES" sz="2000" kern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informació: </a:t>
            </a:r>
            <a:endParaRPr lang="ca-ES" altLang="es-ES" sz="2000" kern="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www.ub.edu/benvinguda/acreditacio.html</a:t>
            </a:r>
            <a:endParaRPr lang="ca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bg1"/>
              </a:buClr>
              <a:buNone/>
              <a:defRPr/>
            </a:pPr>
            <a:endParaRPr lang="es-ES" altLang="es-ES" sz="26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sz="quarter" idx="13"/>
          </p:nvPr>
        </p:nvSpPr>
        <p:spPr>
          <a:xfrm>
            <a:off x="1043608" y="518916"/>
            <a:ext cx="6984776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altLang="es-E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Carpeta de Matrícula</a:t>
            </a:r>
          </a:p>
        </p:txBody>
      </p:sp>
      <p:sp>
        <p:nvSpPr>
          <p:cNvPr id="5" name="8 Rectángulo"/>
          <p:cNvSpPr/>
          <p:nvPr/>
        </p:nvSpPr>
        <p:spPr>
          <a:xfrm>
            <a:off x="1043608" y="1416196"/>
            <a:ext cx="6984776" cy="412420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ca-ES" altLang="es-ES" sz="2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ca-ES" alt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La carpeta de matrícula es donarà  partir del dia 13 de setembre, quan comencin les classes, al Punt d’Informació de la facultat. Caldrà dir el nom i cognoms i el grau al que s’accedeix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a-ES" alt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defRPr/>
            </a:pPr>
            <a:r>
              <a:rPr lang="ca-ES" alt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La informació del grau amb els horaris, codis i programes de les assignatures  està publicada a l’adreça </a:t>
            </a:r>
            <a:r>
              <a:rPr lang="ca-ES" alt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a-ES" alt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eb de la Facultat: </a:t>
            </a:r>
          </a:p>
          <a:p>
            <a:pPr algn="just">
              <a:buFontTx/>
              <a:buNone/>
            </a:pPr>
            <a:endParaRPr lang="ca-ES" alt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s-ES_tradnl" alt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https://www.ub.edu/portal/web/biologia</a:t>
            </a:r>
            <a:endParaRPr lang="es-ES_tradnl" altLang="es-E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a-ES" altLang="es-ES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a-ES" altLang="es-ES" sz="2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a-ES" altLang="es-ES" sz="2000" b="1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32" y="5343934"/>
            <a:ext cx="7524328" cy="99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704856" cy="46554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procés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formalització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matrícula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algún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dubte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Secretaria de Biologia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donarà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telefònic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temes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administratius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trucar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següents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números: 934034977; 934021428</a:t>
            </a:r>
            <a:r>
              <a:rPr lang="es-E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934021086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934021087</a:t>
            </a:r>
          </a:p>
          <a:p>
            <a:pPr marL="45720" indent="0">
              <a:buNone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755576" y="18864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Suport administratiu </a:t>
            </a:r>
            <a:r>
              <a:rPr lang="ca-ES" altLang="es-E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a-ES" altLang="es-E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 de la matrícula</a:t>
            </a:r>
            <a:endParaRPr lang="es-ES" altLang="es-E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188640"/>
            <a:ext cx="8424936" cy="6552728"/>
          </a:xfrm>
        </p:spPr>
        <p:txBody>
          <a:bodyPr>
            <a:normAutofit fontScale="55000" lnSpcReduction="20000"/>
          </a:bodyPr>
          <a:lstStyle/>
          <a:p>
            <a:pPr algn="ctr">
              <a:buFontTx/>
              <a:buNone/>
            </a:pPr>
            <a:r>
              <a:rPr lang="es-ES_tradnl" altLang="es-ES" sz="4400" b="1" dirty="0" smtClean="0">
                <a:solidFill>
                  <a:srgbClr val="A50021"/>
                </a:solidFill>
              </a:rPr>
              <a:t>	</a:t>
            </a:r>
            <a:r>
              <a:rPr lang="es-ES_tradnl" altLang="es-ES" sz="7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Adreces</a:t>
            </a:r>
            <a:r>
              <a:rPr lang="es-ES_tradnl" altLang="es-ES" sz="7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ES" sz="7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d’interès</a:t>
            </a:r>
            <a:endParaRPr lang="es-ES_tradnl" altLang="es-ES" sz="7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es-ES_tradnl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MónUB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 el portal </a:t>
            </a: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dels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estudiants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de la </a:t>
            </a: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Universitat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de Barcelona</a:t>
            </a:r>
            <a:r>
              <a:rPr lang="es-ES_tradnl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ctr">
              <a:buFontTx/>
              <a:buNone/>
            </a:pPr>
            <a:endParaRPr lang="es-ES_tradnl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Benvinguts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a la </a:t>
            </a:r>
            <a:r>
              <a:rPr lang="es-ES" altLang="es-ES" sz="42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Universitat</a:t>
            </a: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de Barcelona</a:t>
            </a:r>
            <a:endParaRPr lang="es-ES_tradnl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es-ES_tradnl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s-ES_tradnl" altLang="es-ES" sz="42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https://www.ub.edu/portal/web/acad/</a:t>
            </a:r>
            <a:endParaRPr lang="es-ES_tradnl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es-ES" altLang="es-ES" sz="42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algn="ctr">
              <a:buFontTx/>
              <a:buNone/>
            </a:pPr>
            <a:r>
              <a:rPr lang="es-ES" altLang="es-ES" sz="4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http://www.ub.edu/beques/grausimasters/</a:t>
            </a:r>
            <a:endParaRPr lang="es-ES_tradnl" altLang="es-ES" sz="4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es-ES_tradnl" altLang="es-ES" sz="2400" i="1" dirty="0" smtClean="0"/>
          </a:p>
          <a:p>
            <a:pPr algn="ctr">
              <a:buFontTx/>
              <a:buNone/>
            </a:pPr>
            <a:endParaRPr lang="es-ES_tradnl" altLang="es-ES" sz="2400" i="1" dirty="0" smtClean="0"/>
          </a:p>
          <a:p>
            <a:pPr algn="ctr">
              <a:buFontTx/>
              <a:buNone/>
            </a:pPr>
            <a:r>
              <a:rPr lang="es-ES_tradnl" altLang="es-ES" sz="5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Gràcies</a:t>
            </a:r>
            <a:r>
              <a:rPr lang="es-ES_tradnl" alt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lang="es-ES_tradnl" altLang="es-ES" sz="5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vostra</a:t>
            </a:r>
            <a:r>
              <a:rPr lang="es-ES_tradnl" alt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ES" sz="5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atenció</a:t>
            </a:r>
            <a:r>
              <a:rPr lang="es-ES_tradnl" alt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</a:p>
          <a:p>
            <a:pPr algn="ctr">
              <a:buFontTx/>
              <a:buNone/>
            </a:pPr>
            <a:r>
              <a:rPr lang="es-ES_tradnl" altLang="es-ES" sz="5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benvingudes</a:t>
            </a:r>
            <a:r>
              <a:rPr lang="es-ES_tradnl" altLang="es-ES" sz="5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la Facultat!</a:t>
            </a:r>
          </a:p>
          <a:p>
            <a:pPr algn="ctr">
              <a:buFontTx/>
              <a:buNone/>
            </a:pPr>
            <a:endParaRPr lang="es-ES_tradnl" altLang="es-ES" sz="5100" i="1" dirty="0" smtClean="0"/>
          </a:p>
        </p:txBody>
      </p:sp>
    </p:spTree>
    <p:extLst>
      <p:ext uri="{BB962C8B-B14F-4D97-AF65-F5344CB8AC3E}">
        <p14:creationId xmlns:p14="http://schemas.microsoft.com/office/powerpoint/2010/main" val="21714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Matrícula dels Graus de la Facultat</a:t>
            </a:r>
            <a:endParaRPr lang="es-ES" altLang="es-E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569" y="1484784"/>
            <a:ext cx="8784976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a-E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BIOLOGIA:</a:t>
            </a:r>
            <a:r>
              <a:rPr lang="ca-E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Dilluns 19 de juliol, de 9h a 14’30 h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ca-E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BIOQUÍMICA :</a:t>
            </a:r>
            <a:r>
              <a:rPr lang="ca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Divendres 16 </a:t>
            </a: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juliol, </a:t>
            </a: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9h a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12h</a:t>
            </a:r>
            <a:endParaRPr lang="ca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a-ES" sz="2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BIOTECNOLOGIA: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Divendres  16 de juliol, de 9h a 14’30h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a-E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a-ES" sz="24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CIÈNCIES AMBIENTALS: </a:t>
            </a:r>
            <a:r>
              <a:rPr lang="ca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Divendres 16 de juliol, de 9’30h a 12h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quarter" idx="13"/>
          </p:nvPr>
        </p:nvSpPr>
        <p:spPr>
          <a:xfrm>
            <a:off x="2483768" y="188640"/>
            <a:ext cx="4248472" cy="7200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s-ES" altLang="es-ES" sz="3900" b="1" kern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Automatrícula</a:t>
            </a:r>
            <a:endParaRPr lang="es-ES" altLang="es-ES" sz="3900" b="1" kern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83568" y="1052736"/>
            <a:ext cx="8208912" cy="597666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chemeClr val="bg1"/>
              </a:buClr>
              <a:buNone/>
            </a:pP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La matrícula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totalment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online. El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hora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llistat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s’ha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d’accedir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portal de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MonUB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http://www.ub.edu/monub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 clicar a Iniciar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Automatrícula</a:t>
            </a:r>
            <a:endParaRPr lang="es-ES" alt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Recordeu que, prèviament a l’inici de la matrícula us heu de registrar a </a:t>
            </a:r>
            <a:r>
              <a:rPr lang="ca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MonUB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la UB us ha enviat un </a:t>
            </a:r>
            <a:r>
              <a:rPr lang="ca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amb les instruccions a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seguir</a:t>
            </a: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Emplenar totes les pantalles i seleccionar les assignatures de 1er semestre (o 1er i 2n semestre si voleu matricular tot el curs)</a:t>
            </a: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Imprimiu o guardeu el resguard de matrícula</a:t>
            </a:r>
          </a:p>
          <a:p>
            <a:pPr marL="45720" indent="0">
              <a:buClr>
                <a:schemeClr val="bg1"/>
              </a:buClr>
              <a:buNone/>
            </a:pP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En cas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d’haver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d’entregar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documentació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inicieu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l’haureu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lliurar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personal de la Secretaria d’Estudiants i Docència</a:t>
            </a:r>
          </a:p>
          <a:p>
            <a:pPr marL="45720" indent="0">
              <a:buClr>
                <a:schemeClr val="bg1"/>
              </a:buClr>
              <a:buNone/>
            </a:pPr>
            <a:endParaRPr lang="ca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Manuals d’ajut a la matrícula:</a:t>
            </a: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Quan entreu al </a:t>
            </a:r>
            <a:r>
              <a:rPr lang="ca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banner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“Matrícula de Graus” de la web de Biologia trobareu el Manual d’Ajut per a la formalització de la matrícula</a:t>
            </a:r>
          </a:p>
          <a:p>
            <a:pPr marL="45720" indent="0">
              <a:buClr>
                <a:schemeClr val="bg1"/>
              </a:buClr>
              <a:buNone/>
            </a:pP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a-ES" altLang="es-E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://www.ub.edu/acad/graus/auto/ajuda_auto_graus.pdf</a:t>
            </a:r>
            <a:endParaRPr lang="ca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3486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820472" cy="9361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altLang="es-E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Documentació</a:t>
            </a:r>
            <a:r>
              <a:rPr lang="es-ES" altLang="es-E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 a la matrícula</a:t>
            </a:r>
            <a:endParaRPr lang="es-ES" altLang="es-E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3" y="1268760"/>
            <a:ext cx="8280921" cy="493278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formalitzar la matrícula, la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comprovarà telemàticament en altres administracions públiques les dades relatives al DNI i, si escau, a la situació de família nombrosa i a les titulacions oficials obtingudes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alt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s’ha fet les PAU a Catalunya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 la UNED no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 </a:t>
            </a: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aportar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 documentació. </a:t>
            </a:r>
            <a:r>
              <a:rPr lang="ca-ES" altLang="es-E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s’ha fet les PAU en una altra comunitat autònoma s’ha de portar el justificant </a:t>
            </a:r>
            <a:r>
              <a:rPr lang="ca-ES" altLang="es-ES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d’haver abonat els drets de </a:t>
            </a:r>
            <a:r>
              <a:rPr lang="ca-ES" altLang="es-E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trasllat </a:t>
            </a:r>
            <a:r>
              <a:rPr lang="ca-ES" altLang="es-ES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d’expedient, emès pel centre de procedència</a:t>
            </a:r>
            <a:endParaRPr lang="ca-ES" altLang="es-E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Més informació i documentació específica:</a:t>
            </a:r>
          </a:p>
          <a:p>
            <a:pPr marL="4572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http://www.ub.edu/acad/grau/matricula/documentacio.html</a:t>
            </a:r>
            <a:endParaRPr lang="es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Título"/>
          <p:cNvSpPr>
            <a:spLocks noGrp="1"/>
          </p:cNvSpPr>
          <p:nvPr>
            <p:ph sz="quarter" idx="13"/>
          </p:nvPr>
        </p:nvSpPr>
        <p:spPr bwMode="auto">
          <a:xfrm>
            <a:off x="1547664" y="548680"/>
            <a:ext cx="669674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3600" b="1" dirty="0">
                <a:solidFill>
                  <a:srgbClr val="FFFF00"/>
                </a:solidFill>
                <a:cs typeface="Times New Roman" panose="02020603050405020304" pitchFamily="18" charset="0"/>
              </a:rPr>
              <a:t>Normativa de </a:t>
            </a:r>
            <a:r>
              <a:rPr lang="es-ES" altLang="es-ES" sz="36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Permanència</a:t>
            </a:r>
            <a:endParaRPr lang="es-ES" altLang="es-ES" sz="3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700808"/>
            <a:ext cx="7920880" cy="4591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  <a:defRPr/>
            </a:pPr>
            <a:r>
              <a:rPr lang="ca-ES" alt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Modalitat temps complet</a:t>
            </a: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matricular 60 crèdits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1r any: aprovar un mínim de 18 crèdits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(excepcionalment, el cap d’estudis pot autoritzar matricular fins a 78 crèdits)</a:t>
            </a:r>
          </a:p>
          <a:p>
            <a:pPr>
              <a:lnSpc>
                <a:spcPct val="150000"/>
              </a:lnSpc>
              <a:defRPr/>
            </a:pPr>
            <a:endParaRPr lang="ca-ES" alt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  <a:defRPr/>
            </a:pPr>
            <a:r>
              <a:rPr lang="ca-ES" alt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Modalitat temps parcial: </a:t>
            </a: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matricular 30 crèdits</a:t>
            </a:r>
            <a:endParaRPr lang="ca-ES" alt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ca-ES" alt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1r any: aprovar un mínim de 6 crèdits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endParaRPr lang="ca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a-ES" altLang="es-E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MésInformació</a:t>
            </a:r>
            <a:r>
              <a:rPr lang="ca-ES" alt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a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http://www.ub.edu/acad/noracad/permanencia_1213.pdf</a:t>
            </a:r>
            <a:endParaRPr lang="ca-ES" altLang="es-E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Título"/>
          <p:cNvSpPr>
            <a:spLocks noGrp="1"/>
          </p:cNvSpPr>
          <p:nvPr>
            <p:ph sz="quarter" idx="13"/>
          </p:nvPr>
        </p:nvSpPr>
        <p:spPr>
          <a:xfrm>
            <a:off x="1547664" y="404664"/>
            <a:ext cx="5904656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altLang="es-E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Preu Oficial per </a:t>
            </a:r>
            <a:r>
              <a:rPr lang="es-ES" altLang="es-E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crèdit</a:t>
            </a:r>
            <a:endParaRPr lang="es-ES" altLang="es-ES" sz="36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13 Subtítulo"/>
          <p:cNvSpPr txBox="1">
            <a:spLocks/>
          </p:cNvSpPr>
          <p:nvPr/>
        </p:nvSpPr>
        <p:spPr>
          <a:xfrm>
            <a:off x="755576" y="1157928"/>
            <a:ext cx="7560840" cy="51816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Publicat al DOGC   (Decret de Preus 01-07-2021)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Preu segons el coeficient d’estructura docent:</a:t>
            </a:r>
          </a:p>
          <a:p>
            <a:pPr marL="640080" lvl="2" indent="0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Estructura docent B: 25,04 €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S’ha de afegir:</a:t>
            </a:r>
          </a:p>
          <a:p>
            <a:pPr marL="365760" lvl="1" indent="0">
              <a:lnSpc>
                <a:spcPct val="150000"/>
              </a:lnSpc>
              <a:buSzPct val="75000"/>
              <a:buNone/>
            </a:pP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54’54 €  Gestió d’expedient</a:t>
            </a: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es-E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acadèmic per matrícula quadrimestral o 69,80 € per gestió d’expedient acadèmic per matrícula anual</a:t>
            </a:r>
          </a:p>
          <a:p>
            <a:pPr marL="365760" lvl="1" indent="0">
              <a:lnSpc>
                <a:spcPct val="150000"/>
              </a:lnSpc>
              <a:buSzPct val="75000"/>
              <a:buNone/>
            </a:pP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a-ES" altLang="es-E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70 €  Serveis específics i de suport a l’aprenentatge</a:t>
            </a:r>
          </a:p>
          <a:p>
            <a:pPr marL="365760" lvl="1" indent="0">
              <a:lnSpc>
                <a:spcPct val="150000"/>
              </a:lnSpc>
              <a:buSzPct val="75000"/>
              <a:buNone/>
            </a:pP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a-ES" altLang="es-E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1’12 € Assegurança obligatòria menors 28 anys</a:t>
            </a:r>
          </a:p>
          <a:p>
            <a:pPr marL="365760" lvl="1" indent="0">
              <a:lnSpc>
                <a:spcPct val="150000"/>
              </a:lnSpc>
              <a:buSzPct val="75000"/>
              <a:buNone/>
            </a:pP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A</a:t>
            </a:r>
            <a:r>
              <a:rPr lang="ca-ES" altLang="es-E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ltres serveis extraacadèmics</a:t>
            </a:r>
            <a:r>
              <a:rPr lang="ca-ES" alt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720" indent="0">
              <a:buNone/>
            </a:pPr>
            <a:r>
              <a:rPr lang="ca-ES" altLang="es-ES" dirty="0" smtClean="0"/>
              <a:t>                                                                                           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99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1907704" y="332656"/>
            <a:ext cx="5184576" cy="753264"/>
          </a:xfrm>
        </p:spPr>
        <p:txBody>
          <a:bodyPr/>
          <a:lstStyle/>
          <a:p>
            <a:pPr marL="45720" indent="0" algn="l" eaLnBrk="1" hangingPunct="1">
              <a:buNone/>
              <a:defRPr/>
            </a:pPr>
            <a:r>
              <a:rPr lang="ca-ES" altLang="es-ES" sz="3200" b="1" dirty="0" smtClean="0">
                <a:solidFill>
                  <a:srgbClr val="FFCC00"/>
                </a:solidFill>
              </a:rPr>
              <a:t> </a:t>
            </a:r>
            <a:r>
              <a:rPr lang="ca-ES" altLang="es-ES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a-ES" altLang="es-E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ssegurança Escolar</a:t>
            </a:r>
            <a:endParaRPr lang="es-ES" altLang="es-ES" sz="36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412776"/>
            <a:ext cx="8229600" cy="45339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obligatòria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a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estudiants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menors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28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un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1,12€ /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estudiants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28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poden contractar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l’assegurança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voluntària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 un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4‘80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/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recomanable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estudiants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tinguin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contractada una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assegurança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 que la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naturalesa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les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activitats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es fan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fora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Facultat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així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E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demanen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s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Més informació: </a:t>
            </a:r>
            <a:r>
              <a:rPr lang="es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s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www.ub.edu/sae/serveis/assegurances</a:t>
            </a:r>
            <a:endParaRPr lang="es-ES" alt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1558777" y="476672"/>
            <a:ext cx="6048672" cy="969288"/>
          </a:xfrm>
        </p:spPr>
        <p:txBody>
          <a:bodyPr>
            <a:noAutofit/>
          </a:bodyPr>
          <a:lstStyle/>
          <a:p>
            <a:pPr marL="45720" indent="0" algn="l" eaLnBrk="1" hangingPunct="1">
              <a:buNone/>
              <a:defRPr/>
            </a:pPr>
            <a:r>
              <a:rPr lang="ca-ES" altLang="es-ES" sz="4000" b="1" dirty="0" smtClean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ca-ES" altLang="es-E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Pagament de la Matrícula</a:t>
            </a:r>
            <a:endParaRPr lang="es-ES" altLang="es-ES" sz="36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1916832"/>
            <a:ext cx="8229600" cy="504031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a-ES" alt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El </a:t>
            </a: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 total de l’import de la matrícula és un requisit essencial de la seva validesa. </a:t>
            </a:r>
            <a:endParaRPr lang="ca-ES" alt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endParaRPr lang="ca-ES" alt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ca-ES" alt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El fet de no pagar la matrícula o algun dels seus fraccionaments en els terminis que estableixi la Universitat de Barcelona donarà lloc a la suspensió temporal automàtica dels teus drets com a alumne sense necessitat de requeriment previ per part de la UB.</a:t>
            </a:r>
          </a:p>
          <a:p>
            <a:pPr marL="0" indent="0">
              <a:buNone/>
              <a:defRPr/>
            </a:pPr>
            <a:endParaRPr lang="ca-ES" altLang="es-E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a-ES" altLang="es-ES" sz="1200" dirty="0" smtClean="0">
              <a:solidFill>
                <a:schemeClr val="tx1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s-ES" alt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37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quarter" idx="13"/>
          </p:nvPr>
        </p:nvSpPr>
        <p:spPr>
          <a:xfrm>
            <a:off x="755576" y="188640"/>
            <a:ext cx="8017851" cy="7532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a-ES" altLang="es-E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TUI (Targeta Universitària Intel·ligent)</a:t>
            </a:r>
            <a:endParaRPr lang="es-E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2170484"/>
            <a:ext cx="7416824" cy="4518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Campanya TUI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 dirigida a l'alumnat de nou accés, </a:t>
            </a: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del 7 al 22 de setembre.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Mitjançant </a:t>
            </a:r>
            <a:r>
              <a:rPr lang="ca-E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l'aplicació de CITA PRÈVIA</a:t>
            </a:r>
            <a:r>
              <a:rPr lang="ca-ES" sz="20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a l’ estand del </a:t>
            </a:r>
            <a:r>
              <a:rPr lang="ca-ES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Banco </a:t>
            </a:r>
            <a:r>
              <a:rPr lang="ca-ES" sz="200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Santander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Aquest 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es posa en marxa el C</a:t>
            </a:r>
            <a:r>
              <a:rPr lang="ca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arnet digital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disponible des de l’aplicació mòbil </a:t>
            </a:r>
            <a:r>
              <a:rPr lang="ca-ES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SocUB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t’identifica com a membre de la comunitat universitària, et permet fer gestions i tràmits telemàtics a la </a:t>
            </a:r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Universitat.</a:t>
            </a:r>
            <a:endParaRPr lang="ca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 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ca-ES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SocUB</a:t>
            </a:r>
            <a:r>
              <a:rPr 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descobreix tot el que t’ofereix!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a-ES" altLang="es-ES" sz="2000" b="1" dirty="0">
              <a:solidFill>
                <a:srgbClr val="FFFF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a-ES" altLang="es-E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hlinkClick r:id="rId3"/>
              </a:rPr>
              <a:t>Universitat de Barcelona - Carnet de la UB</a:t>
            </a:r>
            <a:endParaRPr lang="ca-ES" altLang="es-ES" sz="2000" b="1" dirty="0">
              <a:solidFill>
                <a:srgbClr val="FFFF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a-ES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rnetU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03995"/>
            <a:ext cx="18097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arnet digital U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48596"/>
            <a:ext cx="1154918" cy="244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1061</TotalTime>
  <Words>1136</Words>
  <Application>Microsoft Office PowerPoint</Application>
  <PresentationFormat>Presentació en pantalla (4:3)</PresentationFormat>
  <Paragraphs>145</Paragraphs>
  <Slides>15</Slides>
  <Notes>0</Notes>
  <HiddenSlides>1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Georgia</vt:lpstr>
      <vt:lpstr>Times</vt:lpstr>
      <vt:lpstr>Times New Roman</vt:lpstr>
      <vt:lpstr>Trebuchet MS</vt:lpstr>
      <vt:lpstr>Tw Cen MT</vt:lpstr>
      <vt:lpstr>Wingdings</vt:lpstr>
      <vt:lpstr>Circuit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UB</dc:creator>
  <cp:lastModifiedBy>Maria Dolors Lopez Godall</cp:lastModifiedBy>
  <cp:revision>72</cp:revision>
  <cp:lastPrinted>2021-07-13T13:01:17Z</cp:lastPrinted>
  <dcterms:created xsi:type="dcterms:W3CDTF">2016-07-12T16:11:12Z</dcterms:created>
  <dcterms:modified xsi:type="dcterms:W3CDTF">2021-07-14T12:54:20Z</dcterms:modified>
</cp:coreProperties>
</file>