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5" r:id="rId2"/>
  </p:sldMasterIdLst>
  <p:notesMasterIdLst>
    <p:notesMasterId r:id="rId14"/>
  </p:notesMasterIdLst>
  <p:handoutMasterIdLst>
    <p:handoutMasterId r:id="rId15"/>
  </p:handoutMasterIdLst>
  <p:sldIdLst>
    <p:sldId id="257" r:id="rId3"/>
    <p:sldId id="284" r:id="rId4"/>
    <p:sldId id="287" r:id="rId5"/>
    <p:sldId id="268" r:id="rId6"/>
    <p:sldId id="295" r:id="rId7"/>
    <p:sldId id="307" r:id="rId8"/>
    <p:sldId id="291" r:id="rId9"/>
    <p:sldId id="290" r:id="rId10"/>
    <p:sldId id="310" r:id="rId11"/>
    <p:sldId id="311" r:id="rId12"/>
    <p:sldId id="294" r:id="rId13"/>
  </p:sldIdLst>
  <p:sldSz cx="9144000" cy="6858000" type="screen4x3"/>
  <p:notesSz cx="6797675" cy="9928225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scar Ruiz Sanchez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8AA2B9"/>
    <a:srgbClr val="ABD5FF"/>
    <a:srgbClr val="FFFFFF"/>
    <a:srgbClr val="0066CC"/>
    <a:srgbClr val="DDDDDD"/>
    <a:srgbClr val="DAE9CF"/>
    <a:srgbClr val="AFCF99"/>
    <a:srgbClr val="FDAD5D"/>
    <a:srgbClr val="0D8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63" autoAdjust="0"/>
    <p:restoredTop sz="94702" autoAdjust="0"/>
  </p:normalViewPr>
  <p:slideViewPr>
    <p:cSldViewPr>
      <p:cViewPr varScale="1">
        <p:scale>
          <a:sx n="108" d="100"/>
          <a:sy n="108" d="100"/>
        </p:scale>
        <p:origin x="84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0" d="100"/>
          <a:sy n="110" d="100"/>
        </p:scale>
        <p:origin x="2395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3BD9230-DBD1-487E-8E14-61E8146C34A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F041946-36EF-4D43-BC00-6C1E0588486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A5E45F8A-0DFF-4375-B9CA-EB33AADD2F0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DEFBE33-7347-4D9F-B1DE-B13B205793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DF1AB9D-26ED-4A38-A7CE-C6B0CFFFA49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89322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B9D417F-467A-4D56-B81B-083D38F92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94022F8-8289-4D52-8B94-77442E66B4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011E51E-B6E5-40D6-A7DC-D9FFDB0E18B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2142A654-BA3E-4788-8D1F-3C6C6C74812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Feu clic aquí per editar els estils de text del patró</a:t>
            </a:r>
          </a:p>
          <a:p>
            <a:pPr lvl="1"/>
            <a:r>
              <a:rPr lang="es-ES" noProof="0"/>
              <a:t>Segon nivell</a:t>
            </a:r>
          </a:p>
          <a:p>
            <a:pPr lvl="2"/>
            <a:r>
              <a:rPr lang="es-ES" noProof="0"/>
              <a:t>Tercer nivell</a:t>
            </a:r>
          </a:p>
          <a:p>
            <a:pPr lvl="3"/>
            <a:r>
              <a:rPr lang="es-ES" noProof="0"/>
              <a:t>Quart nivell</a:t>
            </a:r>
          </a:p>
          <a:p>
            <a:pPr lvl="4"/>
            <a:r>
              <a:rPr lang="es-ES" noProof="0"/>
              <a:t>Cinquè nivell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D9F78686-A812-4E39-9580-E1AECA58563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33BD5D14-65F5-4092-A11A-CD131215D1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C9F68B6-2991-4E43-84E1-F064E7E7ED18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259434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14C9C8F7-8E32-43CF-9BA3-AA731F20B4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AB8D66C-109D-4D2A-9D40-23C1C8E48A97}" type="slidenum">
              <a:rPr lang="es-ES" altLang="ca-ES"/>
              <a:pPr>
                <a:spcBef>
                  <a:spcPct val="0"/>
                </a:spcBef>
              </a:pPr>
              <a:t>2</a:t>
            </a:fld>
            <a:endParaRPr lang="es-ES" altLang="ca-E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69C8E9F-EA72-4D23-ACA5-0917C2791C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0E891739-5656-4E43-8276-5F31F7B62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F09F48C9-319C-47C8-A9CF-F3D9B0CB1B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2E5A59C-26C6-4086-971B-4E8599F1A948}" type="slidenum">
              <a:rPr lang="es-ES" altLang="ca-ES"/>
              <a:pPr>
                <a:spcBef>
                  <a:spcPct val="0"/>
                </a:spcBef>
              </a:pPr>
              <a:t>3</a:t>
            </a:fld>
            <a:endParaRPr lang="es-ES" altLang="ca-E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074B42B7-8DBD-4C03-BA60-FF18DAAF0D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E7FFE86-CA60-489E-A2ED-9051B5C929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C94FF61B-FA3C-494D-9B10-65B36A067F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F7F40B-3C0A-412A-AF69-76F6FB5B9BB3}" type="slidenum">
              <a:rPr lang="es-ES" altLang="ca-ES"/>
              <a:pPr>
                <a:spcBef>
                  <a:spcPct val="0"/>
                </a:spcBef>
              </a:pPr>
              <a:t>5</a:t>
            </a:fld>
            <a:endParaRPr lang="es-ES" altLang="ca-ES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9C070358-E833-4DA2-80D2-C8764FBFC8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198391B2-0964-4A4E-A011-846A53257C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7C202EA7-8FFB-4FF0-870E-36FF3EEB719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C79B93E-0555-472E-9274-59F2906B46CD}" type="slidenum">
              <a:rPr lang="es-ES" altLang="ca-ES"/>
              <a:pPr algn="r" eaLnBrk="1" hangingPunct="1">
                <a:spcBef>
                  <a:spcPct val="0"/>
                </a:spcBef>
              </a:pPr>
              <a:t>6</a:t>
            </a:fld>
            <a:endParaRPr lang="es-ES" altLang="ca-ES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1FE8DDA-6E3C-4815-8AAB-B69EE187A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F00EA8F5-3772-4777-9A6C-EC3205F012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17881B62-59B4-45C7-A0FA-3B3177E113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5E4632-75BF-4CF6-84A2-C187136732E7}" type="slidenum">
              <a:rPr lang="es-ES" altLang="ca-ES"/>
              <a:pPr>
                <a:spcBef>
                  <a:spcPct val="0"/>
                </a:spcBef>
              </a:pPr>
              <a:t>7</a:t>
            </a:fld>
            <a:endParaRPr lang="es-ES" altLang="ca-ES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62BE6748-22E9-4203-A71C-1BD9359A32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D163B9FB-FDA6-461A-BB04-98BF5130D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3168A62C-7450-4C0C-9E1E-CDAC76690F9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E9D168-69C3-46A0-B19D-79A5F84EC1A9}" type="slidenum">
              <a:rPr lang="es-ES" altLang="ca-ES"/>
              <a:pPr>
                <a:spcBef>
                  <a:spcPct val="0"/>
                </a:spcBef>
              </a:pPr>
              <a:t>8</a:t>
            </a:fld>
            <a:endParaRPr lang="es-ES" altLang="ca-ES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9CC6EE51-F624-46D6-8768-79F61CA893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24164DD0-2D3F-4D2D-AADA-60CDEDC33A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22501842-7E63-4C60-97EB-1DB9AE0136E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4F4C31D-966F-4733-ABD8-95237BE7897E}" type="slidenum">
              <a:rPr lang="es-ES" altLang="ca-ES"/>
              <a:pPr algn="r" eaLnBrk="1" hangingPunct="1">
                <a:spcBef>
                  <a:spcPct val="0"/>
                </a:spcBef>
              </a:pPr>
              <a:t>10</a:t>
            </a:fld>
            <a:endParaRPr lang="es-ES" altLang="ca-ES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62B36197-8D8C-4B4C-9A76-EA1F6608358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EBC9D1B6-B8DF-4A0F-BD7E-77220F35CD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DFD411C5-8657-4A40-A9CF-C813A2CAC63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6499B80-83B4-46A7-BD0D-6882A22D2C1F}" type="slidenum">
              <a:rPr lang="es-ES" altLang="ca-ES"/>
              <a:pPr>
                <a:spcBef>
                  <a:spcPct val="0"/>
                </a:spcBef>
              </a:pPr>
              <a:t>11</a:t>
            </a:fld>
            <a:endParaRPr lang="es-ES" altLang="ca-ES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E949A443-5CAF-4D30-B943-B7A0760442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416E3B22-3BFE-42A1-AD53-CEA7B74F2F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47441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0226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1495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1495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188517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3989388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ca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893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37620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3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19177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670300"/>
            <a:ext cx="4038600" cy="1919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886100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19177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19177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57200" y="3670300"/>
            <a:ext cx="4038600" cy="1919288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ca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8200" y="3670300"/>
            <a:ext cx="4038600" cy="1919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8855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3989388"/>
          </a:xfrm>
        </p:spPr>
        <p:txBody>
          <a:bodyPr/>
          <a:lstStyle/>
          <a:p>
            <a:pPr lvl="0"/>
            <a:endParaRPr lang="ca-ES" noProof="0"/>
          </a:p>
        </p:txBody>
      </p:sp>
    </p:spTree>
    <p:extLst>
      <p:ext uri="{BB962C8B-B14F-4D97-AF65-F5344CB8AC3E}">
        <p14:creationId xmlns:p14="http://schemas.microsoft.com/office/powerpoint/2010/main" val="3077634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ol i diagrama o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'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3989388"/>
          </a:xfrm>
        </p:spPr>
        <p:txBody>
          <a:bodyPr/>
          <a:lstStyle/>
          <a:p>
            <a:pPr lvl="0"/>
            <a:endParaRPr lang="ca-ES" noProof="0"/>
          </a:p>
        </p:txBody>
      </p:sp>
    </p:spTree>
    <p:extLst>
      <p:ext uri="{BB962C8B-B14F-4D97-AF65-F5344CB8AC3E}">
        <p14:creationId xmlns:p14="http://schemas.microsoft.com/office/powerpoint/2010/main" val="114355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97809-6EE6-44C3-8CFA-CE655580B8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BB9A94-B5DE-4756-9A57-44261CC6B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ca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405D7-52C4-4053-89CB-07415785B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A8B96-0762-4234-B35D-2EDB993F2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E56B8-EAB4-4AB2-B1F9-DC2DEF112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855529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8CFE3-DC66-4D79-8181-13C83E04F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5DD8F-9FDA-4239-A839-91A7B722BC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979AE-92FE-4C3A-B4A6-B6EB7158C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2C86E-1BD3-49FF-BA0D-F906D498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267BE5-09AF-4A8A-A4AE-649B3C77B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10275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36A40-23F3-4B60-BB30-778D6E6D8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B98F20-C4A9-45DD-8A51-F4CE181D5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5A6D6-9183-4AD4-9FA1-0D1E1966E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6AB40-0AD3-4C2D-A14B-13474CB0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7B57D6-F408-4ABF-A36B-C8EEEB4C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2939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ca-E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41F3AB-8698-46FD-B3B4-A43870FED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340838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79B4E-847D-41F4-9FE7-C35C4D69E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BA084-DC43-4B4C-957A-C8DA245D2D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20503-CF8B-49D2-AFE3-F0D2513329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B09CD-24B9-41CC-AA11-0A90C6497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C345F-03D2-47F8-A850-6BDD0CBEF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72F6B-EE9A-483E-82A5-4560E77B1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810580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273C1-C44E-47C0-8377-F33B14C67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EE09D5-AD0B-47DC-9EAB-7719F0E9B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BCF172-3EF5-4FF1-A46F-7D2A47E39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1D9057-ABF6-4C6A-A87B-1B7ECDD665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2538B8-4C01-4D9F-9691-1736AA65AB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568F98-2756-4400-83D5-FA588DE4B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B42D7F-B40D-4324-B38E-431456E6A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B5182C-6AC9-4159-87C1-A6B909FC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165138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CBB51-2F81-4187-8353-90C7E845E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20787-4143-4979-A86E-448A96260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12260-A4A0-4E32-B43D-DA07F9926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A0008-B781-40D8-B8ED-D87F7C869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504990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88DD92-8FDD-47C7-AEDD-C6BABBED0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959780-FE95-4B07-A890-8A37DD699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D0CC5C-B88D-464A-8DED-F2DCE84F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677993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0B5AE-5EC4-424A-A5E8-734FB6DBE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EBDDA-5B07-4A44-8F15-B5E528DC05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FC2F9-D639-447B-8307-2EB40B152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80A138-D0FC-4802-B605-A2D2257D3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C43DA-2736-4BEA-9076-F1DE8F2E1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A09106-E1F9-435E-B5E8-392CE100E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74002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18508-4862-43CC-9CDC-552FA5EF6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278B38-A629-4661-8B00-2F62A1918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9DDB6-6B81-4B9E-BCDE-ECEF29B5D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09DFB-7C87-43A8-944F-6768BA157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F94F7-55B9-4354-88A4-DBD7A1C45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2A7AF6-15B8-4269-86E2-5AFED6D9B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730669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896AB-3CD2-4EC0-830B-59A422AB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F870D-DCE8-4707-99DE-03B826EC9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B173A-8F56-4EB6-BE4E-0DBA226E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46A7E-A56A-4466-8DA6-B0EF57313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3675F-8C63-47D8-9516-FDD41F3D3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492660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D00B1A-B941-4469-BA2C-BC64A5D0A4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D15819-BF10-428C-97C7-F9FF3A365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B50F9-7DD0-47D3-9E7B-3D0D15061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4AF23-2F0C-4E65-B68D-45EADB9A5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086D5-29ED-4E08-A58B-E7C6D01E1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91266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40630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89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95311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67187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86931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239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74716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236459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D86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2B4FF2F-D140-44B9-9BC6-4B410F8A09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D6647C2-3DCC-486F-A3D9-FD8F8932D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98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a-ES"/>
              <a:t>Feu clic aquí per editar els estils de text del patró</a:t>
            </a:r>
          </a:p>
          <a:p>
            <a:pPr lvl="1"/>
            <a:r>
              <a:rPr lang="es-ES" altLang="ca-ES"/>
              <a:t>Segon nivell</a:t>
            </a:r>
          </a:p>
          <a:p>
            <a:pPr lvl="2"/>
            <a:r>
              <a:rPr lang="es-ES" altLang="ca-ES"/>
              <a:t>Tercer nivell</a:t>
            </a:r>
          </a:p>
          <a:p>
            <a:pPr lvl="3"/>
            <a:r>
              <a:rPr lang="es-ES" altLang="ca-ES"/>
              <a:t>Quart nivell</a:t>
            </a:r>
          </a:p>
          <a:p>
            <a:pPr lvl="4"/>
            <a:r>
              <a:rPr lang="es-ES" altLang="ca-ES"/>
              <a:t>Cinquè nivell</a:t>
            </a:r>
          </a:p>
        </p:txBody>
      </p:sp>
      <p:cxnSp>
        <p:nvCxnSpPr>
          <p:cNvPr id="1028" name="AutoShape 9">
            <a:extLst>
              <a:ext uri="{FF2B5EF4-FFF2-40B4-BE49-F238E27FC236}">
                <a16:creationId xmlns:a16="http://schemas.microsoft.com/office/drawing/2014/main" id="{929D4AAD-58EE-49B0-BBFB-5BBF193C5D21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0" y="6021388"/>
            <a:ext cx="9144000" cy="0"/>
          </a:xfrm>
          <a:prstGeom prst="straightConnector1">
            <a:avLst/>
          </a:prstGeom>
          <a:noFill/>
          <a:ln w="19050">
            <a:solidFill>
              <a:srgbClr val="F04C0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32" name="Text Box 8">
            <a:extLst>
              <a:ext uri="{FF2B5EF4-FFF2-40B4-BE49-F238E27FC236}">
                <a16:creationId xmlns:a16="http://schemas.microsoft.com/office/drawing/2014/main" id="{0490CC42-7BC9-4F60-A9DE-07E2F1687C0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4411" y="6160801"/>
            <a:ext cx="3989682" cy="584775"/>
          </a:xfrm>
          <a:prstGeom prst="rect">
            <a:avLst/>
          </a:prstGeom>
          <a:solidFill>
            <a:srgbClr val="0066CC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ca-ES" sz="1600" dirty="0">
                <a:solidFill>
                  <a:schemeClr val="bg1"/>
                </a:solidFill>
              </a:rPr>
              <a:t>Sessió Informació grau EET curs 2025-26</a:t>
            </a:r>
            <a:endParaRPr lang="es-ES" sz="1600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ca-ES" sz="1600" dirty="0">
                <a:solidFill>
                  <a:schemeClr val="bg1"/>
                </a:solidFill>
              </a:rPr>
              <a:t>Facultat de Física  juliol 2025</a:t>
            </a:r>
          </a:p>
        </p:txBody>
      </p:sp>
      <p:pic>
        <p:nvPicPr>
          <p:cNvPr id="1030" name="Picture 8" descr="Universitat de Barcelona">
            <a:extLst>
              <a:ext uri="{FF2B5EF4-FFF2-40B4-BE49-F238E27FC236}">
                <a16:creationId xmlns:a16="http://schemas.microsoft.com/office/drawing/2014/main" id="{0310466C-04B9-460E-809E-53D0092956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513" y="6030913"/>
            <a:ext cx="2595562" cy="82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DDCBED-97E5-4E68-A02B-B1E780AAA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ca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DA87C-EC3B-4175-9410-F0D2BE95E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a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38E1E-1E72-470B-B88F-A638B1FC1A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A0C5E-D85C-4C2B-AF42-E0C36CAD8633}" type="datetimeFigureOut">
              <a:rPr lang="ca-ES" smtClean="0"/>
              <a:t>8/7/2025</a:t>
            </a:fld>
            <a:endParaRPr lang="ca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96560-71AD-437B-87B4-EAB22D32D3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D22E5-C634-419F-9EE0-DB4F44FFC4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3ED24-4D2A-4A61-915D-6AFB837CD991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5195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apestudis-engelectronica@ub.edu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b.edu/portal/web/fisica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54B9358-0E92-407F-B4FE-4E39122A2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ca-ES" altLang="ca-ES" sz="3200" b="1">
                <a:solidFill>
                  <a:srgbClr val="FFC000"/>
                </a:solidFill>
              </a:rPr>
              <a:t>GRAU D’ENGINYERIA ELECTRÒNICA DE TELECOMUNICACIÓ</a:t>
            </a:r>
            <a:endParaRPr lang="es-ES" altLang="ca-ES" sz="3200" b="1">
              <a:solidFill>
                <a:srgbClr val="FFC000"/>
              </a:solidFill>
            </a:endParaRP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55671162-63C6-4466-A07F-2ED519774B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552" y="1844824"/>
            <a:ext cx="8258175" cy="279519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a-ES" altLang="ca-ES" sz="3600" dirty="0">
                <a:solidFill>
                  <a:srgbClr val="FFFF00"/>
                </a:solidFill>
                <a:latin typeface="Arial Narrow" panose="020B0606020202030204" pitchFamily="34" charset="0"/>
              </a:rPr>
              <a:t>Informació Bàsica Matrícula 1r Curs </a:t>
            </a:r>
            <a:br>
              <a:rPr lang="ca-ES" altLang="ca-ES" sz="3600" dirty="0">
                <a:latin typeface="Arial Narrow" panose="020B0606020202030204" pitchFamily="34" charset="0"/>
              </a:rPr>
            </a:br>
            <a:br>
              <a:rPr lang="ca-ES" altLang="ca-ES" sz="3600" dirty="0">
                <a:latin typeface="Arial Narrow" panose="020B0606020202030204" pitchFamily="34" charset="0"/>
              </a:rPr>
            </a:br>
            <a:r>
              <a:rPr lang="ca-ES" altLang="ca-ES" sz="3600" dirty="0"/>
              <a:t> Dr. José Bosch (Cap d'estudis ) </a:t>
            </a:r>
          </a:p>
          <a:p>
            <a:pPr algn="ctr" eaLnBrk="1" hangingPunct="1">
              <a:buFontTx/>
              <a:buNone/>
            </a:pPr>
            <a:r>
              <a:rPr lang="ca-ES" altLang="ca-ES" sz="3600" dirty="0">
                <a:latin typeface="Arial Narrow" panose="020B0606020202030204" pitchFamily="34" charset="0"/>
              </a:rPr>
              <a:t>(</a:t>
            </a:r>
            <a:r>
              <a:rPr lang="ca-ES" altLang="ca-ES" sz="3600" u="sng" dirty="0">
                <a:hlinkClick r:id="rId2"/>
              </a:rPr>
              <a:t>capestudis-engelectronica@ub.edu</a:t>
            </a:r>
            <a:r>
              <a:rPr lang="ca-ES" altLang="ca-ES" sz="3600" u="sng" dirty="0"/>
              <a:t>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>
            <a:extLst>
              <a:ext uri="{FF2B5EF4-FFF2-40B4-BE49-F238E27FC236}">
                <a16:creationId xmlns:a16="http://schemas.microsoft.com/office/drawing/2014/main" id="{ABC94424-C166-47D0-91AD-F19FAD849B3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640"/>
            <a:ext cx="9144000" cy="764703"/>
          </a:xfrm>
          <a:noFill/>
        </p:spPr>
        <p:txBody>
          <a:bodyPr anchorCtr="1"/>
          <a:lstStyle/>
          <a:p>
            <a:pPr eaLnBrk="1" hangingPunct="1"/>
            <a:r>
              <a:rPr lang="ca-ES" altLang="ca-ES" sz="4000" b="1" dirty="0">
                <a:solidFill>
                  <a:srgbClr val="FDAD5D"/>
                </a:solidFill>
              </a:rPr>
              <a:t>Punts importants</a:t>
            </a:r>
          </a:p>
        </p:txBody>
      </p:sp>
      <p:sp>
        <p:nvSpPr>
          <p:cNvPr id="51203" name="Rectangle 4">
            <a:extLst>
              <a:ext uri="{FF2B5EF4-FFF2-40B4-BE49-F238E27FC236}">
                <a16:creationId xmlns:a16="http://schemas.microsoft.com/office/drawing/2014/main" id="{A834ED8A-2505-441C-A019-E4D09DD83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6" y="1052736"/>
            <a:ext cx="8579421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366713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177800" indent="-177800" eaLnBrk="1" hangingPunct="1">
              <a:lnSpc>
                <a:spcPct val="150000"/>
              </a:lnSpc>
            </a:pPr>
            <a:r>
              <a:rPr lang="ca-ES" altLang="ca-ES" sz="2800" b="1" dirty="0">
                <a:solidFill>
                  <a:srgbClr val="0000FF"/>
                </a:solidFill>
              </a:rPr>
              <a:t>El 15/9 teniu la jornada d’Acollida (prova d’idiomes).</a:t>
            </a:r>
          </a:p>
          <a:p>
            <a:pPr marL="177800" indent="-177800" eaLnBrk="1" hangingPunct="1">
              <a:lnSpc>
                <a:spcPct val="150000"/>
              </a:lnSpc>
            </a:pPr>
            <a:r>
              <a:rPr lang="ca-ES" altLang="ca-ES" sz="2800" b="1" dirty="0">
                <a:solidFill>
                  <a:srgbClr val="0000FF"/>
                </a:solidFill>
              </a:rPr>
              <a:t>El 16/9 comencen les classes.</a:t>
            </a:r>
          </a:p>
          <a:p>
            <a:pPr marL="177800" indent="-177800" eaLnBrk="1" hangingPunct="1">
              <a:lnSpc>
                <a:spcPct val="150000"/>
              </a:lnSpc>
            </a:pPr>
            <a:r>
              <a:rPr lang="ca-ES" altLang="ca-ES" sz="2800" b="1" dirty="0">
                <a:solidFill>
                  <a:srgbClr val="0000FF"/>
                </a:solidFill>
              </a:rPr>
              <a:t>Heu d’inscriure els grups de pràctiques l’16/9.</a:t>
            </a:r>
            <a:endParaRPr lang="ca-ES" altLang="ca-ES" sz="1400" b="1" dirty="0">
              <a:solidFill>
                <a:srgbClr val="0000FF"/>
              </a:solidFill>
            </a:endParaRPr>
          </a:p>
          <a:p>
            <a:pPr marL="177800" indent="-177800" eaLnBrk="1" hangingPunct="1">
              <a:lnSpc>
                <a:spcPct val="150000"/>
              </a:lnSpc>
            </a:pPr>
            <a:r>
              <a:rPr lang="ca-ES" altLang="ca-ES" sz="2800" b="1" dirty="0">
                <a:solidFill>
                  <a:srgbClr val="0000FF"/>
                </a:solidFill>
              </a:rPr>
              <a:t>Heu de fer preinscripció i matrícula al febrer.</a:t>
            </a:r>
          </a:p>
          <a:p>
            <a:pPr marL="177800" indent="-177800" eaLnBrk="1" hangingPunct="1">
              <a:lnSpc>
                <a:spcPct val="150000"/>
              </a:lnSpc>
            </a:pPr>
            <a:r>
              <a:rPr lang="ca-ES" altLang="ca-ES" sz="2800" b="1" dirty="0">
                <a:solidFill>
                  <a:srgbClr val="0000FF"/>
                </a:solidFill>
              </a:rPr>
              <a:t>Heu de matricular 60 o 30 crèdits (-CFGS)</a:t>
            </a:r>
          </a:p>
          <a:p>
            <a:pPr marL="0" indent="0" eaLnBrk="1" hangingPunct="1">
              <a:buNone/>
            </a:pPr>
            <a:endParaRPr lang="ca-ES" altLang="ca-E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B5D392B9-273A-449E-AB48-3D43F6D967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2100" y="260350"/>
            <a:ext cx="8580438" cy="5329238"/>
          </a:xfrm>
        </p:spPr>
        <p:txBody>
          <a:bodyPr/>
          <a:lstStyle/>
          <a:p>
            <a:pPr eaLnBrk="1" hangingPunct="1"/>
            <a:r>
              <a:rPr lang="ca-ES" altLang="ca-ES" sz="4000" b="1" dirty="0">
                <a:solidFill>
                  <a:srgbClr val="FDAD5D"/>
                </a:solidFill>
              </a:rPr>
              <a:t>On trobar més informació?</a:t>
            </a:r>
            <a:br>
              <a:rPr lang="ca-ES" altLang="ca-ES" sz="4000" b="1" dirty="0">
                <a:solidFill>
                  <a:srgbClr val="FDAD5D"/>
                </a:solidFill>
              </a:rPr>
            </a:br>
            <a:br>
              <a:rPr lang="ca-ES" altLang="ca-ES" sz="4000" b="1" dirty="0">
                <a:solidFill>
                  <a:srgbClr val="FDAD5D"/>
                </a:solidFill>
              </a:rPr>
            </a:br>
            <a:r>
              <a:rPr lang="ca-ES" altLang="ca-ES" sz="3200" dirty="0"/>
              <a:t>Web de l’ensenyament</a:t>
            </a:r>
            <a:br>
              <a:rPr lang="ca-ES" altLang="ca-ES" sz="3200" dirty="0"/>
            </a:br>
            <a:r>
              <a:rPr lang="ca-ES" altLang="ca-ES" sz="3200" dirty="0">
                <a:solidFill>
                  <a:schemeClr val="accent2"/>
                </a:solidFill>
                <a:hlinkClick r:id="rId3"/>
              </a:rPr>
              <a:t>https://www.ub.edu/portal/web/fisica/</a:t>
            </a:r>
            <a:br>
              <a:rPr lang="ca-ES" altLang="ca-ES" sz="3200" dirty="0"/>
            </a:br>
            <a:br>
              <a:rPr lang="ca-ES" altLang="ca-ES" sz="3200" dirty="0"/>
            </a:br>
            <a:br>
              <a:rPr lang="ca-ES" altLang="ca-ES" sz="3200" dirty="0"/>
            </a:br>
            <a:br>
              <a:rPr lang="ca-ES" altLang="ca-ES" sz="3200" dirty="0"/>
            </a:br>
            <a:endParaRPr lang="ca-ES" altLang="ca-ES" sz="3200" u="sng" dirty="0">
              <a:solidFill>
                <a:schemeClr val="hlink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BBF87278-F8CC-4DA9-AFE1-42333F145F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214313"/>
            <a:ext cx="8229600" cy="866775"/>
          </a:xfrm>
          <a:noFill/>
        </p:spPr>
        <p:txBody>
          <a:bodyPr anchorCtr="1"/>
          <a:lstStyle/>
          <a:p>
            <a:pPr eaLnBrk="1" hangingPunct="1"/>
            <a:br>
              <a:rPr lang="ca-ES" altLang="ca-ES" b="1" dirty="0">
                <a:solidFill>
                  <a:srgbClr val="FFC000"/>
                </a:solidFill>
              </a:rPr>
            </a:br>
            <a:r>
              <a:rPr lang="ca-ES" altLang="ca-ES" b="1" dirty="0">
                <a:solidFill>
                  <a:srgbClr val="FFC000"/>
                </a:solidFill>
              </a:rPr>
              <a:t>On sou ara?</a:t>
            </a:r>
            <a:br>
              <a:rPr lang="ca-ES" altLang="ca-ES" dirty="0">
                <a:solidFill>
                  <a:srgbClr val="F04C02"/>
                </a:solidFill>
              </a:rPr>
            </a:br>
            <a:endParaRPr lang="ca-ES" altLang="ca-ES" dirty="0">
              <a:solidFill>
                <a:srgbClr val="F04C02"/>
              </a:solidFill>
            </a:endParaRPr>
          </a:p>
        </p:txBody>
      </p:sp>
      <p:sp>
        <p:nvSpPr>
          <p:cNvPr id="8195" name="Rectangle 4">
            <a:extLst>
              <a:ext uri="{FF2B5EF4-FFF2-40B4-BE49-F238E27FC236}">
                <a16:creationId xmlns:a16="http://schemas.microsoft.com/office/drawing/2014/main" id="{9C673650-A75E-4177-99FA-3CE0E55C5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625" y="1844824"/>
            <a:ext cx="8229600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a-ES" altLang="ca-ES" dirty="0"/>
              <a:t>Heu superat les proves d’accés i podeu matricular-vos a l’Ensenyament d’Enginyeria Electrònica de Telecomunicació. </a:t>
            </a:r>
            <a:r>
              <a:rPr lang="ca-ES" altLang="ca-ES" b="1" dirty="0"/>
              <a:t>Felicitats!</a:t>
            </a:r>
          </a:p>
          <a:p>
            <a:pPr marL="0" indent="0" eaLnBrk="1" hangingPunct="1">
              <a:buNone/>
            </a:pPr>
            <a:endParaRPr lang="ca-ES" altLang="ca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A248AA10-D53A-41B5-9DC1-AA5F534991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866775"/>
          </a:xfrm>
          <a:noFill/>
        </p:spPr>
        <p:txBody>
          <a:bodyPr anchorCtr="1"/>
          <a:lstStyle/>
          <a:p>
            <a:pPr eaLnBrk="1" hangingPunct="1"/>
            <a:r>
              <a:rPr lang="ca-ES" altLang="ca-ES" b="1" dirty="0">
                <a:solidFill>
                  <a:srgbClr val="FFC000"/>
                </a:solidFill>
              </a:rPr>
              <a:t>Perfil alumne 2025</a:t>
            </a:r>
          </a:p>
        </p:txBody>
      </p:sp>
      <p:sp>
        <p:nvSpPr>
          <p:cNvPr id="20483" name="Rectangle 4">
            <a:extLst>
              <a:ext uri="{FF2B5EF4-FFF2-40B4-BE49-F238E27FC236}">
                <a16:creationId xmlns:a16="http://schemas.microsoft.com/office/drawing/2014/main" id="{79599127-A72E-4E3A-9DE4-C6D43E596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124744"/>
            <a:ext cx="8784976" cy="187220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ca-ES" altLang="ca-ES" sz="2800" dirty="0"/>
              <a:t>Juliol:</a:t>
            </a:r>
          </a:p>
          <a:p>
            <a:pPr marL="177800" indent="-177800" eaLnBrk="1" hangingPunct="1">
              <a:defRPr/>
            </a:pPr>
            <a:r>
              <a:rPr lang="ca-ES" altLang="ca-ES" sz="2800" dirty="0"/>
              <a:t>En total s’ofereixen 40 places d’entrada i habitualment l’entrada és d’uns 44-46 alumnes.</a:t>
            </a:r>
          </a:p>
          <a:p>
            <a:pPr marL="177800" indent="-177800" eaLnBrk="1" hangingPunct="1">
              <a:defRPr/>
            </a:pPr>
            <a:r>
              <a:rPr lang="ca-ES" altLang="ca-ES" sz="2800" dirty="0"/>
              <a:t>Nota de tall: __._</a:t>
            </a:r>
          </a:p>
          <a:p>
            <a:pPr marL="177800" indent="-177800" eaLnBrk="1" hangingPunct="1">
              <a:defRPr/>
            </a:pPr>
            <a:endParaRPr lang="ca-ES" altLang="ca-E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EE8D2AF-5E36-0299-E9BF-7F49F781F5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230071"/>
              </p:ext>
            </p:extLst>
          </p:nvPr>
        </p:nvGraphicFramePr>
        <p:xfrm>
          <a:off x="2051720" y="3212976"/>
          <a:ext cx="5040560" cy="267731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60140">
                  <a:extLst>
                    <a:ext uri="{9D8B030D-6E8A-4147-A177-3AD203B41FA5}">
                      <a16:colId xmlns:a16="http://schemas.microsoft.com/office/drawing/2014/main" val="31708244"/>
                    </a:ext>
                  </a:extLst>
                </a:gridCol>
                <a:gridCol w="1188132">
                  <a:extLst>
                    <a:ext uri="{9D8B030D-6E8A-4147-A177-3AD203B41FA5}">
                      <a16:colId xmlns:a16="http://schemas.microsoft.com/office/drawing/2014/main" val="32668749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133510895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00371044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276375817"/>
                    </a:ext>
                  </a:extLst>
                </a:gridCol>
              </a:tblGrid>
              <a:tr h="392383">
                <a:tc gridSpan="5"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Notes de tal </a:t>
                      </a:r>
                      <a:r>
                        <a:rPr lang="es-ES" dirty="0" err="1"/>
                        <a:t>dels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últims</a:t>
                      </a:r>
                      <a:r>
                        <a:rPr lang="es-ES" dirty="0"/>
                        <a:t> </a:t>
                      </a:r>
                      <a:r>
                        <a:rPr lang="es-ES" dirty="0" err="1"/>
                        <a:t>anys</a:t>
                      </a:r>
                      <a:endParaRPr lang="ca-ES" dirty="0"/>
                    </a:p>
                  </a:txBody>
                  <a:tcPr>
                    <a:solidFill>
                      <a:srgbClr val="0000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164540"/>
                  </a:ext>
                </a:extLst>
              </a:tr>
              <a:tr h="387008"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Any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Nota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Any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Nota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6290586"/>
                  </a:ext>
                </a:extLst>
              </a:tr>
              <a:tr h="3870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2016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5.04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2021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9.56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209723"/>
                  </a:ext>
                </a:extLst>
              </a:tr>
              <a:tr h="39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2017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5.86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2022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10.60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03121"/>
                  </a:ext>
                </a:extLst>
              </a:tr>
              <a:tr h="3870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2018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6.83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2023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8.69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950784"/>
                  </a:ext>
                </a:extLst>
              </a:tr>
              <a:tr h="1290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2019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7.40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2024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dirty="0"/>
                        <a:t>8.66</a:t>
                      </a:r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673037"/>
                  </a:ext>
                </a:extLst>
              </a:tr>
              <a:tr h="3386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2020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altLang="ca-ES" sz="1800" dirty="0"/>
                        <a:t>8.64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ca-E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4823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9FA501FA-B904-421C-8679-0EFC5BBF54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0063" y="73025"/>
            <a:ext cx="8229600" cy="692150"/>
          </a:xfrm>
        </p:spPr>
        <p:txBody>
          <a:bodyPr/>
          <a:lstStyle/>
          <a:p>
            <a:pPr eaLnBrk="1" hangingPunct="1"/>
            <a:r>
              <a:rPr lang="ca-ES" altLang="ca-ES" sz="4000" b="1" dirty="0">
                <a:solidFill>
                  <a:srgbClr val="FFC000"/>
                </a:solidFill>
              </a:rPr>
              <a:t>El Pla d’estudis grau EET</a:t>
            </a:r>
            <a:endParaRPr lang="es-ES" altLang="ca-ES" sz="4000" b="1" dirty="0">
              <a:solidFill>
                <a:srgbClr val="FFC000"/>
              </a:solidFill>
            </a:endParaRP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B7F8519-1F10-4D4B-A189-02B6C95040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22399" y="1211262"/>
            <a:ext cx="8384927" cy="3168451"/>
          </a:xfrm>
        </p:spPr>
        <p:txBody>
          <a:bodyPr/>
          <a:lstStyle/>
          <a:p>
            <a:pPr marL="177800" indent="-177800" eaLnBrk="1" hangingPunct="1">
              <a:lnSpc>
                <a:spcPct val="80000"/>
              </a:lnSpc>
              <a:buClr>
                <a:schemeClr val="bg2"/>
              </a:buClr>
            </a:pPr>
            <a:r>
              <a:rPr lang="ca-ES" altLang="ca-ES" sz="2800" dirty="0"/>
              <a:t>Títol adaptat a l’Espai Europeu d’Educació Superior (EEES).</a:t>
            </a:r>
          </a:p>
          <a:p>
            <a:pPr marL="177800" indent="-177800" eaLnBrk="1" hangingPunct="1">
              <a:lnSpc>
                <a:spcPct val="80000"/>
              </a:lnSpc>
              <a:buClr>
                <a:schemeClr val="bg2"/>
              </a:buClr>
            </a:pPr>
            <a:endParaRPr lang="ca-ES" altLang="ca-ES" sz="2800" dirty="0"/>
          </a:p>
          <a:p>
            <a:pPr marL="177800" indent="-177800" eaLnBrk="1" hangingPunct="1">
              <a:lnSpc>
                <a:spcPct val="80000"/>
              </a:lnSpc>
              <a:buClr>
                <a:schemeClr val="bg2"/>
              </a:buClr>
            </a:pPr>
            <a:r>
              <a:rPr lang="ca-ES" altLang="ca-ES" sz="2800" dirty="0">
                <a:solidFill>
                  <a:srgbClr val="FF0000"/>
                </a:solidFill>
              </a:rPr>
              <a:t>240 crèdits </a:t>
            </a:r>
            <a:r>
              <a:rPr lang="ca-ES" altLang="ca-ES" sz="2800" dirty="0"/>
              <a:t>ECTS.</a:t>
            </a:r>
          </a:p>
          <a:p>
            <a:pPr marL="177800" indent="-177800" eaLnBrk="1" hangingPunct="1">
              <a:lnSpc>
                <a:spcPct val="80000"/>
              </a:lnSpc>
              <a:buClr>
                <a:schemeClr val="bg2"/>
              </a:buClr>
            </a:pPr>
            <a:endParaRPr lang="ca-ES" altLang="ca-ES" sz="2800" dirty="0"/>
          </a:p>
          <a:p>
            <a:pPr marL="177800" indent="-177800" eaLnBrk="1" hangingPunct="1">
              <a:lnSpc>
                <a:spcPct val="80000"/>
              </a:lnSpc>
              <a:buClr>
                <a:schemeClr val="bg2"/>
              </a:buClr>
            </a:pPr>
            <a:r>
              <a:rPr lang="ca-ES" altLang="ca-ES" sz="2800" dirty="0">
                <a:solidFill>
                  <a:srgbClr val="FF0000"/>
                </a:solidFill>
              </a:rPr>
              <a:t>8 semestres </a:t>
            </a:r>
            <a:r>
              <a:rPr lang="ca-ES" altLang="ca-ES" sz="2800" dirty="0"/>
              <a:t>acadèmics (quatre anys). </a:t>
            </a:r>
          </a:p>
          <a:p>
            <a:pPr marL="0" indent="0" eaLnBrk="1" hangingPunct="1">
              <a:lnSpc>
                <a:spcPct val="80000"/>
              </a:lnSpc>
              <a:buClr>
                <a:schemeClr val="bg2"/>
              </a:buClr>
              <a:buNone/>
            </a:pPr>
            <a:endParaRPr lang="es-ES" altLang="ca-ES" sz="2800" dirty="0"/>
          </a:p>
          <a:p>
            <a:pPr marL="177800" indent="-177800" eaLnBrk="1" hangingPunct="1">
              <a:lnSpc>
                <a:spcPct val="80000"/>
              </a:lnSpc>
              <a:buClr>
                <a:schemeClr val="bg2"/>
              </a:buClr>
            </a:pPr>
            <a:r>
              <a:rPr lang="es-ES" altLang="ca-ES" sz="2800" dirty="0"/>
              <a:t>Reavaluació</a:t>
            </a:r>
            <a:endParaRPr lang="ca-ES" altLang="ca-ES" sz="2800" dirty="0"/>
          </a:p>
        </p:txBody>
      </p:sp>
      <p:sp>
        <p:nvSpPr>
          <p:cNvPr id="5" name="4 Rectángulo">
            <a:extLst>
              <a:ext uri="{FF2B5EF4-FFF2-40B4-BE49-F238E27FC236}">
                <a16:creationId xmlns:a16="http://schemas.microsoft.com/office/drawing/2014/main" id="{DACC03B9-8566-49BC-AB32-F53ECABDB57C}"/>
              </a:ext>
            </a:extLst>
          </p:cNvPr>
          <p:cNvSpPr/>
          <p:nvPr/>
        </p:nvSpPr>
        <p:spPr>
          <a:xfrm>
            <a:off x="714375" y="5000625"/>
            <a:ext cx="7715250" cy="64611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ca-ES" sz="2000" dirty="0">
                <a:latin typeface="Arial" charset="0"/>
              </a:rPr>
              <a:t>Sistema de crèdits ECTS, basat en la feina feta per l’estudiant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ca-ES" sz="2000" dirty="0">
                <a:latin typeface="Arial" charset="0"/>
              </a:rPr>
              <a:t>		( 1 crèdit  -  25 hores de feina)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8F3A199A-FD9C-4156-8E5F-2C2F412C32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noFill/>
        </p:spPr>
        <p:txBody>
          <a:bodyPr anchorCtr="1"/>
          <a:lstStyle/>
          <a:p>
            <a:pPr eaLnBrk="1" hangingPunct="1"/>
            <a:r>
              <a:rPr lang="ca-ES" altLang="ca-ES" b="1" dirty="0">
                <a:solidFill>
                  <a:srgbClr val="FDAD5D"/>
                </a:solidFill>
              </a:rPr>
              <a:t>Assignatures de primer curs</a:t>
            </a:r>
          </a:p>
        </p:txBody>
      </p:sp>
      <p:graphicFrame>
        <p:nvGraphicFramePr>
          <p:cNvPr id="25647" name="Group 47">
            <a:extLst>
              <a:ext uri="{FF2B5EF4-FFF2-40B4-BE49-F238E27FC236}">
                <a16:creationId xmlns:a16="http://schemas.microsoft.com/office/drawing/2014/main" id="{F60C3011-D883-4749-B6EC-F6B763A57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256241"/>
              </p:ext>
            </p:extLst>
          </p:nvPr>
        </p:nvGraphicFramePr>
        <p:xfrm>
          <a:off x="539552" y="1293019"/>
          <a:ext cx="8085584" cy="4080197"/>
        </p:xfrm>
        <a:graphic>
          <a:graphicData uri="http://schemas.openxmlformats.org/drawingml/2006/table">
            <a:tbl>
              <a:tblPr/>
              <a:tblGrid>
                <a:gridCol w="31786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4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52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Semestre 1</a:t>
                      </a:r>
                      <a:endParaRPr kumimoji="0" lang="es-E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ECTS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Semestre 2</a:t>
                      </a:r>
                      <a:endParaRPr kumimoji="0" lang="es-E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ECTS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2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Càlcul d’una variable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Càlcul de diverses variables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Àlgebra lineal i geometria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Equacions diferencials i càlcul vectorial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36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Fonaments d’ones, fluids i termodinàmica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Fonaments d’electromagnetisme i òptica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52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Informàtica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Fonaments de laboratori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76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Disseny digital bàsic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Components i circuits electrònics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a-E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  <a:endParaRPr kumimoji="0" lang="es-E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>
            <a:extLst>
              <a:ext uri="{FF2B5EF4-FFF2-40B4-BE49-F238E27FC236}">
                <a16:creationId xmlns:a16="http://schemas.microsoft.com/office/drawing/2014/main" id="{98C512EC-7936-42F6-8ABC-7C8B3EC17CA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61367"/>
            <a:ext cx="8229600" cy="575345"/>
          </a:xfrm>
          <a:noFill/>
        </p:spPr>
        <p:txBody>
          <a:bodyPr anchorCtr="1"/>
          <a:lstStyle/>
          <a:p>
            <a:pPr eaLnBrk="1" hangingPunct="1"/>
            <a:r>
              <a:rPr lang="ca-ES" altLang="ca-ES" sz="4000" b="1" dirty="0">
                <a:solidFill>
                  <a:srgbClr val="FDAD5D"/>
                </a:solidFill>
              </a:rPr>
              <a:t>Organització docent (I)</a:t>
            </a:r>
            <a:r>
              <a:rPr lang="ca-ES" altLang="ca-ES" dirty="0">
                <a:solidFill>
                  <a:srgbClr val="FDAD5D"/>
                </a:solidFill>
              </a:rPr>
              <a:t> </a:t>
            </a:r>
          </a:p>
        </p:txBody>
      </p:sp>
      <p:sp>
        <p:nvSpPr>
          <p:cNvPr id="38915" name="Rectangle 4">
            <a:extLst>
              <a:ext uri="{FF2B5EF4-FFF2-40B4-BE49-F238E27FC236}">
                <a16:creationId xmlns:a16="http://schemas.microsoft.com/office/drawing/2014/main" id="{7CE86D6A-2511-43EB-AD56-496B9AC82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980728"/>
            <a:ext cx="8730716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ca-ES" altLang="ca-ES" sz="2800" dirty="0"/>
              <a:t>Primera matrícula de Grau:</a:t>
            </a:r>
            <a:endParaRPr lang="ca-ES" altLang="ca-ES" sz="2800" dirty="0">
              <a:solidFill>
                <a:schemeClr val="folHlink"/>
              </a:solidFill>
            </a:endParaRPr>
          </a:p>
          <a:p>
            <a:pPr indent="-165100" eaLnBrk="1" hangingPunct="1"/>
            <a:r>
              <a:rPr lang="ca-ES" altLang="ca-ES" sz="2000" dirty="0"/>
              <a:t>El primer any que l’estudiant ingressa a un grau de la UB ha de matricular:</a:t>
            </a:r>
          </a:p>
          <a:p>
            <a:pPr marL="627063" lvl="1" eaLnBrk="1" hangingPunct="1"/>
            <a:r>
              <a:rPr lang="ca-ES" altLang="ca-ES" sz="1800" b="1" dirty="0">
                <a:highlight>
                  <a:srgbClr val="FFFF00"/>
                </a:highlight>
              </a:rPr>
              <a:t>60 crèdits</a:t>
            </a:r>
            <a:r>
              <a:rPr lang="ca-ES" altLang="ca-ES" sz="1800" dirty="0">
                <a:highlight>
                  <a:srgbClr val="FFFF00"/>
                </a:highlight>
              </a:rPr>
              <a:t> </a:t>
            </a:r>
            <a:r>
              <a:rPr lang="ca-ES" altLang="ca-ES" sz="1800" dirty="0"/>
              <a:t>en els dos semestres (modalitat de temps complet)</a:t>
            </a:r>
          </a:p>
          <a:p>
            <a:pPr marL="627063" lvl="1" eaLnBrk="1" hangingPunct="1"/>
            <a:r>
              <a:rPr lang="ca-ES" altLang="ca-ES" sz="1800" dirty="0">
                <a:highlight>
                  <a:srgbClr val="FFFF00"/>
                </a:highlight>
              </a:rPr>
              <a:t>o bé </a:t>
            </a:r>
            <a:r>
              <a:rPr lang="ca-ES" altLang="ca-ES" sz="1800" b="1" dirty="0">
                <a:highlight>
                  <a:srgbClr val="FFFF00"/>
                </a:highlight>
              </a:rPr>
              <a:t>30 crèdits</a:t>
            </a:r>
            <a:r>
              <a:rPr lang="ca-ES" altLang="ca-ES" sz="1800" dirty="0">
                <a:highlight>
                  <a:srgbClr val="FFFF00"/>
                </a:highlight>
              </a:rPr>
              <a:t> </a:t>
            </a:r>
            <a:r>
              <a:rPr lang="ca-ES" altLang="ca-ES" sz="1800" dirty="0"/>
              <a:t>en els dos semestres (modalitat de temps parcial)</a:t>
            </a:r>
          </a:p>
          <a:p>
            <a:pPr marL="914400" lvl="2" indent="0" eaLnBrk="1" hangingPunct="1">
              <a:buNone/>
            </a:pPr>
            <a:endParaRPr lang="ca-ES" altLang="ca-ES" sz="1200" dirty="0"/>
          </a:p>
          <a:p>
            <a:pPr indent="-165100" eaLnBrk="1" hangingPunct="1"/>
            <a:r>
              <a:rPr lang="ca-ES" altLang="ca-ES" sz="2000" dirty="0"/>
              <a:t>Els alumnes provinents de CFGS  o d’altres graus actualment són un cas especial. Parleu amb el Cap d’estudis abans de la matrícula.</a:t>
            </a:r>
          </a:p>
          <a:p>
            <a:pPr eaLnBrk="1" hangingPunct="1">
              <a:buFontTx/>
              <a:buNone/>
            </a:pPr>
            <a:endParaRPr lang="ca-ES" altLang="ca-E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a-ES" altLang="ca-ES" sz="2800" dirty="0"/>
              <a:t>Crèdits a superar el primer any:</a:t>
            </a:r>
          </a:p>
          <a:p>
            <a:pPr marL="449263" lvl="1" indent="-200025" eaLnBrk="1" hangingPunct="1"/>
            <a:r>
              <a:rPr lang="ca-ES" altLang="ca-ES" sz="1800" dirty="0"/>
              <a:t>Si ha matriculat </a:t>
            </a:r>
            <a:r>
              <a:rPr lang="ca-ES" altLang="ca-ES" sz="1800" b="1" dirty="0">
                <a:highlight>
                  <a:srgbClr val="FFFF00"/>
                </a:highlight>
              </a:rPr>
              <a:t>60 crèdits</a:t>
            </a:r>
            <a:r>
              <a:rPr lang="ca-ES" altLang="ca-ES" sz="1800" dirty="0"/>
              <a:t>, al final del primer any n’ha d’haver </a:t>
            </a:r>
            <a:r>
              <a:rPr lang="ca-ES" altLang="ca-ES" sz="1800" dirty="0">
                <a:highlight>
                  <a:srgbClr val="FFFF00"/>
                </a:highlight>
              </a:rPr>
              <a:t>aprovat com a </a:t>
            </a:r>
            <a:r>
              <a:rPr lang="ca-ES" altLang="ca-ES" sz="1800" b="1" dirty="0">
                <a:highlight>
                  <a:srgbClr val="FFFF00"/>
                </a:highlight>
              </a:rPr>
              <a:t>mínim 18</a:t>
            </a:r>
            <a:r>
              <a:rPr lang="ca-ES" altLang="ca-ES" sz="1800" dirty="0"/>
              <a:t> per romandre al grau.</a:t>
            </a:r>
          </a:p>
          <a:p>
            <a:pPr marL="449263" lvl="1" indent="-200025" eaLnBrk="1" hangingPunct="1"/>
            <a:r>
              <a:rPr lang="ca-ES" altLang="ca-ES" sz="1800" dirty="0"/>
              <a:t>Si ha matriculat </a:t>
            </a:r>
            <a:r>
              <a:rPr lang="ca-ES" altLang="ca-ES" sz="1800" b="1" dirty="0">
                <a:highlight>
                  <a:srgbClr val="FFFF00"/>
                </a:highlight>
              </a:rPr>
              <a:t>30 crèdits</a:t>
            </a:r>
            <a:r>
              <a:rPr lang="ca-ES" altLang="ca-ES" sz="1800" dirty="0"/>
              <a:t>, al final del primer any n’ha d’haver </a:t>
            </a:r>
            <a:r>
              <a:rPr lang="ca-ES" altLang="ca-ES" sz="1800" dirty="0">
                <a:highlight>
                  <a:srgbClr val="FFFF00"/>
                </a:highlight>
              </a:rPr>
              <a:t>aprovat com a </a:t>
            </a:r>
            <a:r>
              <a:rPr lang="ca-ES" altLang="ca-ES" sz="1800" b="1" dirty="0">
                <a:highlight>
                  <a:srgbClr val="FFFF00"/>
                </a:highlight>
              </a:rPr>
              <a:t>mínim 6</a:t>
            </a:r>
            <a:r>
              <a:rPr lang="ca-ES" altLang="ca-ES" sz="1800" dirty="0"/>
              <a:t> per romandre al grau.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a-ES" altLang="ca-E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7F95C486-2ABC-4CBC-BC26-F9A9E71753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908720"/>
          </a:xfrm>
          <a:noFill/>
        </p:spPr>
        <p:txBody>
          <a:bodyPr anchorCtr="1"/>
          <a:lstStyle/>
          <a:p>
            <a:pPr eaLnBrk="1" hangingPunct="1"/>
            <a:r>
              <a:rPr lang="ca-ES" altLang="ca-ES" sz="4000" b="1" dirty="0">
                <a:solidFill>
                  <a:srgbClr val="FDAD5D"/>
                </a:solidFill>
              </a:rPr>
              <a:t>Organització docent (II)</a:t>
            </a: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284E0071-2CEB-4E47-AC16-FCCC37DEA3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938090"/>
            <a:ext cx="8712968" cy="486717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 eaLnBrk="1" hangingPunct="1">
              <a:spcBef>
                <a:spcPct val="20000"/>
              </a:spcBef>
              <a:defRPr/>
            </a:pPr>
            <a:r>
              <a:rPr lang="ca-ES" sz="2400" dirty="0"/>
              <a:t>Tot i que la matrícula és semestral, el còmput de crèdits superats i de crèdits per matricular es calcula anualment.</a:t>
            </a:r>
          </a:p>
          <a:p>
            <a:pPr eaLnBrk="1" hangingPunct="1">
              <a:spcBef>
                <a:spcPct val="20000"/>
              </a:spcBef>
              <a:defRPr/>
            </a:pPr>
            <a:endParaRPr lang="ca-ES" sz="1100" dirty="0"/>
          </a:p>
          <a:p>
            <a:pPr eaLnBrk="1" hangingPunct="1">
              <a:spcBef>
                <a:spcPct val="20000"/>
              </a:spcBef>
              <a:defRPr/>
            </a:pPr>
            <a:r>
              <a:rPr lang="ca-ES" sz="2400" dirty="0"/>
              <a:t>Dos períodes de matrícula:</a:t>
            </a:r>
          </a:p>
          <a:p>
            <a:pPr marL="361950" indent="-184150" eaLnBrk="1" hangingPunct="1">
              <a:spcBef>
                <a:spcPct val="20000"/>
              </a:spcBef>
              <a:buFontTx/>
              <a:buChar char="-"/>
              <a:defRPr/>
            </a:pPr>
            <a:r>
              <a:rPr lang="ca-ES" sz="2400" dirty="0"/>
              <a:t>Tardor (</a:t>
            </a:r>
            <a:r>
              <a:rPr lang="ca-ES" sz="2400" dirty="0">
                <a:highlight>
                  <a:srgbClr val="FFFF00"/>
                </a:highlight>
              </a:rPr>
              <a:t>15 i 16 juliol </a:t>
            </a:r>
            <a:r>
              <a:rPr lang="ca-ES" sz="2400" dirty="0"/>
              <a:t>primer curs primera assignació, 25 juliol segona)</a:t>
            </a:r>
          </a:p>
          <a:p>
            <a:pPr marL="361950" indent="-184150" eaLnBrk="1" hangingPunct="1">
              <a:spcBef>
                <a:spcPct val="20000"/>
              </a:spcBef>
              <a:buFontTx/>
              <a:buChar char="-"/>
              <a:defRPr/>
            </a:pPr>
            <a:r>
              <a:rPr lang="ca-ES" sz="2400" dirty="0"/>
              <a:t>Primavera (</a:t>
            </a:r>
            <a:r>
              <a:rPr lang="ca-ES" sz="2400" dirty="0">
                <a:highlight>
                  <a:srgbClr val="00FF00"/>
                </a:highlight>
              </a:rPr>
              <a:t>12 i 13 de febrer de 2026 per primavera</a:t>
            </a:r>
            <a:r>
              <a:rPr lang="ca-ES" sz="2400" dirty="0"/>
              <a:t>)</a:t>
            </a:r>
          </a:p>
          <a:p>
            <a:pPr marL="0" indent="0" eaLnBrk="1" hangingPunct="1">
              <a:spcBef>
                <a:spcPct val="20000"/>
              </a:spcBef>
              <a:defRPr/>
            </a:pPr>
            <a:endParaRPr lang="ca-ES" sz="1050" dirty="0"/>
          </a:p>
          <a:p>
            <a:pPr marL="0" indent="0" algn="just" eaLnBrk="1" hangingPunct="1">
              <a:spcBef>
                <a:spcPct val="20000"/>
              </a:spcBef>
              <a:defRPr/>
            </a:pPr>
            <a:r>
              <a:rPr lang="ca-ES" sz="2400" dirty="0"/>
              <a:t>Prèvia a cadascuna de les matrícules es fa una </a:t>
            </a:r>
            <a:r>
              <a:rPr lang="ca-ES" sz="2400" dirty="0">
                <a:highlight>
                  <a:srgbClr val="00FF00"/>
                </a:highlight>
              </a:rPr>
              <a:t>preinscripció als grups de teoria </a:t>
            </a:r>
            <a:r>
              <a:rPr lang="ca-ES" sz="2400" dirty="0"/>
              <a:t>(12/9 a partir de segon curs per tardor, i </a:t>
            </a:r>
            <a:r>
              <a:rPr lang="ca-ES" sz="2400" dirty="0">
                <a:highlight>
                  <a:srgbClr val="00FF00"/>
                </a:highlight>
              </a:rPr>
              <a:t>5/2/2026 primavera</a:t>
            </a:r>
            <a:r>
              <a:rPr lang="ca-ES" sz="2400" dirty="0"/>
              <a:t>).</a:t>
            </a:r>
          </a:p>
          <a:p>
            <a:pPr marL="0" indent="0" eaLnBrk="1" hangingPunct="1">
              <a:spcBef>
                <a:spcPct val="20000"/>
              </a:spcBef>
              <a:defRPr/>
            </a:pPr>
            <a:r>
              <a:rPr lang="ca-ES" sz="2400" dirty="0">
                <a:highlight>
                  <a:srgbClr val="FFFF00"/>
                </a:highlight>
              </a:rPr>
              <a:t>Inscripció als grups de pràctiques (16/9 tardor</a:t>
            </a:r>
            <a:r>
              <a:rPr lang="ca-ES" sz="2400" dirty="0"/>
              <a:t> i </a:t>
            </a:r>
            <a:r>
              <a:rPr lang="ca-ES" sz="2400" dirty="0">
                <a:highlight>
                  <a:srgbClr val="00FF00"/>
                </a:highlight>
              </a:rPr>
              <a:t>9/2/2026 per primavera</a:t>
            </a:r>
            <a:r>
              <a:rPr lang="ca-ES" sz="2400" dirty="0"/>
              <a:t>).</a:t>
            </a:r>
          </a:p>
          <a:p>
            <a:pPr marL="0" indent="0" eaLnBrk="1" hangingPunct="1">
              <a:spcBef>
                <a:spcPct val="20000"/>
              </a:spcBef>
              <a:defRPr/>
            </a:pPr>
            <a:endParaRPr lang="ca-E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400F3E00-7D96-4B4F-8E03-631229309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908720"/>
          </a:xfrm>
          <a:noFill/>
        </p:spPr>
        <p:txBody>
          <a:bodyPr anchorCtr="1"/>
          <a:lstStyle/>
          <a:p>
            <a:pPr eaLnBrk="1" hangingPunct="1"/>
            <a:r>
              <a:rPr lang="ca-ES" altLang="ca-ES" sz="4000" b="1" dirty="0">
                <a:solidFill>
                  <a:srgbClr val="FDAD5D"/>
                </a:solidFill>
              </a:rPr>
              <a:t>Organització docent  (III)</a:t>
            </a: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982DEA7B-2CCA-490D-BF41-738B541CC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461" y="1268760"/>
            <a:ext cx="8569077" cy="406082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indent="-1651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ca-ES" sz="2800" dirty="0"/>
              <a:t>Dos períodes docents de 13 setmanes: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  <a:defRPr/>
            </a:pPr>
            <a:r>
              <a:rPr lang="ca-ES" sz="2800" dirty="0">
                <a:solidFill>
                  <a:srgbClr val="0000FF"/>
                </a:solidFill>
              </a:rPr>
              <a:t>Semestre de tardor </a:t>
            </a:r>
            <a:r>
              <a:rPr lang="ca-ES" sz="2800" dirty="0"/>
              <a:t>(setembre - desembre)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  <a:defRPr/>
            </a:pPr>
            <a:r>
              <a:rPr lang="ca-ES" sz="2800" dirty="0">
                <a:solidFill>
                  <a:srgbClr val="0000FF"/>
                </a:solidFill>
              </a:rPr>
              <a:t>Semestre de primavera </a:t>
            </a:r>
            <a:r>
              <a:rPr lang="ca-ES" sz="2800" dirty="0"/>
              <a:t>(febrer - juny)</a:t>
            </a:r>
          </a:p>
          <a:p>
            <a:pPr marL="742950" lvl="1" indent="-285750" eaLnBrk="1" hangingPunct="1">
              <a:spcBef>
                <a:spcPct val="20000"/>
              </a:spcBef>
              <a:buFontTx/>
              <a:buChar char="–"/>
              <a:defRPr/>
            </a:pPr>
            <a:endParaRPr lang="ca-ES" sz="1400" dirty="0"/>
          </a:p>
          <a:p>
            <a:pPr marL="342900" indent="-165100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ca-ES" sz="2800" dirty="0"/>
              <a:t>Dos períodes d’</a:t>
            </a:r>
            <a:r>
              <a:rPr lang="ca-ES" sz="2800" dirty="0">
                <a:solidFill>
                  <a:srgbClr val="0000FF"/>
                </a:solidFill>
              </a:rPr>
              <a:t>avaluació</a:t>
            </a:r>
            <a:r>
              <a:rPr lang="ca-ES" sz="2800" dirty="0"/>
              <a:t>: gener i juny</a:t>
            </a:r>
          </a:p>
          <a:p>
            <a:pPr marL="898525" lvl="3" indent="-228600" eaLnBrk="1" hangingPunct="1">
              <a:spcBef>
                <a:spcPct val="20000"/>
              </a:spcBef>
              <a:buFontTx/>
              <a:buChar char="–"/>
              <a:defRPr/>
            </a:pPr>
            <a:r>
              <a:rPr lang="ca-ES" sz="2000" dirty="0"/>
              <a:t>Avaluació única.</a:t>
            </a:r>
          </a:p>
          <a:p>
            <a:pPr marL="898525" lvl="3" indent="-228600" eaLnBrk="1" hangingPunct="1">
              <a:spcBef>
                <a:spcPct val="20000"/>
              </a:spcBef>
              <a:buFontTx/>
              <a:buChar char="–"/>
              <a:defRPr/>
            </a:pPr>
            <a:r>
              <a:rPr lang="ca-ES" sz="2000" dirty="0"/>
              <a:t>Tancament dels processos d’avaluació continuada.</a:t>
            </a:r>
          </a:p>
          <a:p>
            <a:pPr marL="898525" lvl="3" indent="-228600" eaLnBrk="1" hangingPunct="1">
              <a:spcBef>
                <a:spcPct val="20000"/>
              </a:spcBef>
              <a:buFontTx/>
              <a:buChar char="–"/>
              <a:defRPr/>
            </a:pPr>
            <a:endParaRPr lang="ca-ES" sz="1400" dirty="0"/>
          </a:p>
          <a:p>
            <a:pPr marL="366713" lvl="3" indent="-188913" eaLnBrk="1" hangingPunct="1">
              <a:spcBef>
                <a:spcPct val="20000"/>
              </a:spcBef>
              <a:buFontTx/>
              <a:buChar char="•"/>
              <a:defRPr/>
            </a:pPr>
            <a:r>
              <a:rPr lang="ca-ES" sz="2800" dirty="0"/>
              <a:t>Dos períodes de </a:t>
            </a:r>
            <a:r>
              <a:rPr lang="ca-ES" sz="2800" dirty="0">
                <a:solidFill>
                  <a:srgbClr val="0000FF"/>
                </a:solidFill>
              </a:rPr>
              <a:t>reavaluació</a:t>
            </a:r>
            <a:r>
              <a:rPr lang="ca-ES" sz="2800" dirty="0"/>
              <a:t>: juliol i setembre</a:t>
            </a:r>
            <a:endParaRPr lang="ca-E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17">
            <a:extLst>
              <a:ext uri="{FF2B5EF4-FFF2-40B4-BE49-F238E27FC236}">
                <a16:creationId xmlns:a16="http://schemas.microsoft.com/office/drawing/2014/main" id="{DC73E801-1B96-481C-8587-DDD98DEE96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301750"/>
            <a:ext cx="8964612" cy="413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Rectangle 2">
            <a:extLst>
              <a:ext uri="{FF2B5EF4-FFF2-40B4-BE49-F238E27FC236}">
                <a16:creationId xmlns:a16="http://schemas.microsoft.com/office/drawing/2014/main" id="{9BFC2220-7C8A-4BAD-AD66-F8C0BB467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88925"/>
            <a:ext cx="82296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4000" b="1" dirty="0">
                <a:solidFill>
                  <a:srgbClr val="FFC000"/>
                </a:solidFill>
              </a:rPr>
              <a:t>Avaluació (Reavaluació)</a:t>
            </a:r>
            <a:endParaRPr lang="es-ES" altLang="ca-ES" sz="4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apos">
  <a:themeElements>
    <a:clrScheme name="Diap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ap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ap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po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po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2746</TotalTime>
  <Words>577</Words>
  <Application>Microsoft Office PowerPoint</Application>
  <PresentationFormat>On-screen Show (4:3)</PresentationFormat>
  <Paragraphs>113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Diapos</vt:lpstr>
      <vt:lpstr>Custom Design</vt:lpstr>
      <vt:lpstr>GRAU D’ENGINYERIA ELECTRÒNICA DE TELECOMUNICACIÓ</vt:lpstr>
      <vt:lpstr> On sou ara? </vt:lpstr>
      <vt:lpstr>Perfil alumne 2025</vt:lpstr>
      <vt:lpstr>El Pla d’estudis grau EET</vt:lpstr>
      <vt:lpstr>Assignatures de primer curs</vt:lpstr>
      <vt:lpstr>Organització docent (I) </vt:lpstr>
      <vt:lpstr>Organització docent (II)</vt:lpstr>
      <vt:lpstr>Organització docent  (III)</vt:lpstr>
      <vt:lpstr>PowerPoint Presentation</vt:lpstr>
      <vt:lpstr>Punts importants</vt:lpstr>
      <vt:lpstr>On trobar més informació?  Web de l’ensenyament https://www.ub.edu/portal/web/fisica/    </vt:lpstr>
    </vt:vector>
  </TitlesOfParts>
  <Company>Universitat de Barcelona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BENVINGUTS A LA  FACULTAT DE FÍSICA</dc:title>
  <dc:creator>Oscar</dc:creator>
  <cp:lastModifiedBy>Jose Bosch Estrada</cp:lastModifiedBy>
  <cp:revision>216</cp:revision>
  <dcterms:created xsi:type="dcterms:W3CDTF">2009-03-27T14:44:57Z</dcterms:created>
  <dcterms:modified xsi:type="dcterms:W3CDTF">2025-07-08T12:54:13Z</dcterms:modified>
</cp:coreProperties>
</file>