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2" r:id="rId5"/>
  </p:sldMasterIdLst>
  <p:notesMasterIdLst>
    <p:notesMasterId r:id="rId26"/>
  </p:notesMasterIdLst>
  <p:handoutMasterIdLst>
    <p:handoutMasterId r:id="rId27"/>
  </p:handoutMasterIdLst>
  <p:sldIdLst>
    <p:sldId id="326" r:id="rId6"/>
    <p:sldId id="266" r:id="rId7"/>
    <p:sldId id="262" r:id="rId8"/>
    <p:sldId id="368" r:id="rId9"/>
    <p:sldId id="263" r:id="rId10"/>
    <p:sldId id="264" r:id="rId11"/>
    <p:sldId id="371" r:id="rId12"/>
    <p:sldId id="323" r:id="rId13"/>
    <p:sldId id="286" r:id="rId14"/>
    <p:sldId id="287" r:id="rId15"/>
    <p:sldId id="268" r:id="rId16"/>
    <p:sldId id="279" r:id="rId17"/>
    <p:sldId id="269" r:id="rId18"/>
    <p:sldId id="289" r:id="rId19"/>
    <p:sldId id="285" r:id="rId20"/>
    <p:sldId id="284" r:id="rId21"/>
    <p:sldId id="288" r:id="rId22"/>
    <p:sldId id="309" r:id="rId23"/>
    <p:sldId id="369" r:id="rId24"/>
    <p:sldId id="310" r:id="rId25"/>
  </p:sldIdLst>
  <p:sldSz cx="9144000" cy="6858000" type="screen4x3"/>
  <p:notesSz cx="7104063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4F3E404B-669D-40DC-9849-133F5E640811}">
          <p14:sldIdLst>
            <p14:sldId id="326"/>
            <p14:sldId id="266"/>
            <p14:sldId id="262"/>
            <p14:sldId id="368"/>
            <p14:sldId id="263"/>
            <p14:sldId id="264"/>
            <p14:sldId id="371"/>
            <p14:sldId id="323"/>
            <p14:sldId id="286"/>
            <p14:sldId id="287"/>
            <p14:sldId id="268"/>
            <p14:sldId id="279"/>
            <p14:sldId id="269"/>
            <p14:sldId id="289"/>
            <p14:sldId id="285"/>
            <p14:sldId id="284"/>
            <p14:sldId id="288"/>
            <p14:sldId id="309"/>
            <p14:sldId id="36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sar Ferrater Martorell" initials="CFM" lastIdx="4" clrIdx="0">
    <p:extLst>
      <p:ext uri="{19B8F6BF-5375-455C-9EA6-DF929625EA0E}">
        <p15:presenceInfo xmlns:p15="http://schemas.microsoft.com/office/powerpoint/2012/main" userId="S-1-5-21-2417710379-2167436481-1749082152-64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C02"/>
    <a:srgbClr val="0066FF"/>
    <a:srgbClr val="E7F6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FE3B8-B41C-47BC-AEAA-06A517EFA634}" v="1" dt="2024-07-11T22:34:49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9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616"/>
    </p:cViewPr>
  </p:sorterViewPr>
  <p:notesViewPr>
    <p:cSldViewPr>
      <p:cViewPr varScale="1">
        <p:scale>
          <a:sx n="81" d="100"/>
          <a:sy n="81" d="100"/>
        </p:scale>
        <p:origin x="-2082" y="-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09T12:54:02.707" idx="3">
    <p:pos x="10" y="10"/>
    <p:text>Cal actualitzar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09T13:19:46.305" idx="4">
    <p:pos x="4243" y="205"/>
    <p:text>Important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3ACB07-BCB7-41F2-975E-D9C8C79784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14F150F-81F7-488A-A3BC-C1C94B283C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56FA47F-522B-4E71-BC4C-EFE6964329F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E5A480C-FAE7-4960-A4DC-41E72E1DCE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6AC49F30-1784-480C-8324-EF2C8FC5826E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6C29A63-A9E4-4DC2-8D4F-60822DAA39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C743D39-E8D2-425C-A59A-2402CFB3BA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16DE13D-1CB6-6683-2469-68B6EDA653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9BF532D-9BBF-4CCB-84E1-3F0B9EC849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noProof="0"/>
              <a:t>Feu clic aquí per editar els estils de text del patró</a:t>
            </a:r>
          </a:p>
          <a:p>
            <a:pPr lvl="1"/>
            <a:r>
              <a:rPr lang="es-ES" altLang="ca-ES" noProof="0"/>
              <a:t>Segon nivell</a:t>
            </a:r>
          </a:p>
          <a:p>
            <a:pPr lvl="2"/>
            <a:r>
              <a:rPr lang="es-ES" altLang="ca-ES" noProof="0"/>
              <a:t>Tercer nivell</a:t>
            </a:r>
          </a:p>
          <a:p>
            <a:pPr lvl="3"/>
            <a:r>
              <a:rPr lang="es-ES" altLang="ca-ES" noProof="0"/>
              <a:t>Quart nivell</a:t>
            </a:r>
          </a:p>
          <a:p>
            <a:pPr lvl="4"/>
            <a:r>
              <a:rPr lang="es-ES" altLang="ca-ES" noProof="0"/>
              <a:t>Cinquè nivell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8DD0925-46FF-4E04-B787-442432F7D2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0064925D-EBAE-4138-BF52-90A033F595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B95E27B-23A8-4F96-89ED-8E640A774306}" type="slidenum">
              <a:rPr lang="es-ES" altLang="ca-ES"/>
              <a:pPr/>
              <a:t>‹#›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:a16="http://schemas.microsoft.com/office/drawing/2014/main" id="{7B9A536C-A400-B795-3146-1AD59C411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2 Marcador de notas">
            <a:extLst>
              <a:ext uri="{FF2B5EF4-FFF2-40B4-BE49-F238E27FC236}">
                <a16:creationId xmlns:a16="http://schemas.microsoft.com/office/drawing/2014/main" id="{A2EB1E17-2203-4B27-6697-78DDA084E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>
              <a:latin typeface="Arial" panose="020B0604020202020204" pitchFamily="34" charset="0"/>
            </a:endParaRPr>
          </a:p>
        </p:txBody>
      </p:sp>
      <p:sp>
        <p:nvSpPr>
          <p:cNvPr id="19460" name="3 Marcador de número de diapositiva">
            <a:extLst>
              <a:ext uri="{FF2B5EF4-FFF2-40B4-BE49-F238E27FC236}">
                <a16:creationId xmlns:a16="http://schemas.microsoft.com/office/drawing/2014/main" id="{FC5E88F6-FEC4-0B26-F84A-6B6F79417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36E37D-5517-4B74-8D68-241EF065EC53}" type="slidenum">
              <a:rPr lang="es-ES" altLang="ca-ES"/>
              <a:pPr>
                <a:spcBef>
                  <a:spcPct val="0"/>
                </a:spcBef>
              </a:pPr>
              <a:t>1</a:t>
            </a:fld>
            <a:endParaRPr lang="es-ES" alt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D78431DF-36ED-879D-8AD0-AE27593DD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6DCA72-C98A-469C-8DB4-623FC111AAC6}" type="slidenum">
              <a:rPr lang="es-ES" altLang="ca-ES"/>
              <a:pPr/>
              <a:t>8</a:t>
            </a:fld>
            <a:endParaRPr lang="es-ES" altLang="ca-E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7C11BAA-0010-3AAC-DCF5-D64A0DE43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0DA6162-9E78-0D3D-0DA8-5F71BBA14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ca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2EA179A9-EAD3-616E-31E8-6C71114907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B0701988-22F5-E017-8CC5-7FD0C7EF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>
              <a:latin typeface="Arial" panose="020B0604020202020204" pitchFamily="34" charset="0"/>
            </a:endParaRPr>
          </a:p>
        </p:txBody>
      </p:sp>
      <p:sp>
        <p:nvSpPr>
          <p:cNvPr id="29700" name="3 Marcador de número de diapositiva">
            <a:extLst>
              <a:ext uri="{FF2B5EF4-FFF2-40B4-BE49-F238E27FC236}">
                <a16:creationId xmlns:a16="http://schemas.microsoft.com/office/drawing/2014/main" id="{9FDAF2F9-7916-5DB2-141F-97ECCC687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1FB6E2-0403-4F73-804B-8DE006B8A616}" type="slidenum">
              <a:rPr lang="es-ES" altLang="ca-ES"/>
              <a:pPr/>
              <a:t>11</a:t>
            </a:fld>
            <a:endParaRPr lang="es-ES" alt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>
            <a:extLst>
              <a:ext uri="{FF2B5EF4-FFF2-40B4-BE49-F238E27FC236}">
                <a16:creationId xmlns:a16="http://schemas.microsoft.com/office/drawing/2014/main" id="{A730F536-357F-D8A0-8C64-D2AF10BEC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2 Marcador de notas">
            <a:extLst>
              <a:ext uri="{FF2B5EF4-FFF2-40B4-BE49-F238E27FC236}">
                <a16:creationId xmlns:a16="http://schemas.microsoft.com/office/drawing/2014/main" id="{D47F71E1-0673-6C46-3AC8-38D81EA9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a-ES" altLang="ca-ES">
              <a:latin typeface="Arial" panose="020B0604020202020204" pitchFamily="34" charset="0"/>
            </a:endParaRPr>
          </a:p>
        </p:txBody>
      </p:sp>
      <p:sp>
        <p:nvSpPr>
          <p:cNvPr id="113668" name="3 Marcador de número de diapositiva">
            <a:extLst>
              <a:ext uri="{FF2B5EF4-FFF2-40B4-BE49-F238E27FC236}">
                <a16:creationId xmlns:a16="http://schemas.microsoft.com/office/drawing/2014/main" id="{2207688F-EDB1-8D66-1EE9-E711B3380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5670F7F-3872-408D-A6DE-ADAE1AE35306}" type="slidenum">
              <a:rPr lang="es-ES" altLang="ca-ES"/>
              <a:pPr>
                <a:spcBef>
                  <a:spcPct val="0"/>
                </a:spcBef>
              </a:pPr>
              <a:t>20</a:t>
            </a:fld>
            <a:endParaRPr lang="es-ES" alt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628A03-C55E-92C0-EB50-6E038402FD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087521-94D0-D196-818E-A1D36BDCA8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E114DE-518A-4196-B04F-FE695F688ACF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9822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183B50-DE57-2C9F-EEC6-8C5B95FBE6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E307C5-B058-9C9C-00C9-2D1F7B21C0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481FAA-F656-4716-B0A8-EC42ABDCC279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0400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149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149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E2E287-DD27-8A5A-9DE5-BF805118B5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F4009B-C567-5A0B-4741-E8AC4FA50F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25BE97-E255-4445-88F9-B7D647EEC3A3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70429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9893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3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1E4F51-A0F8-308D-3F2C-F045EA5E8C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0E2589-1E2A-704A-4B9A-073FE0A354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B3736B-0D42-49F1-B31E-0AB60348EE35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97966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989388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290947-93A8-3979-A37C-F87B613DD1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70DA20-E700-CBF8-3252-C7DBBD7C34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C241D4-1274-49FB-9F75-49C79B7CFE4F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485734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312E3-CEF8-D372-25B1-F963F1DB0F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EFC2B6-A390-4EA1-53B9-FDFF87C1D4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A18FD-0EAA-46D3-9971-F233FBFB8E9C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94469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0380BB0-B7F3-426C-9FD9-E0A605AD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6DADB49-E036-1BED-D90A-31DDC15F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E1932F9-3F94-7074-A424-B81477064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F3E18-6C43-4381-99A2-96F769116557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794343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84D8852-BB57-8BA9-D603-72018B37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B848C5B-999E-37AB-16A1-1B17532F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D7F64B7-965C-CEA7-6E26-6EE6BA08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5C48D-B642-4066-88B3-77D9F692F413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210740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0AB1304-DB48-9303-6CB9-FD1D0F4D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E47D87F-8C27-356B-5551-6BDC7C82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B6625F8-2AB9-6CFE-7031-5251B34C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C0033-AF5D-43DF-AD78-63A3B9FFC2A8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70334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F40408E-EE48-D913-C51D-933F8753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D870F69-4A65-ECC3-4B79-51A8986B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61D1E1A-0332-C2A7-33A0-295F55E6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BB080-ADAE-47F9-978D-614DA755687F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4710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3DA061B-486A-24C9-B32A-A82598D7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E72DA034-2F3F-04E2-860A-E834A5BF3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4C17833A-8BD4-035D-BA4F-67C81B72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07A60-DD41-4EDE-A92F-3B6D6F80F2AD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54916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6B2F4B-82D3-73C8-EBA4-47EFD87360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7B05D8-75AF-D85C-5008-5EE5C71BB2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4CD6A2-7B11-4983-859A-75A2B379A172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579193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6A1D757-5D02-EBD7-C036-FDD27B40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FEAE0DE9-0C0C-A3B8-E015-76FB8F47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D1E83003-B937-7A73-DF58-E38A3F8F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EFF51-23A7-40DE-8E3F-1178EE1C65FC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725946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1EF1C5F7-AD2E-B6C0-BC79-D3216EEF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64735A8F-8791-86FF-47A1-102F103E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9C67360B-4C2B-DBBD-21FA-9DF39242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6A09F-0BC2-472C-B9B0-09F7103F1F9D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0303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B58AD10-BAA1-000C-264E-B2A8363A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C97ABC0-3F18-D596-0911-706BECCB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72B0650-D62E-447C-4C45-E1FA5694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CF61E-596D-4723-AFC8-E387822628CF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20868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7568345-5152-EABC-48B9-59ABCC92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A2771CF-726C-1405-2C22-2BC04FD0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BFAF6EC-2916-FA45-E2CC-C4E10AF4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3296F-21FA-42D1-8156-B536F4E1A964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046972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60A8DAD-122C-ECE5-ABC5-7FDB4E8B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024E989-EFFC-AD4E-B9D1-A406CB19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96B157C-7280-1346-4BFD-D107200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29B65-D403-4498-9334-7BB01316220D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965878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B4000BC-2E2B-6B58-19C4-AA63204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A63068C-C3C5-697E-3DD7-BC59C2D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6E27B50-FA07-D039-3635-1BFF1937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2231B-5D2D-4058-B33D-C737DEEB5F5C}" type="slidenum">
              <a:rPr lang="ca-ES" altLang="ca-ES"/>
              <a:pPr/>
              <a:t>‹#›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0148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517FD5-F805-7895-0FAE-CCCFFBA3A3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65BDCD-7D17-6B74-A0F7-BBF905DF5B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9E439D-B44E-461F-AF9D-36601FAD041C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95795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DB8C3C-E2F8-9CF6-E72D-3F65FB54F4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6A3032-8672-0734-67BD-F4EDA23C59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6E76FA-6800-426B-A199-E13C5D89075A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17797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DAA526-A595-8339-A0D2-5D163F272D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2640E51-E487-E967-A83A-F2B9434C25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C4AD78-DE67-4AAD-8BA9-F92393A678C8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3633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03F8EB-93D9-8B59-0B4A-5789A4962C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17A7C4-A61C-57A2-19C6-1535FA9E99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B73A64-3AB9-4515-A10D-ED425248CE7B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85797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AE8FBD9-A837-1A35-AE9C-94C50FC058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3A11E2-C550-38FF-FC51-087B84BCCC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A99397-941A-4B0E-87AF-40E98289DF90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00967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9C6B3F-0831-25AD-356F-2FB39DE100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BBE9F1-B713-6526-2EF8-FB41676E59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F7B865-C0E6-4292-BE0F-45FD9B7CF02F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41052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F9932F-1AE6-6405-7D4A-BA5490C880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es-ES" altLang="ca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52E36-14C2-8162-7FF6-1C7625814B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49D594-881D-40C6-BD36-B1E3E9196690}" type="slidenum">
              <a:rPr lang="es-ES" altLang="ca-ES"/>
              <a:pPr/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53906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EE5FB5-6D72-24D7-C9F9-CD00DEC92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Feu clic aquí per editar l'estil de títol del patró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FC59F4-946E-FEFB-D8F0-4B89C97E0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Feu clic aquí per editar els estils de text del patró</a:t>
            </a:r>
          </a:p>
          <a:p>
            <a:pPr lvl="1"/>
            <a:r>
              <a:rPr lang="es-ES" altLang="ca-ES"/>
              <a:t>Segon nivell</a:t>
            </a:r>
          </a:p>
          <a:p>
            <a:pPr lvl="2"/>
            <a:r>
              <a:rPr lang="es-ES" altLang="ca-ES"/>
              <a:t>Tercer nivell</a:t>
            </a:r>
          </a:p>
          <a:p>
            <a:pPr lvl="3"/>
            <a:r>
              <a:rPr lang="es-ES" altLang="ca-ES"/>
              <a:t>Quart nivell</a:t>
            </a:r>
          </a:p>
          <a:p>
            <a:pPr lvl="4"/>
            <a:r>
              <a:rPr lang="es-ES" altLang="ca-ES"/>
              <a:t>Cinquè nivell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7D563E-E847-4614-BB9B-A243BFDB28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092825"/>
            <a:ext cx="4465638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/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E59CB5-2B9D-446B-A9B9-5B4E9FD481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64B7E7C-499C-4B14-9D8C-5E1B5525896E}" type="slidenum">
              <a:rPr lang="es-ES" altLang="ca-ES"/>
              <a:pPr/>
              <a:t>‹#›</a:t>
            </a:fld>
            <a:endParaRPr lang="es-ES" altLang="ca-ES"/>
          </a:p>
        </p:txBody>
      </p:sp>
      <p:cxnSp>
        <p:nvCxnSpPr>
          <p:cNvPr id="2" name="AutoShape 9">
            <a:extLst>
              <a:ext uri="{FF2B5EF4-FFF2-40B4-BE49-F238E27FC236}">
                <a16:creationId xmlns:a16="http://schemas.microsoft.com/office/drawing/2014/main" id="{16ED4210-9770-4A2B-933A-9AA3AC9928D9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76925"/>
            <a:ext cx="9144000" cy="0"/>
          </a:xfrm>
          <a:prstGeom prst="straightConnector1">
            <a:avLst/>
          </a:prstGeom>
          <a:noFill/>
          <a:ln w="19050">
            <a:solidFill>
              <a:srgbClr val="F04C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1" name="Picture 8">
            <a:extLst>
              <a:ext uri="{FF2B5EF4-FFF2-40B4-BE49-F238E27FC236}">
                <a16:creationId xmlns:a16="http://schemas.microsoft.com/office/drawing/2014/main" id="{8C9ED04A-2A9E-CD6A-7E09-53DA92D2C3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092825"/>
            <a:ext cx="218598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3" r:id="rId1"/>
    <p:sldLayoutId id="2147485054" r:id="rId2"/>
    <p:sldLayoutId id="2147485055" r:id="rId3"/>
    <p:sldLayoutId id="2147485056" r:id="rId4"/>
    <p:sldLayoutId id="2147485057" r:id="rId5"/>
    <p:sldLayoutId id="2147485058" r:id="rId6"/>
    <p:sldLayoutId id="2147485059" r:id="rId7"/>
    <p:sldLayoutId id="2147485060" r:id="rId8"/>
    <p:sldLayoutId id="2147485061" r:id="rId9"/>
    <p:sldLayoutId id="2147485062" r:id="rId10"/>
    <p:sldLayoutId id="2147485063" r:id="rId11"/>
    <p:sldLayoutId id="2147485064" r:id="rId12"/>
    <p:sldLayoutId id="2147485065" r:id="rId13"/>
    <p:sldLayoutId id="2147485041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B2B50750-86B8-71E5-B1C0-F7BD4B24F9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  <a:endParaRPr lang="ca-ES" altLang="ca-ES"/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C628C24A-6591-86D1-2891-BD34C025E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  <a:endParaRPr lang="ca-ES" altLang="ca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597CC8A-3FEE-4FB9-99CB-CFE83EC86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33291A0-B036-4E69-BBCC-B7FC5E637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pt-BR" altLang="ca-ES"/>
              <a:t>JPO Grau de Física 27 de març de 2023</a:t>
            </a:r>
            <a:endParaRPr lang="ca-ES" altLang="ca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9F806CE-3455-456D-9F44-27115E162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6ED97B0-0B48-45BC-B301-5AADBD3596AE}" type="slidenum">
              <a:rPr lang="ca-ES" altLang="ca-ES"/>
              <a:pPr/>
              <a:t>‹#›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2" r:id="rId1"/>
    <p:sldLayoutId id="2147485043" r:id="rId2"/>
    <p:sldLayoutId id="2147485044" r:id="rId3"/>
    <p:sldLayoutId id="2147485045" r:id="rId4"/>
    <p:sldLayoutId id="2147485046" r:id="rId5"/>
    <p:sldLayoutId id="2147485047" r:id="rId6"/>
    <p:sldLayoutId id="2147485048" r:id="rId7"/>
    <p:sldLayoutId id="2147485049" r:id="rId8"/>
    <p:sldLayoutId id="2147485050" r:id="rId9"/>
    <p:sldLayoutId id="2147485051" r:id="rId10"/>
    <p:sldLayoutId id="214748505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pestudis-fisica@ub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b.edu/portal/web/fisica/grau/-/ensenyament/detallEnsenyament/6293998/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ub.edu/portal/web/fisica/grau/-/ensenyament/detallEnsenyament/6293998/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comments" Target="../comments/comment2.xml"/><Relationship Id="rId2" Type="http://schemas.openxmlformats.org/officeDocument/2006/relationships/hyperlink" Target="https://universitats.gencat.cat/web/.content/01_acces_i_admissio/preinscripcions/documentacio/Notes_i_places/Notes-de-tall-via-PAU-CFGS_2019_20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universitats.gencat.cat/web/.content/01_acces_i_admissio/preinscripcions/sobre-preinscripcio/notes-de-tall/any-2024/Notes-tall-1a-assignacio_juny_2024.pdf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universitats.gencat.cat/web/.content/01_acces_i_admissio/preinscripcions/documentacio/Notes_i_places/Preins-2023-Juny.pdf" TargetMode="Externa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b.edu/portal/web/fisica/grau/-/ensenyament/detallEnsenyament/6293998/2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4C65F8F-D0D6-6EA5-38ED-16CFAA7EF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sz="6000" b="1" dirty="0">
                <a:solidFill>
                  <a:srgbClr val="000000"/>
                </a:solidFill>
                <a:latin typeface="CMU Serif" pitchFamily="2" charset="0"/>
              </a:rPr>
              <a:t>GRAU DE FÍSICA</a:t>
            </a:r>
            <a:endParaRPr lang="es-ES" altLang="ca-ES" sz="6000" b="1" dirty="0">
              <a:solidFill>
                <a:srgbClr val="000000"/>
              </a:solidFill>
              <a:latin typeface="CMU Serif" pitchFamily="2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7663F15A-CCAF-9049-414A-CE4A6943F6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a-ES" altLang="ca-ES" sz="4200" b="1" dirty="0">
                <a:solidFill>
                  <a:srgbClr val="C00000"/>
                </a:solidFill>
                <a:latin typeface="CMU Serif" pitchFamily="2" charset="0"/>
              </a:rPr>
              <a:t>Presentació</a:t>
            </a:r>
            <a:br>
              <a:rPr lang="ca-ES" altLang="ca-ES" sz="3600" dirty="0">
                <a:latin typeface="CMU Serif" pitchFamily="2" charset="0"/>
              </a:rPr>
            </a:br>
            <a:endParaRPr lang="ca-ES" altLang="ca-ES" sz="3600" dirty="0">
              <a:latin typeface="CMU Serif" pitchFamily="2" charset="0"/>
            </a:endParaRPr>
          </a:p>
          <a:p>
            <a:pPr algn="ctr" eaLnBrk="1" hangingPunct="1">
              <a:buFontTx/>
              <a:buNone/>
            </a:pPr>
            <a:r>
              <a:rPr lang="ca-ES" altLang="ca-ES" sz="3600" dirty="0">
                <a:latin typeface="CMU Serif" pitchFamily="2" charset="0"/>
              </a:rPr>
              <a:t>Cèsar Ferrater Martorell</a:t>
            </a:r>
          </a:p>
          <a:p>
            <a:pPr algn="ctr" eaLnBrk="1" hangingPunct="1">
              <a:buFontTx/>
              <a:buNone/>
            </a:pPr>
            <a:r>
              <a:rPr lang="ca-ES" altLang="ca-ES" sz="3600" dirty="0">
                <a:latin typeface="CMU Serif" pitchFamily="2" charset="0"/>
              </a:rPr>
              <a:t>Cap d’estudis del grau de Física</a:t>
            </a:r>
          </a:p>
          <a:p>
            <a:pPr algn="ctr" eaLnBrk="1" hangingPunct="1">
              <a:buFontTx/>
              <a:buNone/>
            </a:pPr>
            <a:r>
              <a:rPr lang="ca-ES" altLang="ca-ES" sz="3600" dirty="0">
                <a:latin typeface="CMU Serif" pitchFamily="2" charset="0"/>
              </a:rPr>
              <a:t>(</a:t>
            </a:r>
            <a:r>
              <a:rPr lang="ca-ES" altLang="ca-ES" sz="3600" dirty="0">
                <a:solidFill>
                  <a:schemeClr val="accent2"/>
                </a:solidFill>
                <a:latin typeface="CMU Serif" pitchFamily="2" charset="0"/>
                <a:hlinkClick r:id="rId3"/>
              </a:rPr>
              <a:t>capestudis-fisica@ub.edu</a:t>
            </a:r>
            <a:r>
              <a:rPr lang="ca-ES" altLang="ca-ES" sz="3600" dirty="0">
                <a:latin typeface="CMU Serif" pitchFamily="2" charset="0"/>
              </a:rPr>
              <a:t>)</a:t>
            </a:r>
            <a:br>
              <a:rPr lang="ca-ES" altLang="ca-ES" sz="3600" dirty="0">
                <a:latin typeface="CMU Serif" pitchFamily="2" charset="0"/>
              </a:rPr>
            </a:br>
            <a:endParaRPr lang="ca-ES" altLang="ca-ES" sz="3600" dirty="0">
              <a:latin typeface="CMU Serif" pitchFamily="2" charset="0"/>
            </a:endParaRP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2EA8F12-4AA7-4050-8B7D-8FC688D09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092825"/>
            <a:ext cx="3024138" cy="576263"/>
          </a:xfrm>
        </p:spPr>
        <p:txBody>
          <a:bodyPr/>
          <a:lstStyle/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503E3B03-32B7-19C4-624F-F1303F719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  <a:noFill/>
        </p:spPr>
        <p:txBody>
          <a:bodyPr/>
          <a:lstStyle/>
          <a:p>
            <a:r>
              <a:rPr lang="ca-ES" altLang="ca-ES" b="1" dirty="0">
                <a:solidFill>
                  <a:srgbClr val="000000"/>
                </a:solidFill>
                <a:latin typeface="CMU Serif" panose="02000603000000000000" pitchFamily="2" charset="0"/>
                <a:hlinkClick r:id="rId2"/>
              </a:rPr>
              <a:t>El pla d’estudis</a:t>
            </a:r>
            <a:endParaRPr lang="es-ES" altLang="ca-ES" b="1" dirty="0">
              <a:solidFill>
                <a:srgbClr val="000000"/>
              </a:solidFill>
              <a:latin typeface="CMU Serif" panose="02000603000000000000" pitchFamily="2" charset="0"/>
            </a:endParaRPr>
          </a:p>
        </p:txBody>
      </p:sp>
      <p:pic>
        <p:nvPicPr>
          <p:cNvPr id="39940" name="Imagen 2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F443FB8B-91FA-3848-FFC0-D08EA517D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71FC23-10B9-2A1C-C30F-1B7EB808824B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8ED5F89-0B46-F9CA-974A-42CE723AC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ca-ES" altLang="ca-ES" b="1">
                <a:solidFill>
                  <a:srgbClr val="000000"/>
                </a:solidFill>
                <a:latin typeface="CMU Serif" pitchFamily="2" charset="0"/>
              </a:rPr>
              <a:t>El pla d’estudis</a:t>
            </a:r>
            <a:endParaRPr lang="es-ES" altLang="ca-ES" b="1">
              <a:solidFill>
                <a:srgbClr val="000000"/>
              </a:solidFill>
              <a:latin typeface="CMU Serif" pitchFamily="2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83D70D9-85E8-5C1A-1AD0-7F9899C4F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981075"/>
            <a:ext cx="8568952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a-ES" altLang="ca-ES" sz="2400" dirty="0">
                <a:latin typeface="CMU Serif" pitchFamily="2" charset="0"/>
              </a:rPr>
              <a:t>Títol adaptat a l</a:t>
            </a:r>
            <a:r>
              <a:rPr lang="ca-ES" altLang="es-ES" sz="2400" dirty="0">
                <a:latin typeface="CMU Serif" pitchFamily="2" charset="0"/>
              </a:rPr>
              <a:t>’</a:t>
            </a:r>
            <a:r>
              <a:rPr lang="ca-ES" altLang="ca-ES" sz="2400" dirty="0">
                <a:latin typeface="CMU Serif" pitchFamily="2" charset="0"/>
              </a:rPr>
              <a:t>Espai Europeu d</a:t>
            </a:r>
            <a:r>
              <a:rPr lang="ca-ES" altLang="es-ES" sz="2400" dirty="0">
                <a:latin typeface="CMU Serif" pitchFamily="2" charset="0"/>
              </a:rPr>
              <a:t>’</a:t>
            </a:r>
            <a:r>
              <a:rPr lang="ca-ES" altLang="ca-ES" sz="2400" dirty="0">
                <a:latin typeface="CMU Serif" pitchFamily="2" charset="0"/>
              </a:rPr>
              <a:t>Educació Superior (EEES).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endParaRPr lang="ca-ES" altLang="ca-ES" sz="2400" dirty="0">
              <a:latin typeface="CMU Serif" pitchFamily="2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240 crèdits </a:t>
            </a:r>
            <a:r>
              <a:rPr lang="ca-ES" altLang="ca-ES" sz="2400" dirty="0">
                <a:latin typeface="CMU Serif" pitchFamily="2" charset="0"/>
              </a:rPr>
              <a:t>ECTS (Sistema Europeu de Transferència de Crèdits).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endParaRPr lang="ca-ES" altLang="ca-ES" sz="2400" dirty="0">
              <a:latin typeface="CMU Serif" pitchFamily="2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8 semestres </a:t>
            </a:r>
            <a:r>
              <a:rPr lang="ca-ES" altLang="ca-ES" sz="2400" dirty="0">
                <a:latin typeface="CMU Serif" pitchFamily="2" charset="0"/>
              </a:rPr>
              <a:t>acadèmics (4 anys, 60 crèdits/any, 30 crèdits/sem). 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endParaRPr lang="ca-ES" altLang="ca-ES" sz="2400" dirty="0">
              <a:latin typeface="CMU Serif" pitchFamily="2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a-ES" altLang="ca-ES" sz="2400" dirty="0">
                <a:latin typeface="CMU Serif" pitchFamily="2" charset="0"/>
              </a:rPr>
              <a:t>Docència en els dos semestres per a assignatures de formació bàsica, obligatòries o amb grups molt nombrosos.</a:t>
            </a: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endParaRPr lang="ca-ES" altLang="ca-ES" sz="2400" dirty="0">
              <a:latin typeface="CMU Serif" pitchFamily="2" charset="0"/>
            </a:endParaRPr>
          </a:p>
          <a:p>
            <a:pPr eaLnBrk="1" hangingPunct="1">
              <a:lnSpc>
                <a:spcPct val="80000"/>
              </a:lnSpc>
              <a:buClr>
                <a:srgbClr val="000000"/>
              </a:buClr>
            </a:pPr>
            <a:r>
              <a:rPr lang="ca-ES" altLang="ca-ES" sz="2400" dirty="0">
                <a:latin typeface="CMU Serif" pitchFamily="2" charset="0"/>
              </a:rPr>
              <a:t>Grups de matí i tarda. </a:t>
            </a:r>
            <a:endParaRPr lang="es-ES" altLang="ca-ES" sz="2400" dirty="0">
              <a:latin typeface="CMU Serif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497B50-AF8C-4EA6-B467-8A7122B34260}"/>
              </a:ext>
            </a:extLst>
          </p:cNvPr>
          <p:cNvSpPr/>
          <p:nvPr/>
        </p:nvSpPr>
        <p:spPr>
          <a:xfrm>
            <a:off x="323528" y="4001525"/>
            <a:ext cx="8444295" cy="792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9A5BF9FA-5220-9C49-4CA1-33E3BD144489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973315E-EFC5-0814-881D-E2B0A25C5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b="1">
                <a:solidFill>
                  <a:srgbClr val="000000"/>
                </a:solidFill>
                <a:latin typeface="CMU Serif" pitchFamily="2" charset="0"/>
              </a:rPr>
              <a:t>El pla d</a:t>
            </a:r>
            <a:r>
              <a:rPr lang="ca-ES" altLang="es-ES" b="1">
                <a:solidFill>
                  <a:srgbClr val="000000"/>
                </a:solidFill>
                <a:latin typeface="CMU Serif" pitchFamily="2" charset="0"/>
              </a:rPr>
              <a:t>’</a:t>
            </a:r>
            <a:r>
              <a:rPr lang="ca-ES" altLang="ca-ES" b="1">
                <a:solidFill>
                  <a:srgbClr val="000000"/>
                </a:solidFill>
                <a:latin typeface="CMU Serif" pitchFamily="2" charset="0"/>
              </a:rPr>
              <a:t>estudis</a:t>
            </a:r>
            <a:endParaRPr lang="es-ES" altLang="ca-ES" b="1">
              <a:solidFill>
                <a:srgbClr val="000000"/>
              </a:solidFill>
              <a:latin typeface="CMU Serif" pitchFamily="2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57C3675-E35F-4E2F-8B51-A578A9FCC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844674"/>
            <a:ext cx="8856984" cy="295247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a-ES" altLang="ca-ES" sz="2800" dirty="0">
                <a:latin typeface="CMU Serif" pitchFamily="2" charset="0"/>
              </a:rPr>
              <a:t>Al 3r curs (5è semestre) cal escollir entre dues mencions: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2800" dirty="0">
              <a:solidFill>
                <a:srgbClr val="F04C02"/>
              </a:solidFill>
              <a:latin typeface="CMU Serif" pitchFamily="2" charset="0"/>
            </a:endParaRPr>
          </a:p>
          <a:p>
            <a:pPr lvl="1" eaLnBrk="1" hangingPunct="1">
              <a:lnSpc>
                <a:spcPct val="80000"/>
              </a:lnSpc>
              <a:buClr>
                <a:srgbClr val="0070C0"/>
              </a:buClr>
            </a:pPr>
            <a:r>
              <a:rPr lang="ca-ES" altLang="ca-ES" b="1" dirty="0">
                <a:solidFill>
                  <a:srgbClr val="0070C0"/>
                </a:solidFill>
                <a:latin typeface="CMU Serif" pitchFamily="2" charset="0"/>
              </a:rPr>
              <a:t>Menció Física Aplicada 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buClr>
                <a:srgbClr val="0070C0"/>
              </a:buClr>
            </a:pPr>
            <a:r>
              <a:rPr lang="ca-ES" altLang="ca-ES" b="1" dirty="0">
                <a:solidFill>
                  <a:srgbClr val="0070C0"/>
                </a:solidFill>
                <a:latin typeface="CMU Serif" pitchFamily="2" charset="0"/>
              </a:rPr>
              <a:t>Menció Física Fonamental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a-ES" altLang="ca-ES" sz="2800" dirty="0">
              <a:latin typeface="CMU Serif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altLang="ca-ES" sz="2800" dirty="0">
                <a:latin typeface="CMU Serif" pitchFamily="2" charset="0"/>
              </a:rPr>
              <a:t>Opció de fer un </a:t>
            </a:r>
            <a:r>
              <a:rPr lang="ca-ES" altLang="ca-ES" sz="2800" b="1" dirty="0" err="1">
                <a:latin typeface="CMU Serif" pitchFamily="2" charset="0"/>
              </a:rPr>
              <a:t>Mínor</a:t>
            </a:r>
            <a:r>
              <a:rPr lang="ca-ES" altLang="ca-ES" sz="2800" b="1" dirty="0">
                <a:latin typeface="CMU Serif" pitchFamily="2" charset="0"/>
              </a:rPr>
              <a:t> en Matemàtiques</a:t>
            </a:r>
            <a:r>
              <a:rPr lang="ca-ES" altLang="ca-ES" sz="2800" dirty="0">
                <a:latin typeface="CMU Serif" pitchFamily="2" charset="0"/>
              </a:rPr>
              <a:t>.</a:t>
            </a:r>
            <a:endParaRPr lang="ca-ES" altLang="ca-ES" sz="2800" b="1" dirty="0">
              <a:latin typeface="CMU Serif" pitchFamily="2" charset="0"/>
            </a:endParaRPr>
          </a:p>
          <a:p>
            <a:pPr eaLnBrk="1" hangingPunct="1">
              <a:lnSpc>
                <a:spcPct val="80000"/>
              </a:lnSpc>
            </a:pPr>
            <a:endParaRPr lang="ca-ES" altLang="ca-ES" sz="2400" dirty="0">
              <a:latin typeface="CMU Serif" pitchFamily="2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A8B451-D544-5225-A6C6-AC6E2B32A221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2B9296F2-8A89-A392-9DEA-F0DC11DA2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4400" b="1">
                <a:solidFill>
                  <a:srgbClr val="000000"/>
                </a:solidFill>
                <a:latin typeface="CMU Serif" pitchFamily="2" charset="0"/>
              </a:rPr>
              <a:t>El pla d’estudis</a:t>
            </a:r>
            <a:endParaRPr lang="es-ES" altLang="ca-ES" sz="4400" b="1">
              <a:solidFill>
                <a:srgbClr val="000000"/>
              </a:solidFill>
              <a:latin typeface="CMU Serif" pitchFamily="2" charset="0"/>
            </a:endParaRPr>
          </a:p>
        </p:txBody>
      </p:sp>
      <p:graphicFrame>
        <p:nvGraphicFramePr>
          <p:cNvPr id="5" name="5 Marcador de contenido">
            <a:extLst>
              <a:ext uri="{FF2B5EF4-FFF2-40B4-BE49-F238E27FC236}">
                <a16:creationId xmlns:a16="http://schemas.microsoft.com/office/drawing/2014/main" id="{E20A4640-D626-429F-964B-69E078BD3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563542"/>
              </p:ext>
            </p:extLst>
          </p:nvPr>
        </p:nvGraphicFramePr>
        <p:xfrm>
          <a:off x="637562" y="1393801"/>
          <a:ext cx="6262688" cy="41149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0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74">
                <a:tc>
                  <a:txBody>
                    <a:bodyPr/>
                    <a:lstStyle/>
                    <a:p>
                      <a:pPr algn="ctr"/>
                      <a:r>
                        <a:rPr lang="ca-ES" sz="2400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Distribució dels crèdits</a:t>
                      </a:r>
                    </a:p>
                  </a:txBody>
                  <a:tcPr marL="91427" marR="91427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ca-ES" sz="2400" noProof="0" dirty="0"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endParaRPr>
                    </a:p>
                  </a:txBody>
                  <a:tcPr marL="91427" marR="91427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pPr algn="l" fontAlgn="b"/>
                      <a:r>
                        <a:rPr lang="ca-ES" sz="24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Formació bàsica (FB)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60</a:t>
                      </a:r>
                    </a:p>
                  </a:txBody>
                  <a:tcPr marL="91427" marR="91427"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pPr algn="l" fontAlgn="b"/>
                      <a:r>
                        <a:rPr lang="ca-ES" sz="24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Obligatòria (OB)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60</a:t>
                      </a:r>
                    </a:p>
                  </a:txBody>
                  <a:tcPr marL="91427" marR="91427"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4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Obligatòria (OB)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24</a:t>
                      </a:r>
                    </a:p>
                  </a:txBody>
                  <a:tcPr marL="91427" marR="91427" marT="45724" marB="45724" anchor="ctr"/>
                </a:tc>
                <a:extLst>
                  <a:ext uri="{0D108BD9-81ED-4DB2-BD59-A6C34878D82A}">
                    <a16:rowId xmlns:a16="http://schemas.microsoft.com/office/drawing/2014/main" val="1619104933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pPr algn="l" fontAlgn="b"/>
                      <a:r>
                        <a:rPr lang="ca-ES" sz="24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Obligatòria de Menció (optativa)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60</a:t>
                      </a:r>
                    </a:p>
                  </a:txBody>
                  <a:tcPr marL="91427" marR="91427"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pPr algn="l" fontAlgn="b"/>
                      <a:r>
                        <a:rPr lang="ca-ES" sz="24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Optativa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30</a:t>
                      </a:r>
                    </a:p>
                  </a:txBody>
                  <a:tcPr marL="91427" marR="91427"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pPr algn="l" fontAlgn="b"/>
                      <a:r>
                        <a:rPr lang="ca-ES" sz="24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Pràctiques externes obligatòries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0</a:t>
                      </a:r>
                    </a:p>
                  </a:txBody>
                  <a:tcPr marL="91427" marR="91427" marT="45724" marB="4572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4">
                <a:tc>
                  <a:txBody>
                    <a:bodyPr/>
                    <a:lstStyle/>
                    <a:p>
                      <a:pPr algn="l" fontAlgn="b"/>
                      <a:r>
                        <a:rPr lang="ca-ES" sz="24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Treball de fi de grau obligatori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7" marR="91427" marT="45724" marB="4572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42">
                <a:tc>
                  <a:txBody>
                    <a:bodyPr/>
                    <a:lstStyle/>
                    <a:p>
                      <a:pPr algn="r" fontAlgn="b"/>
                      <a:r>
                        <a:rPr lang="ca-ES" sz="24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Crèdits totals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240</a:t>
                      </a:r>
                    </a:p>
                  </a:txBody>
                  <a:tcPr marL="91427" marR="91427" marT="45724" marB="4572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779" name="3 Marcador de pie de página">
            <a:extLst>
              <a:ext uri="{FF2B5EF4-FFF2-40B4-BE49-F238E27FC236}">
                <a16:creationId xmlns:a16="http://schemas.microsoft.com/office/drawing/2014/main" id="{D98BAC4B-ECC3-026E-950C-B18A8BFF20FB}"/>
              </a:ext>
            </a:extLst>
          </p:cNvPr>
          <p:cNvSpPr txBox="1">
            <a:spLocks/>
          </p:cNvSpPr>
          <p:nvPr/>
        </p:nvSpPr>
        <p:spPr bwMode="auto">
          <a:xfrm>
            <a:off x="7003334" y="1918309"/>
            <a:ext cx="1655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a-ES" sz="2000" dirty="0">
                <a:latin typeface="CMU Serif" panose="02000603000000000000" pitchFamily="2" charset="0"/>
              </a:rPr>
              <a:t>(1r i 2n </a:t>
            </a:r>
            <a:r>
              <a:rPr lang="pt-BR" altLang="ca-ES" sz="2000" dirty="0" err="1">
                <a:latin typeface="CMU Serif" panose="02000603000000000000" pitchFamily="2" charset="0"/>
              </a:rPr>
              <a:t>sems</a:t>
            </a:r>
            <a:r>
              <a:rPr lang="pt-BR" altLang="ca-ES" sz="2000" dirty="0">
                <a:latin typeface="CMU Serif" panose="02000603000000000000" pitchFamily="2" charset="0"/>
              </a:rPr>
              <a:t>)</a:t>
            </a:r>
            <a:endParaRPr lang="es-ES" altLang="ca-ES" sz="2000" dirty="0">
              <a:latin typeface="CMU Serif" panose="02000603000000000000" pitchFamily="2" charset="0"/>
            </a:endParaRPr>
          </a:p>
        </p:txBody>
      </p:sp>
      <p:sp>
        <p:nvSpPr>
          <p:cNvPr id="31780" name="3 Marcador de pie de página">
            <a:extLst>
              <a:ext uri="{FF2B5EF4-FFF2-40B4-BE49-F238E27FC236}">
                <a16:creationId xmlns:a16="http://schemas.microsoft.com/office/drawing/2014/main" id="{62AED9EE-F6C8-6D10-D83B-950114BBDB5E}"/>
              </a:ext>
            </a:extLst>
          </p:cNvPr>
          <p:cNvSpPr txBox="1">
            <a:spLocks/>
          </p:cNvSpPr>
          <p:nvPr/>
        </p:nvSpPr>
        <p:spPr bwMode="auto">
          <a:xfrm>
            <a:off x="7003334" y="2381527"/>
            <a:ext cx="16557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a-ES" sz="2000" dirty="0">
                <a:latin typeface="CMU Serif" panose="02000603000000000000" pitchFamily="2" charset="0"/>
              </a:rPr>
              <a:t>(3r i 4t </a:t>
            </a:r>
            <a:r>
              <a:rPr lang="pt-BR" altLang="ca-ES" sz="2000" dirty="0" err="1">
                <a:latin typeface="CMU Serif" panose="02000603000000000000" pitchFamily="2" charset="0"/>
              </a:rPr>
              <a:t>sems</a:t>
            </a:r>
            <a:r>
              <a:rPr lang="pt-BR" altLang="ca-ES" sz="2000" dirty="0">
                <a:latin typeface="CMU Serif" panose="02000603000000000000" pitchFamily="2" charset="0"/>
              </a:rPr>
              <a:t>)</a:t>
            </a:r>
            <a:endParaRPr lang="es-ES" altLang="ca-ES" sz="2000" dirty="0">
              <a:latin typeface="CMU Serif" panose="02000603000000000000" pitchFamily="2" charset="0"/>
            </a:endParaRPr>
          </a:p>
        </p:txBody>
      </p:sp>
      <p:sp>
        <p:nvSpPr>
          <p:cNvPr id="31781" name="3 Marcador de pie de página">
            <a:extLst>
              <a:ext uri="{FF2B5EF4-FFF2-40B4-BE49-F238E27FC236}">
                <a16:creationId xmlns:a16="http://schemas.microsoft.com/office/drawing/2014/main" id="{90E6BE99-8736-9C7E-D64D-FA8E0E548EF0}"/>
              </a:ext>
            </a:extLst>
          </p:cNvPr>
          <p:cNvSpPr txBox="1">
            <a:spLocks/>
          </p:cNvSpPr>
          <p:nvPr/>
        </p:nvSpPr>
        <p:spPr bwMode="auto">
          <a:xfrm>
            <a:off x="7003334" y="2844744"/>
            <a:ext cx="1655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a-ES" sz="2000" dirty="0">
                <a:latin typeface="CMU Serif" panose="02000603000000000000" pitchFamily="2" charset="0"/>
              </a:rPr>
              <a:t>(5è-8è </a:t>
            </a:r>
            <a:r>
              <a:rPr lang="pt-BR" altLang="ca-ES" sz="2000" dirty="0" err="1">
                <a:latin typeface="CMU Serif" panose="02000603000000000000" pitchFamily="2" charset="0"/>
              </a:rPr>
              <a:t>sems</a:t>
            </a:r>
            <a:r>
              <a:rPr lang="pt-BR" altLang="ca-ES" sz="2000" dirty="0">
                <a:latin typeface="CMU Serif" panose="02000603000000000000" pitchFamily="2" charset="0"/>
              </a:rPr>
              <a:t>)</a:t>
            </a:r>
            <a:endParaRPr lang="es-ES" altLang="ca-ES" sz="2000" dirty="0">
              <a:latin typeface="CMU Serif" panose="02000603000000000000" pitchFamily="2" charset="0"/>
            </a:endParaRPr>
          </a:p>
        </p:txBody>
      </p:sp>
      <p:sp>
        <p:nvSpPr>
          <p:cNvPr id="31782" name="3 Marcador de pie de página">
            <a:extLst>
              <a:ext uri="{FF2B5EF4-FFF2-40B4-BE49-F238E27FC236}">
                <a16:creationId xmlns:a16="http://schemas.microsoft.com/office/drawing/2014/main" id="{168AC96F-89CB-E79B-7B39-499EFF89ED64}"/>
              </a:ext>
            </a:extLst>
          </p:cNvPr>
          <p:cNvSpPr txBox="1">
            <a:spLocks/>
          </p:cNvSpPr>
          <p:nvPr/>
        </p:nvSpPr>
        <p:spPr bwMode="auto">
          <a:xfrm>
            <a:off x="7003334" y="3307963"/>
            <a:ext cx="1655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a-ES" sz="2000" dirty="0">
                <a:latin typeface="CMU Serif" panose="02000603000000000000" pitchFamily="2" charset="0"/>
              </a:rPr>
              <a:t>(5è-8è </a:t>
            </a:r>
            <a:r>
              <a:rPr lang="pt-BR" altLang="ca-ES" sz="2000" dirty="0" err="1">
                <a:latin typeface="CMU Serif" panose="02000603000000000000" pitchFamily="2" charset="0"/>
              </a:rPr>
              <a:t>sems</a:t>
            </a:r>
            <a:r>
              <a:rPr lang="pt-BR" altLang="ca-ES" sz="2000" dirty="0">
                <a:latin typeface="CMU Serif" panose="02000603000000000000" pitchFamily="2" charset="0"/>
              </a:rPr>
              <a:t>)</a:t>
            </a:r>
            <a:endParaRPr lang="es-ES" altLang="ca-ES" sz="2000" dirty="0">
              <a:latin typeface="CMU Serif" panose="02000603000000000000" pitchFamily="2" charset="0"/>
            </a:endParaRPr>
          </a:p>
        </p:txBody>
      </p:sp>
      <p:sp>
        <p:nvSpPr>
          <p:cNvPr id="31783" name="3 Marcador de pie de página">
            <a:extLst>
              <a:ext uri="{FF2B5EF4-FFF2-40B4-BE49-F238E27FC236}">
                <a16:creationId xmlns:a16="http://schemas.microsoft.com/office/drawing/2014/main" id="{E0E726C2-7D24-7D32-9EF7-4C65096E797C}"/>
              </a:ext>
            </a:extLst>
          </p:cNvPr>
          <p:cNvSpPr txBox="1">
            <a:spLocks/>
          </p:cNvSpPr>
          <p:nvPr/>
        </p:nvSpPr>
        <p:spPr bwMode="auto">
          <a:xfrm>
            <a:off x="7003334" y="4246700"/>
            <a:ext cx="16557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a-ES" sz="2000" dirty="0">
                <a:latin typeface="CMU Serif" panose="02000603000000000000" pitchFamily="2" charset="0"/>
              </a:rPr>
              <a:t>(8è sem)</a:t>
            </a:r>
            <a:endParaRPr lang="es-ES" altLang="ca-ES" sz="2000" dirty="0">
              <a:latin typeface="CMU Serif" panose="02000603000000000000" pitchFamily="2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93A7B5-253B-0F53-9505-B1B8884B7A06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777" name="Group 113">
            <a:extLst>
              <a:ext uri="{FF2B5EF4-FFF2-40B4-BE49-F238E27FC236}">
                <a16:creationId xmlns:a16="http://schemas.microsoft.com/office/drawing/2014/main" id="{5EABBE0C-1E79-496F-9673-E3D3BCA9D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55339"/>
              </p:ext>
            </p:extLst>
          </p:nvPr>
        </p:nvGraphicFramePr>
        <p:xfrm>
          <a:off x="323528" y="1052513"/>
          <a:ext cx="8568952" cy="4297362"/>
        </p:xfrm>
        <a:graphic>
          <a:graphicData uri="http://schemas.openxmlformats.org/drawingml/2006/table">
            <a:tbl>
              <a:tblPr/>
              <a:tblGrid>
                <a:gridCol w="382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97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1r semestre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2n semestre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Càlcul d</a:t>
                      </a:r>
                      <a:r>
                        <a:rPr kumimoji="0" lang="ca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’</a:t>
                      </a: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una Variable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Càlcul de Diverses Variables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Àlgebra Lineal i Geometria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Equacions Diferencials i Càlcul </a:t>
                      </a:r>
                      <a:r>
                        <a:rPr kumimoji="0" lang="ca-ES" altLang="ca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Vect</a:t>
                      </a: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.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Fonaments de Mecànica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Fonaments d</a:t>
                      </a:r>
                      <a:r>
                        <a:rPr kumimoji="0" lang="ca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’</a:t>
                      </a: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Ones, Fluids i </a:t>
                      </a:r>
                      <a:r>
                        <a:rPr kumimoji="0" lang="ca-ES" altLang="ca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Termod</a:t>
                      </a: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.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Informàtica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Fonaments </a:t>
                      </a:r>
                      <a:r>
                        <a:rPr kumimoji="0" lang="ca-ES" altLang="ca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d</a:t>
                      </a:r>
                      <a:r>
                        <a:rPr kumimoji="0" lang="ca-ES" altLang="es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’</a:t>
                      </a:r>
                      <a:r>
                        <a:rPr kumimoji="0" lang="ca-ES" altLang="ca-E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Electromag</a:t>
                      </a: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. i Òptica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Química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Fonaments de Laboratori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97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3r semestre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4t semestre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Mètodes Matemàtics per a la Física I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Mètodes Matemàtics per a la Física II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Mecànica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9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Electromagnetisme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9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5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Termodinàmica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9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Òptica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9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Astronomia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Meteorologia i Climatologia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4774" marB="4477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811" name="Rectangle 5">
            <a:extLst>
              <a:ext uri="{FF2B5EF4-FFF2-40B4-BE49-F238E27FC236}">
                <a16:creationId xmlns:a16="http://schemas.microsoft.com/office/drawing/2014/main" id="{1B8DCFA9-BD89-5FB6-20E7-5DEB41B02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</p:spPr>
        <p:txBody>
          <a:bodyPr/>
          <a:lstStyle/>
          <a:p>
            <a:r>
              <a:rPr lang="ca-ES" altLang="ca-ES" b="1">
                <a:solidFill>
                  <a:srgbClr val="000000"/>
                </a:solidFill>
                <a:latin typeface="CMU Serif" panose="02000603000000000000" pitchFamily="2" charset="0"/>
              </a:rPr>
              <a:t>El pla d</a:t>
            </a:r>
            <a:r>
              <a:rPr lang="ca-ES" altLang="es-ES" b="1">
                <a:solidFill>
                  <a:srgbClr val="000000"/>
                </a:solidFill>
                <a:latin typeface="CMU Serif" panose="02000603000000000000" pitchFamily="2" charset="0"/>
              </a:rPr>
              <a:t>’</a:t>
            </a:r>
            <a:r>
              <a:rPr lang="ca-ES" altLang="ca-ES" b="1">
                <a:solidFill>
                  <a:srgbClr val="000000"/>
                </a:solidFill>
                <a:latin typeface="CMU Serif" panose="02000603000000000000" pitchFamily="2" charset="0"/>
              </a:rPr>
              <a:t>estudis</a:t>
            </a:r>
            <a:endParaRPr lang="es-ES" altLang="ca-ES" b="1">
              <a:solidFill>
                <a:srgbClr val="000000"/>
              </a:solidFill>
              <a:latin typeface="CMU Serif" panose="02000603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BB5D7-0954-427B-993D-795CDC7110C2}"/>
              </a:ext>
            </a:extLst>
          </p:cNvPr>
          <p:cNvSpPr/>
          <p:nvPr/>
        </p:nvSpPr>
        <p:spPr>
          <a:xfrm>
            <a:off x="251520" y="4149725"/>
            <a:ext cx="8712967" cy="792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896961CC-66BB-605D-0255-D77CDCEFFED1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822" name="Group 110">
            <a:extLst>
              <a:ext uri="{FF2B5EF4-FFF2-40B4-BE49-F238E27FC236}">
                <a16:creationId xmlns:a16="http://schemas.microsoft.com/office/drawing/2014/main" id="{BF985F9B-80BB-495D-8BDE-F2CF24954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79960"/>
              </p:ext>
            </p:extLst>
          </p:nvPr>
        </p:nvGraphicFramePr>
        <p:xfrm>
          <a:off x="251520" y="1032074"/>
          <a:ext cx="8640960" cy="5016914"/>
        </p:xfrm>
        <a:graphic>
          <a:graphicData uri="http://schemas.openxmlformats.org/drawingml/2006/table">
            <a:tbl>
              <a:tblPr/>
              <a:tblGrid>
                <a:gridCol w="385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40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Menció Física Aplicada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Menció Física Fonamental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0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5è semestre</a:t>
                      </a:r>
                      <a:endParaRPr kumimoji="0" lang="ca-ES" altLang="ca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5è semestre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Quàntica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Quàntica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Tecnologia Electromagnètica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9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Mecànica Teòrica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Electrònica Aplicada 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9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Electrodinàmica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40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Programació de Simulacions i d</a:t>
                      </a:r>
                      <a:r>
                        <a:rPr kumimoji="0" lang="ca-ES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’</a:t>
                      </a: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Instruments de Mesura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 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Computacional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1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dels Medis Continus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40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6è semestre</a:t>
                      </a:r>
                      <a:endParaRPr kumimoji="0" lang="ca-ES" altLang="ca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6è semestre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Estadística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Estadística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Instrumentació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9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Mecànica Quàntica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de Materials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Astrofísica i Cosmologia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Crèdits optatius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9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Crèdits optatius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12</a:t>
                      </a: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20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85" marR="92085" marT="46024" marB="460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3839" name="Rectangle 5">
            <a:extLst>
              <a:ext uri="{FF2B5EF4-FFF2-40B4-BE49-F238E27FC236}">
                <a16:creationId xmlns:a16="http://schemas.microsoft.com/office/drawing/2014/main" id="{2603F799-AC43-4784-39D8-DB05BA12E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</p:spPr>
        <p:txBody>
          <a:bodyPr/>
          <a:lstStyle/>
          <a:p>
            <a:r>
              <a:rPr lang="ca-ES" altLang="ca-ES" b="1">
                <a:solidFill>
                  <a:srgbClr val="000000"/>
                </a:solidFill>
                <a:latin typeface="CMU Serif" panose="02000603000000000000" pitchFamily="2" charset="0"/>
              </a:rPr>
              <a:t>El pla d</a:t>
            </a:r>
            <a:r>
              <a:rPr lang="ca-ES" altLang="es-ES" b="1">
                <a:solidFill>
                  <a:srgbClr val="000000"/>
                </a:solidFill>
                <a:latin typeface="CMU Serif" panose="02000603000000000000" pitchFamily="2" charset="0"/>
              </a:rPr>
              <a:t>’</a:t>
            </a:r>
            <a:r>
              <a:rPr lang="ca-ES" altLang="ca-ES" b="1">
                <a:solidFill>
                  <a:srgbClr val="000000"/>
                </a:solidFill>
                <a:latin typeface="CMU Serif" panose="02000603000000000000" pitchFamily="2" charset="0"/>
              </a:rPr>
              <a:t>estudis</a:t>
            </a:r>
            <a:endParaRPr lang="es-ES" altLang="ca-ES" b="1">
              <a:solidFill>
                <a:srgbClr val="000000"/>
              </a:solidFill>
              <a:latin typeface="CMU Serif" panose="02000603000000000000" pitchFamily="2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0A7DDD-CEB1-6862-FB26-8B3D771F29BC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897" name="Group 209">
            <a:extLst>
              <a:ext uri="{FF2B5EF4-FFF2-40B4-BE49-F238E27FC236}">
                <a16:creationId xmlns:a16="http://schemas.microsoft.com/office/drawing/2014/main" id="{CAC3D3FB-67B5-4A2B-A277-1C6CEF97C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0432"/>
              </p:ext>
            </p:extLst>
          </p:nvPr>
        </p:nvGraphicFramePr>
        <p:xfrm>
          <a:off x="251520" y="1052513"/>
          <a:ext cx="8640960" cy="4508172"/>
        </p:xfrm>
        <a:graphic>
          <a:graphicData uri="http://schemas.openxmlformats.org/drawingml/2006/table">
            <a:tbl>
              <a:tblPr/>
              <a:tblGrid>
                <a:gridCol w="3856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Menció Física Aplicada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Menció Física Fonamental</a:t>
                      </a:r>
                      <a:endParaRPr kumimoji="0" lang="ca-ES" altLang="ca-ES" sz="18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7è semestre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7è semestre</a:t>
                      </a:r>
                      <a:endParaRPr kumimoji="0" lang="ca-ES" altLang="ca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de l</a:t>
                      </a:r>
                      <a:r>
                        <a:rPr kumimoji="0" lang="ca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‘</a:t>
                      </a: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Estat Sòlid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de l</a:t>
                      </a:r>
                      <a:r>
                        <a:rPr kumimoji="0" lang="ca-ES" alt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‘</a:t>
                      </a: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Estat Sòlid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Geofísica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Fenòm. Col·lectius i Transicions Fase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Fotònica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9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Atòmica i Radiació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Nuclear i de Partícules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Crèdits optatius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9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Crèdits optatius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8è semestre</a:t>
                      </a:r>
                      <a:endParaRPr kumimoji="0" lang="ca-ES" altLang="ca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8è semestre</a:t>
                      </a:r>
                      <a:endParaRPr kumimoji="0" lang="ca-ES" altLang="ca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U Serif" pitchFamily="2" charset="0"/>
                        <a:ea typeface="MS PGothic" panose="020B0600070205080204" pitchFamily="34" charset="-128"/>
                        <a:cs typeface="CMU Serif" pitchFamily="2" charset="0"/>
                      </a:endParaRP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Electrònica Física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Electrònica Física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Energia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Laboratori de Física Moderna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Treball Final de Grau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Treball Final de Grau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Crèdits optatius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12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Crèdits optatius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12</a:t>
                      </a:r>
                    </a:p>
                  </a:txBody>
                  <a:tcPr marL="92075" marR="92075" marT="46037" marB="4603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4861" name="Rectangle 5">
            <a:extLst>
              <a:ext uri="{FF2B5EF4-FFF2-40B4-BE49-F238E27FC236}">
                <a16:creationId xmlns:a16="http://schemas.microsoft.com/office/drawing/2014/main" id="{80A9BC9A-BD49-38A1-7065-549D76FCF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noFill/>
        </p:spPr>
        <p:txBody>
          <a:bodyPr/>
          <a:lstStyle/>
          <a:p>
            <a:r>
              <a:rPr lang="ca-ES" altLang="ca-ES" b="1">
                <a:solidFill>
                  <a:srgbClr val="000000"/>
                </a:solidFill>
                <a:latin typeface="CMU Serif" panose="02000603000000000000" pitchFamily="2" charset="0"/>
              </a:rPr>
              <a:t>El pla d</a:t>
            </a:r>
            <a:r>
              <a:rPr lang="ca-ES" altLang="es-ES" b="1">
                <a:solidFill>
                  <a:srgbClr val="000000"/>
                </a:solidFill>
                <a:latin typeface="CMU Serif" panose="02000603000000000000" pitchFamily="2" charset="0"/>
              </a:rPr>
              <a:t>’</a:t>
            </a:r>
            <a:r>
              <a:rPr lang="ca-ES" altLang="ca-ES" b="1">
                <a:solidFill>
                  <a:srgbClr val="000000"/>
                </a:solidFill>
                <a:latin typeface="CMU Serif" panose="02000603000000000000" pitchFamily="2" charset="0"/>
              </a:rPr>
              <a:t>estudis</a:t>
            </a:r>
            <a:endParaRPr lang="es-ES" altLang="ca-ES" b="1">
              <a:solidFill>
                <a:srgbClr val="000000"/>
              </a:solidFill>
              <a:latin typeface="CMU Serif" panose="02000603000000000000" pitchFamily="2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2D1AB8-D5FF-756C-BBA2-6FD257EF5B93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>
            <a:extLst>
              <a:ext uri="{FF2B5EF4-FFF2-40B4-BE49-F238E27FC236}">
                <a16:creationId xmlns:a16="http://schemas.microsoft.com/office/drawing/2014/main" id="{DDD6FFDB-79B3-4979-B1EB-1709D7E2A4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219731"/>
              </p:ext>
            </p:extLst>
          </p:nvPr>
        </p:nvGraphicFramePr>
        <p:xfrm>
          <a:off x="296926" y="1419225"/>
          <a:ext cx="8595555" cy="4200166"/>
        </p:xfrm>
        <a:graphic>
          <a:graphicData uri="http://schemas.openxmlformats.org/drawingml/2006/table">
            <a:tbl>
              <a:tblPr/>
              <a:tblGrid>
                <a:gridCol w="366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Assignatura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crèdits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Assignatura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crèdits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Plasmes i Processos Astrofísics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d</a:t>
                      </a: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’</a:t>
                      </a: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Altes Energies i Acceleradors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Teoria de la Informació Clàssica i Quàntica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Mecànica Quàntica de N-cossos i Sistemes Ultrafeds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Biofísica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Relativitat General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Astronomia Observacional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Física Mèdica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Magnetisme i Superconductivitat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Pràctiques en Empresa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Sistemes Fora de l</a:t>
                      </a: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’</a:t>
                      </a: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Equilibri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Micro</a:t>
                      </a: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 i </a:t>
                      </a:r>
                      <a:r>
                        <a:rPr kumimoji="0" lang="ca-ES" altLang="ca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Nanotecnologia</a:t>
                      </a: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 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Fonaments de l</a:t>
                      </a: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’</a:t>
                      </a: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Espectroscòpia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Història de la Física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Projectes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6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Instrumentació Virtual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5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Processat d</a:t>
                      </a:r>
                      <a:r>
                        <a:rPr kumimoji="0" lang="ca-ES" alt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’</a:t>
                      </a: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Imatge i Visió Artificial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Meteorologia Dinàmica 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590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Gènere, ciència i tecnologia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Fonaments Científics del Canvi Climàtic</a:t>
                      </a: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U Serif" pitchFamily="2" charset="0"/>
                          <a:ea typeface="MS PGothic" panose="020B0600070205080204" pitchFamily="34" charset="-128"/>
                          <a:cs typeface="CMU Serif" pitchFamily="2" charset="0"/>
                        </a:rPr>
                        <a:t>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54709"/>
                  </a:ext>
                </a:extLst>
              </a:tr>
            </a:tbl>
          </a:graphicData>
        </a:graphic>
      </p:graphicFrame>
      <p:sp>
        <p:nvSpPr>
          <p:cNvPr id="35899" name="Rectangle 5">
            <a:extLst>
              <a:ext uri="{FF2B5EF4-FFF2-40B4-BE49-F238E27FC236}">
                <a16:creationId xmlns:a16="http://schemas.microsoft.com/office/drawing/2014/main" id="{4EE86E37-229E-EC46-87EC-5D2FB3227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  <a:noFill/>
        </p:spPr>
        <p:txBody>
          <a:bodyPr/>
          <a:lstStyle/>
          <a:p>
            <a:r>
              <a:rPr lang="ca-ES" altLang="ca-ES" b="1" dirty="0">
                <a:solidFill>
                  <a:srgbClr val="000000"/>
                </a:solidFill>
                <a:latin typeface="CMU Serif" panose="02000603000000000000" pitchFamily="2" charset="0"/>
              </a:rPr>
              <a:t>El pla d</a:t>
            </a:r>
            <a:r>
              <a:rPr lang="ca-ES" altLang="es-ES" b="1" dirty="0">
                <a:solidFill>
                  <a:srgbClr val="000000"/>
                </a:solidFill>
                <a:latin typeface="CMU Serif" panose="02000603000000000000" pitchFamily="2" charset="0"/>
              </a:rPr>
              <a:t>’</a:t>
            </a:r>
            <a:r>
              <a:rPr lang="ca-ES" altLang="ca-ES" b="1" dirty="0">
                <a:solidFill>
                  <a:srgbClr val="000000"/>
                </a:solidFill>
                <a:latin typeface="CMU Serif" panose="02000603000000000000" pitchFamily="2" charset="0"/>
              </a:rPr>
              <a:t>estudis</a:t>
            </a:r>
            <a:endParaRPr lang="es-ES" altLang="ca-ES" b="1" dirty="0">
              <a:solidFill>
                <a:srgbClr val="000000"/>
              </a:solidFill>
              <a:latin typeface="CMU Serif" panose="02000603000000000000" pitchFamily="2" charset="0"/>
            </a:endParaRPr>
          </a:p>
        </p:txBody>
      </p:sp>
      <p:sp>
        <p:nvSpPr>
          <p:cNvPr id="35900" name="Rectangle 6">
            <a:extLst>
              <a:ext uri="{FF2B5EF4-FFF2-40B4-BE49-F238E27FC236}">
                <a16:creationId xmlns:a16="http://schemas.microsoft.com/office/drawing/2014/main" id="{DEF537EC-9CD5-F45A-C073-F44CF2F5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5492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3600" b="1" dirty="0">
                <a:solidFill>
                  <a:srgbClr val="000000"/>
                </a:solidFill>
                <a:latin typeface="CMU Serif" panose="02000603000000000000" pitchFamily="2" charset="0"/>
              </a:rPr>
              <a:t>Assignatures optatives </a:t>
            </a:r>
            <a:endParaRPr lang="es-ES" altLang="ca-ES" sz="3600" b="1" dirty="0">
              <a:solidFill>
                <a:srgbClr val="000000"/>
              </a:solidFill>
              <a:latin typeface="CMU Serif" panose="02000603000000000000" pitchFamily="2" charset="0"/>
            </a:endParaRPr>
          </a:p>
        </p:txBody>
      </p:sp>
      <p:sp>
        <p:nvSpPr>
          <p:cNvPr id="35901" name="3 Marcador de pie de página">
            <a:extLst>
              <a:ext uri="{FF2B5EF4-FFF2-40B4-BE49-F238E27FC236}">
                <a16:creationId xmlns:a16="http://schemas.microsoft.com/office/drawing/2014/main" id="{69876FB3-BB64-544E-C151-6F0533BC6B26}"/>
              </a:ext>
            </a:extLst>
          </p:cNvPr>
          <p:cNvSpPr txBox="1">
            <a:spLocks/>
          </p:cNvSpPr>
          <p:nvPr/>
        </p:nvSpPr>
        <p:spPr bwMode="auto">
          <a:xfrm>
            <a:off x="6868249" y="940593"/>
            <a:ext cx="18002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ca-ES" sz="2400" dirty="0">
                <a:solidFill>
                  <a:schemeClr val="accent2"/>
                </a:solidFill>
                <a:latin typeface="CMU Serif" panose="02000603000000000000" pitchFamily="2" charset="0"/>
              </a:rPr>
              <a:t>(30 </a:t>
            </a:r>
            <a:r>
              <a:rPr lang="pt-BR" altLang="ca-ES" sz="2400" dirty="0" err="1">
                <a:solidFill>
                  <a:schemeClr val="accent2"/>
                </a:solidFill>
                <a:latin typeface="CMU Serif" panose="02000603000000000000" pitchFamily="2" charset="0"/>
              </a:rPr>
              <a:t>crèdits</a:t>
            </a:r>
            <a:r>
              <a:rPr lang="pt-BR" altLang="ca-ES" sz="2400" dirty="0">
                <a:solidFill>
                  <a:schemeClr val="accent2"/>
                </a:solidFill>
                <a:latin typeface="CMU Serif" panose="02000603000000000000" pitchFamily="2" charset="0"/>
              </a:rPr>
              <a:t>)</a:t>
            </a:r>
            <a:endParaRPr lang="es-ES" altLang="ca-ES" sz="2400" dirty="0">
              <a:solidFill>
                <a:schemeClr val="accent2"/>
              </a:solidFill>
              <a:latin typeface="CMU Serif" panose="02000603000000000000" pitchFamily="2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D85684-8DAD-C1FB-2750-21D9AD9B79D6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>
            <a:extLst>
              <a:ext uri="{FF2B5EF4-FFF2-40B4-BE49-F238E27FC236}">
                <a16:creationId xmlns:a16="http://schemas.microsoft.com/office/drawing/2014/main" id="{A95091BC-96B2-4405-8863-E22FCEB9A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701927"/>
              </p:ext>
            </p:extLst>
          </p:nvPr>
        </p:nvGraphicFramePr>
        <p:xfrm>
          <a:off x="866028" y="1687298"/>
          <a:ext cx="7380461" cy="40728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15"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A</a:t>
                      </a:r>
                      <a:r>
                        <a:rPr lang="ca-ES" sz="1800" noProof="0" dirty="0" err="1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ssignatura</a:t>
                      </a:r>
                      <a:endParaRPr lang="ca-ES" sz="1800" noProof="0" dirty="0"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endParaRPr>
                    </a:p>
                  </a:txBody>
                  <a:tcPr marL="91429" marR="91429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crèdits</a:t>
                      </a:r>
                    </a:p>
                  </a:txBody>
                  <a:tcPr marL="91429" marR="91429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11"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Mètodes Matemàtics Avançats</a:t>
                      </a: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15"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1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Equacions Algebraiques</a:t>
                      </a:r>
                      <a:endParaRPr lang="ca-ES" sz="1800" b="1" i="0" u="none" strike="noStrike" noProof="0" dirty="0"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15"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1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Estadística</a:t>
                      </a:r>
                      <a:endParaRPr lang="ca-ES" sz="1800" b="1" i="0" u="none" strike="noStrike" noProof="0" dirty="0"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15"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1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Estructures Algebraiques</a:t>
                      </a:r>
                      <a:endParaRPr lang="ca-ES" sz="1800" b="1" i="0" u="none" strike="noStrike" noProof="0" dirty="0">
                        <a:latin typeface="CMU Serif" panose="02000603000000000000" pitchFamily="2" charset="0"/>
                        <a:ea typeface="CMU Serif" panose="02000603000000000000" pitchFamily="2" charset="0"/>
                        <a:cs typeface="CMU Serif" panose="02000603000000000000" pitchFamily="2" charset="0"/>
                      </a:endParaRP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15"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Geometria Diferencial de Corbes i Superfícies</a:t>
                      </a: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15"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Equacions Diferencials</a:t>
                      </a: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15"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Mètodes Numèrics I</a:t>
                      </a: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15"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Probabilitats</a:t>
                      </a: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15"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Topologia</a:t>
                      </a: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15">
                <a:tc>
                  <a:txBody>
                    <a:bodyPr/>
                    <a:lstStyle/>
                    <a:p>
                      <a:pPr algn="l" fontAlgn="b"/>
                      <a:r>
                        <a:rPr lang="ca-ES" sz="1800" b="1" i="0" u="none" strike="noStrike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Topologia i Geometria Global de Superfícies </a:t>
                      </a:r>
                    </a:p>
                  </a:txBody>
                  <a:tcPr marL="9524" marR="9524" marT="9521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b="1" noProof="0" dirty="0">
                          <a:latin typeface="CMU Serif" panose="02000603000000000000" pitchFamily="2" charset="0"/>
                          <a:ea typeface="CMU Serif" panose="02000603000000000000" pitchFamily="2" charset="0"/>
                          <a:cs typeface="CMU Serif" panose="02000603000000000000" pitchFamily="2" charset="0"/>
                        </a:rPr>
                        <a:t>6</a:t>
                      </a:r>
                    </a:p>
                  </a:txBody>
                  <a:tcPr marL="91429" marR="91429" marT="45704" marB="4570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7931" name="Rectangle 5">
            <a:extLst>
              <a:ext uri="{FF2B5EF4-FFF2-40B4-BE49-F238E27FC236}">
                <a16:creationId xmlns:a16="http://schemas.microsoft.com/office/drawing/2014/main" id="{01BDF92F-1538-8F2D-6261-10CAB5EDA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33412"/>
          </a:xfrm>
          <a:noFill/>
        </p:spPr>
        <p:txBody>
          <a:bodyPr/>
          <a:lstStyle/>
          <a:p>
            <a:r>
              <a:rPr lang="ca-ES" altLang="ca-ES" b="1">
                <a:solidFill>
                  <a:srgbClr val="000000"/>
                </a:solidFill>
                <a:latin typeface="CMU Serif" panose="02000603000000000000" pitchFamily="2" charset="0"/>
              </a:rPr>
              <a:t>El pla d’estudis</a:t>
            </a:r>
            <a:endParaRPr lang="es-ES" altLang="ca-ES" b="1">
              <a:solidFill>
                <a:srgbClr val="000000"/>
              </a:solidFill>
              <a:latin typeface="CMU Serif" panose="02000603000000000000" pitchFamily="2" charset="0"/>
            </a:endParaRPr>
          </a:p>
        </p:txBody>
      </p:sp>
      <p:sp>
        <p:nvSpPr>
          <p:cNvPr id="37932" name="Rectangle 6">
            <a:extLst>
              <a:ext uri="{FF2B5EF4-FFF2-40B4-BE49-F238E27FC236}">
                <a16:creationId xmlns:a16="http://schemas.microsoft.com/office/drawing/2014/main" id="{3CFD107A-12DC-5A91-F8A4-CC95A28EF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404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3600" b="1">
                <a:solidFill>
                  <a:srgbClr val="000000"/>
                </a:solidFill>
                <a:latin typeface="CMU Serif" panose="02000603000000000000" pitchFamily="2" charset="0"/>
              </a:rPr>
              <a:t>Mínor en Matemàtiques</a:t>
            </a:r>
            <a:endParaRPr lang="es-ES" altLang="ca-ES" sz="3600" b="1">
              <a:solidFill>
                <a:srgbClr val="000000"/>
              </a:solidFill>
              <a:latin typeface="CMU Serif" panose="02000603000000000000" pitchFamily="2" charset="0"/>
            </a:endParaRPr>
          </a:p>
        </p:txBody>
      </p:sp>
      <p:sp>
        <p:nvSpPr>
          <p:cNvPr id="37933" name="3 Marcador de pie de página">
            <a:extLst>
              <a:ext uri="{FF2B5EF4-FFF2-40B4-BE49-F238E27FC236}">
                <a16:creationId xmlns:a16="http://schemas.microsoft.com/office/drawing/2014/main" id="{695B7F1A-223E-7926-5B84-93CBB7EB1512}"/>
              </a:ext>
            </a:extLst>
          </p:cNvPr>
          <p:cNvSpPr txBox="1">
            <a:spLocks/>
          </p:cNvSpPr>
          <p:nvPr/>
        </p:nvSpPr>
        <p:spPr bwMode="auto">
          <a:xfrm>
            <a:off x="719931" y="1189038"/>
            <a:ext cx="77041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ca-ES" sz="2400">
                <a:solidFill>
                  <a:schemeClr val="accent2"/>
                </a:solidFill>
                <a:latin typeface="CMU Serif" panose="02000603000000000000" pitchFamily="2" charset="0"/>
              </a:rPr>
              <a:t>(24 crèdits d’Elements de Matemàtiques)</a:t>
            </a:r>
            <a:endParaRPr lang="es-ES" altLang="ca-ES" sz="2400">
              <a:solidFill>
                <a:schemeClr val="accent2"/>
              </a:solidFill>
              <a:latin typeface="CMU Serif" panose="02000603000000000000" pitchFamily="2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582EC5-2270-D5D4-4A70-E730F23DDDE0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hlinkClick r:id="rId2"/>
            <a:extLst>
              <a:ext uri="{FF2B5EF4-FFF2-40B4-BE49-F238E27FC236}">
                <a16:creationId xmlns:a16="http://schemas.microsoft.com/office/drawing/2014/main" id="{B394BE46-DDB0-9231-3CEB-8F22A1028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656"/>
            <a:ext cx="9144000" cy="4054898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E0FAF4-83C4-D148-F2D8-95D9F8757B11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  <p:extLst>
      <p:ext uri="{BB962C8B-B14F-4D97-AF65-F5344CB8AC3E}">
        <p14:creationId xmlns:p14="http://schemas.microsoft.com/office/powerpoint/2010/main" val="416457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433D5FC-165A-1CD2-FEC6-E9B4ED023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b="1" dirty="0">
                <a:solidFill>
                  <a:srgbClr val="000000"/>
                </a:solidFill>
                <a:latin typeface="CMU Serif" pitchFamily="2" charset="0"/>
              </a:rPr>
              <a:t>Física</a:t>
            </a:r>
            <a:endParaRPr lang="es-ES" altLang="ca-ES" b="1" dirty="0">
              <a:solidFill>
                <a:srgbClr val="000000"/>
              </a:solidFill>
              <a:latin typeface="CMU Serif" pitchFamily="2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A46A729-62EB-596F-F7EE-CB1FA1332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135937" cy="3024188"/>
          </a:xfrm>
        </p:spPr>
        <p:txBody>
          <a:bodyPr/>
          <a:lstStyle/>
          <a:p>
            <a:pPr algn="just" eaLnBrk="1" hangingPunct="1"/>
            <a:r>
              <a:rPr lang="ca-ES" altLang="ca-ES" sz="2600" dirty="0">
                <a:latin typeface="CMU Serif" pitchFamily="2" charset="0"/>
              </a:rPr>
              <a:t>L'objectiu de la Física</a:t>
            </a:r>
            <a:r>
              <a:rPr lang="ca-ES" altLang="ca-ES" sz="2600" b="1" dirty="0">
                <a:latin typeface="CMU Serif" pitchFamily="2" charset="0"/>
              </a:rPr>
              <a:t> </a:t>
            </a:r>
            <a:r>
              <a:rPr lang="ca-ES" altLang="ca-ES" sz="2600" dirty="0">
                <a:latin typeface="CMU Serif" pitchFamily="2" charset="0"/>
              </a:rPr>
              <a:t>és </a:t>
            </a:r>
            <a:r>
              <a:rPr lang="ca-ES" altLang="ca-ES" sz="2600" dirty="0">
                <a:solidFill>
                  <a:srgbClr val="0070C0"/>
                </a:solidFill>
                <a:latin typeface="CMU Serif" pitchFamily="2" charset="0"/>
              </a:rPr>
              <a:t>l'estudi de les lleis de la naturalesa </a:t>
            </a:r>
            <a:r>
              <a:rPr lang="ca-ES" altLang="ca-ES" sz="2600" dirty="0">
                <a:latin typeface="CMU Serif" pitchFamily="2" charset="0"/>
              </a:rPr>
              <a:t>per, a partir d'elles, arribar a entendre els mecanismes bàsics que regulen el seu funcionament. </a:t>
            </a:r>
          </a:p>
          <a:p>
            <a:pPr algn="just" eaLnBrk="1" hangingPunct="1"/>
            <a:endParaRPr lang="ca-ES" altLang="ca-ES" sz="2600" dirty="0">
              <a:latin typeface="CMU Serif" pitchFamily="2" charset="0"/>
            </a:endParaRPr>
          </a:p>
          <a:p>
            <a:pPr algn="just" eaLnBrk="1" hangingPunct="1"/>
            <a:r>
              <a:rPr lang="ca-ES" altLang="ca-ES" sz="2600" dirty="0">
                <a:latin typeface="CMU Serif" pitchFamily="2" charset="0"/>
              </a:rPr>
              <a:t>La Física tracta </a:t>
            </a:r>
            <a:r>
              <a:rPr lang="ca-ES" altLang="ca-ES" sz="2600" dirty="0">
                <a:solidFill>
                  <a:srgbClr val="0070C0"/>
                </a:solidFill>
                <a:latin typeface="CMU Serif" pitchFamily="2" charset="0"/>
              </a:rPr>
              <a:t>les propietats de la matèria i de l'energia</a:t>
            </a:r>
            <a:r>
              <a:rPr lang="ca-ES" altLang="ca-ES" sz="2600" dirty="0">
                <a:latin typeface="CMU Serif" pitchFamily="2" charset="0"/>
              </a:rPr>
              <a:t> i les seves lleis abasten des del món de les partícules subatòmiques fins a l'univers astronòmic.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78F3D3-0694-6068-9A38-FAB782DD19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750" y="6092825"/>
            <a:ext cx="2880122" cy="576263"/>
          </a:xfrm>
        </p:spPr>
        <p:txBody>
          <a:bodyPr/>
          <a:lstStyle/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2D04739A-0972-0C97-3B16-F2CAC4E15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b="1">
                <a:solidFill>
                  <a:srgbClr val="000000"/>
                </a:solidFill>
                <a:latin typeface="CMU Serif" panose="02000603000000000000" pitchFamily="2" charset="0"/>
              </a:rPr>
              <a:t>GRAU DE FÍSICA</a:t>
            </a:r>
            <a:endParaRPr lang="es-ES" altLang="ca-ES" b="1">
              <a:solidFill>
                <a:srgbClr val="000000"/>
              </a:solidFill>
              <a:latin typeface="CMU Serif" panose="02000603000000000000" pitchFamily="2" charset="0"/>
            </a:endParaRPr>
          </a:p>
        </p:txBody>
      </p:sp>
      <p:sp>
        <p:nvSpPr>
          <p:cNvPr id="112643" name="Rectangle 4">
            <a:extLst>
              <a:ext uri="{FF2B5EF4-FFF2-40B4-BE49-F238E27FC236}">
                <a16:creationId xmlns:a16="http://schemas.microsoft.com/office/drawing/2014/main" id="{323C86F7-E1A4-1AEE-A530-909B5B495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2170113"/>
            <a:ext cx="8362950" cy="2914650"/>
          </a:xfrm>
          <a:noFill/>
        </p:spPr>
        <p:txBody>
          <a:bodyPr/>
          <a:lstStyle/>
          <a:p>
            <a:pPr algn="ctr" eaLnBrk="1" hangingPunct="1">
              <a:buNone/>
            </a:pPr>
            <a:r>
              <a:rPr lang="ca-ES" altLang="ca-ES" sz="3600" b="1" dirty="0">
                <a:solidFill>
                  <a:srgbClr val="C00000"/>
                </a:solidFill>
                <a:latin typeface="CMU Serif"/>
                <a:ea typeface="MS PGothic"/>
              </a:rPr>
              <a:t>MOLTES GRÀCIES </a:t>
            </a:r>
            <a:endParaRPr lang="ca-ES" altLang="ca-ES" sz="3600" b="1">
              <a:solidFill>
                <a:srgbClr val="C00000"/>
              </a:solidFill>
              <a:latin typeface="CMU Serif" panose="02000603000000000000" pitchFamily="2" charset="0"/>
            </a:endParaRPr>
          </a:p>
          <a:p>
            <a:pPr algn="ctr" eaLnBrk="1" hangingPunct="1">
              <a:buFontTx/>
              <a:buNone/>
            </a:pPr>
            <a:r>
              <a:rPr lang="ca-ES" altLang="ca-ES" sz="3600" b="1" dirty="0">
                <a:solidFill>
                  <a:srgbClr val="C00000"/>
                </a:solidFill>
                <a:latin typeface="CMU Serif"/>
                <a:ea typeface="MS PGothic"/>
              </a:rPr>
              <a:t>PER LA VOSTRA ATENCIÓ!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a-ES" altLang="ca-ES" sz="3600">
              <a:solidFill>
                <a:srgbClr val="C00000"/>
              </a:solidFill>
              <a:latin typeface="CMU Serif" panose="02000603000000000000" pitchFamily="2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8032A2-3D89-FA7F-3154-3706C9BCC91D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91A8A46-2A5A-0D4F-DB4B-B0BDFC544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91513" cy="1143001"/>
          </a:xfrm>
        </p:spPr>
        <p:txBody>
          <a:bodyPr/>
          <a:lstStyle/>
          <a:p>
            <a:pPr eaLnBrk="1" hangingPunct="1"/>
            <a:r>
              <a:rPr lang="ca-ES" altLang="ca-ES" b="1">
                <a:solidFill>
                  <a:srgbClr val="000000"/>
                </a:solidFill>
                <a:latin typeface="CMU Serif" pitchFamily="2" charset="0"/>
              </a:rPr>
              <a:t>Objectius del grau de Física</a:t>
            </a:r>
            <a:endParaRPr lang="ca-ES" altLang="ca-ES">
              <a:solidFill>
                <a:srgbClr val="000000"/>
              </a:solidFill>
              <a:latin typeface="CMU Serif" pitchFamily="2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01E64A-CA19-B0C7-E7FB-E13E4611B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53425" cy="403165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a-ES" altLang="ca-ES" sz="2400" dirty="0">
                <a:latin typeface="CMU Serif" pitchFamily="2" charset="0"/>
              </a:rPr>
              <a:t>Adquirir els </a:t>
            </a: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coneixements fonamentals </a:t>
            </a:r>
            <a:r>
              <a:rPr lang="ca-ES" altLang="ca-ES" sz="2400" dirty="0">
                <a:latin typeface="CMU Serif" pitchFamily="2" charset="0"/>
              </a:rPr>
              <a:t>sobre els </a:t>
            </a: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fenòmens físics</a:t>
            </a:r>
            <a:r>
              <a:rPr lang="ca-ES" altLang="ca-ES" sz="2400" dirty="0">
                <a:latin typeface="CMU Serif" pitchFamily="2" charset="0"/>
              </a:rPr>
              <a:t> i les </a:t>
            </a: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teories i lleis</a:t>
            </a:r>
            <a:r>
              <a:rPr lang="ca-ES" altLang="ca-ES" sz="2400" dirty="0">
                <a:latin typeface="CMU Serif" pitchFamily="2" charset="0"/>
              </a:rPr>
              <a:t> que els regeixen o els </a:t>
            </a: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models</a:t>
            </a:r>
            <a:r>
              <a:rPr lang="ca-ES" altLang="ca-ES" sz="2400" dirty="0">
                <a:latin typeface="CMU Serif" pitchFamily="2" charset="0"/>
              </a:rPr>
              <a:t> que els expliquen.</a:t>
            </a:r>
          </a:p>
          <a:p>
            <a:pPr algn="just" eaLnBrk="1" hangingPunct="1">
              <a:lnSpc>
                <a:spcPct val="80000"/>
              </a:lnSpc>
            </a:pPr>
            <a:r>
              <a:rPr lang="ca-ES" altLang="ca-ES" sz="2400" dirty="0">
                <a:latin typeface="CMU Serif" pitchFamily="2" charset="0"/>
              </a:rPr>
              <a:t>Saber formular les </a:t>
            </a: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relacions</a:t>
            </a:r>
            <a:r>
              <a:rPr lang="ca-ES" altLang="ca-ES" sz="2400" dirty="0">
                <a:latin typeface="CMU Serif" pitchFamily="2" charset="0"/>
              </a:rPr>
              <a:t> funcionals i quantitatives de la física en </a:t>
            </a: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llenguatge matemàtic</a:t>
            </a:r>
            <a:r>
              <a:rPr lang="ca-ES" altLang="ca-ES" sz="2400" dirty="0">
                <a:latin typeface="CMU Serif" pitchFamily="2" charset="0"/>
              </a:rPr>
              <a:t>, i utilitzar-les en la resolució de </a:t>
            </a: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problemes</a:t>
            </a:r>
            <a:r>
              <a:rPr lang="ca-ES" altLang="ca-ES" sz="2400" dirty="0">
                <a:latin typeface="CMU Serif" pitchFamily="2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ca-ES" altLang="ca-ES" sz="2400" dirty="0">
                <a:latin typeface="CMU Serif" pitchFamily="2" charset="0"/>
              </a:rPr>
              <a:t>Utilitzar el </a:t>
            </a: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mètode experimental </a:t>
            </a:r>
            <a:r>
              <a:rPr lang="ca-ES" altLang="ca-ES" sz="2400" dirty="0">
                <a:latin typeface="CMU Serif" pitchFamily="2" charset="0"/>
              </a:rPr>
              <a:t>com a mitjà per desenvolupar el coneixement científic i validar teories i models físics.</a:t>
            </a:r>
          </a:p>
          <a:p>
            <a:pPr algn="just" eaLnBrk="1" hangingPunct="1">
              <a:lnSpc>
                <a:spcPct val="80000"/>
              </a:lnSpc>
            </a:pPr>
            <a:r>
              <a:rPr lang="ca-ES" altLang="ca-ES" sz="2400" dirty="0">
                <a:latin typeface="CMU Serif" pitchFamily="2" charset="0"/>
              </a:rPr>
              <a:t>Obtenir coneixements de Física necessaris per accedir a </a:t>
            </a: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estudis de postgrau</a:t>
            </a:r>
            <a:r>
              <a:rPr lang="ca-ES" altLang="ca-ES" sz="2400" dirty="0">
                <a:solidFill>
                  <a:srgbClr val="C00000"/>
                </a:solidFill>
                <a:latin typeface="CMU Serif" pitchFamily="2" charset="0"/>
              </a:rPr>
              <a:t> </a:t>
            </a:r>
            <a:r>
              <a:rPr lang="ca-ES" altLang="ca-ES" sz="2400" dirty="0">
                <a:latin typeface="CMU Serif" pitchFamily="2" charset="0"/>
              </a:rPr>
              <a:t>i al </a:t>
            </a:r>
            <a:r>
              <a:rPr lang="ca-ES" altLang="ca-ES" sz="2400" dirty="0">
                <a:solidFill>
                  <a:srgbClr val="0070C0"/>
                </a:solidFill>
                <a:latin typeface="CMU Serif" pitchFamily="2" charset="0"/>
              </a:rPr>
              <a:t>món laboral</a:t>
            </a:r>
            <a:r>
              <a:rPr lang="ca-ES" altLang="ca-ES" sz="2400" dirty="0">
                <a:latin typeface="CMU Serif" pitchFamily="2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ca-ES" altLang="ca-ES" sz="2400" dirty="0">
                <a:latin typeface="CMU Serif" pitchFamily="2" charset="0"/>
              </a:rPr>
              <a:t>Saber transmetre adequadament aquests coneixements</a:t>
            </a:r>
          </a:p>
          <a:p>
            <a:pPr algn="just" eaLnBrk="1" hangingPunct="1">
              <a:lnSpc>
                <a:spcPct val="80000"/>
              </a:lnSpc>
            </a:pPr>
            <a:endParaRPr lang="ca-ES" altLang="ca-ES" sz="2400" dirty="0">
              <a:latin typeface="CMU Serif" pitchFamily="2" charset="0"/>
            </a:endParaRPr>
          </a:p>
        </p:txBody>
      </p:sp>
      <p:sp>
        <p:nvSpPr>
          <p:cNvPr id="2" name="Marcador de pie de página 2">
            <a:extLst>
              <a:ext uri="{FF2B5EF4-FFF2-40B4-BE49-F238E27FC236}">
                <a16:creationId xmlns:a16="http://schemas.microsoft.com/office/drawing/2014/main" id="{EEBD86AC-0514-B1AB-5783-85C4FB20C34A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031E1BF-E3E6-FA52-1829-E654E97445AA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5AE64E9E-C099-A7BB-603B-665473C79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5380"/>
            <a:ext cx="8900642" cy="52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4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03C44BC-D497-1825-4E76-84713D298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738" y="274638"/>
            <a:ext cx="8507412" cy="1143000"/>
          </a:xfrm>
        </p:spPr>
        <p:txBody>
          <a:bodyPr/>
          <a:lstStyle/>
          <a:p>
            <a:pPr eaLnBrk="1" hangingPunct="1"/>
            <a:r>
              <a:rPr lang="ca-ES" altLang="ca-ES" b="1">
                <a:solidFill>
                  <a:srgbClr val="000000"/>
                </a:solidFill>
                <a:latin typeface="CMU Serif" pitchFamily="2" charset="0"/>
              </a:rPr>
              <a:t>Perfil de l’estudiant de Física</a:t>
            </a:r>
            <a:endParaRPr lang="ca-ES" altLang="ca-ES">
              <a:solidFill>
                <a:srgbClr val="000000"/>
              </a:solidFill>
              <a:latin typeface="CMU Serif" pitchFamily="2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A25AFBC-6292-40CA-1C81-CBE090376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495425"/>
            <a:ext cx="7920037" cy="39497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a-ES" altLang="ca-ES" sz="2400">
                <a:latin typeface="CMU Serif" pitchFamily="2" charset="0"/>
              </a:rPr>
              <a:t>Interès per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descobrir i entendre o explicar</a:t>
            </a:r>
            <a:r>
              <a:rPr lang="ca-ES" altLang="ca-ES" sz="2400">
                <a:latin typeface="CMU Serif" pitchFamily="2" charset="0"/>
              </a:rPr>
              <a:t> els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fenòmens físics </a:t>
            </a:r>
            <a:r>
              <a:rPr lang="ca-ES" altLang="ca-ES" sz="2400">
                <a:latin typeface="CMU Serif" pitchFamily="2" charset="0"/>
              </a:rPr>
              <a:t>que passen al nostre voltant: astronomia, meteorologia, materials, fotònica, nanociència, electrònica, altes energies, etc.</a:t>
            </a:r>
          </a:p>
          <a:p>
            <a:pPr algn="just" eaLnBrk="1" hangingPunct="1">
              <a:lnSpc>
                <a:spcPct val="90000"/>
              </a:lnSpc>
            </a:pPr>
            <a:endParaRPr lang="ca-ES" altLang="ca-ES" sz="2400">
              <a:latin typeface="CMU Serif" pitchFamily="2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a-ES" altLang="ca-ES" sz="2400">
                <a:latin typeface="CMU Serif" pitchFamily="2" charset="0"/>
              </a:rPr>
              <a:t>Interès general per les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ciències i noves tecnologies</a:t>
            </a:r>
            <a:r>
              <a:rPr lang="ca-ES" altLang="ca-ES" sz="2400">
                <a:latin typeface="CMU Serif" pitchFamily="2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ca-ES" altLang="ca-ES" sz="2400">
              <a:latin typeface="CMU Serif" pitchFamily="2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a-ES" altLang="ca-ES" sz="2400">
                <a:latin typeface="CMU Serif" pitchFamily="2" charset="0"/>
              </a:rPr>
              <a:t>Capacitat de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raonament lògic</a:t>
            </a:r>
            <a:r>
              <a:rPr lang="ca-ES" altLang="ca-ES" sz="2400">
                <a:latin typeface="CMU Serif" pitchFamily="2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ca-ES" altLang="ca-ES" sz="2400">
              <a:latin typeface="CMU Serif" pitchFamily="2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a-ES" altLang="ca-ES" sz="2400">
                <a:latin typeface="CMU Serif" pitchFamily="2" charset="0"/>
              </a:rPr>
              <a:t>Facilitat per a les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Matemàtiques</a:t>
            </a:r>
            <a:r>
              <a:rPr lang="ca-ES" altLang="ca-ES" sz="2400">
                <a:latin typeface="CMU Serif" pitchFamily="2" charset="0"/>
              </a:rPr>
              <a:t> i la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Física</a:t>
            </a:r>
            <a:r>
              <a:rPr lang="ca-ES" altLang="ca-ES" sz="2400">
                <a:latin typeface="CMU Serif" pitchFamily="2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s-ES" altLang="ca-ES" sz="2400" dirty="0">
              <a:latin typeface="CMU Serif" pitchFamily="2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2063F1-FC0B-C1DF-458E-72D54BC1CB76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63F62B6-25F4-6094-D28E-36BDE6B5D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altLang="ca-ES" b="1">
                <a:solidFill>
                  <a:srgbClr val="000000"/>
                </a:solidFill>
                <a:latin typeface="CMU Serif" pitchFamily="2" charset="0"/>
              </a:rPr>
              <a:t>El perfil adequat d’ingrés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DE79ED9-BCF9-21D3-4B0B-F6A053563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848600" cy="3671887"/>
          </a:xfrm>
        </p:spPr>
        <p:txBody>
          <a:bodyPr/>
          <a:lstStyle/>
          <a:p>
            <a:pPr algn="just" eaLnBrk="1" hangingPunct="1"/>
            <a:r>
              <a:rPr lang="ca-ES" altLang="ca-ES" sz="2400">
                <a:latin typeface="CMU Serif" pitchFamily="2" charset="0"/>
              </a:rPr>
              <a:t>Estudiants de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batxillerat</a:t>
            </a:r>
            <a:r>
              <a:rPr lang="ca-ES" altLang="ca-ES" sz="2400">
                <a:latin typeface="CMU Serif" pitchFamily="2" charset="0"/>
              </a:rPr>
              <a:t> de la modalitat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Ciències i Tecnologia</a:t>
            </a:r>
            <a:r>
              <a:rPr lang="ca-ES" altLang="ca-ES" sz="2400">
                <a:latin typeface="CMU Serif" pitchFamily="2" charset="0"/>
              </a:rPr>
              <a:t> que com a mínim hagin cursat les matèries de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Física i Matemàtiques</a:t>
            </a:r>
            <a:r>
              <a:rPr lang="ca-ES" altLang="ca-ES" sz="2400">
                <a:latin typeface="CMU Serif" pitchFamily="2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ca-ES" altLang="ca-ES" sz="2400">
              <a:latin typeface="CMU Serif" pitchFamily="2" charset="0"/>
            </a:endParaRPr>
          </a:p>
          <a:p>
            <a:pPr algn="just" eaLnBrk="1" hangingPunct="1"/>
            <a:r>
              <a:rPr lang="ca-ES" altLang="ca-ES" sz="2400">
                <a:latin typeface="CMU Serif" pitchFamily="2" charset="0"/>
              </a:rPr>
              <a:t>Estudiants d’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altres procedències</a:t>
            </a:r>
            <a:r>
              <a:rPr lang="ca-ES" altLang="ca-ES" sz="2400">
                <a:latin typeface="CMU Serif" pitchFamily="2" charset="0"/>
              </a:rPr>
              <a:t> amb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coneixements equivalents</a:t>
            </a:r>
            <a:r>
              <a:rPr lang="ca-ES" altLang="ca-ES" sz="2400">
                <a:latin typeface="CMU Serif" pitchFamily="2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ca-ES" altLang="ca-ES" sz="2400">
              <a:latin typeface="CMU Serif" pitchFamily="2" charset="0"/>
            </a:endParaRPr>
          </a:p>
          <a:p>
            <a:pPr algn="just" eaLnBrk="1" hangingPunct="1"/>
            <a:r>
              <a:rPr lang="ca-ES" altLang="ca-ES" sz="2400">
                <a:latin typeface="CMU Serif" pitchFamily="2" charset="0"/>
              </a:rPr>
              <a:t>És recomanable haver cursat matèries d’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Electrotècnia</a:t>
            </a:r>
            <a:r>
              <a:rPr lang="ca-ES" altLang="ca-ES" sz="2400">
                <a:latin typeface="CMU Serif" pitchFamily="2" charset="0"/>
              </a:rPr>
              <a:t>,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Química</a:t>
            </a:r>
            <a:r>
              <a:rPr lang="ca-ES" altLang="ca-ES" sz="2400">
                <a:latin typeface="CMU Serif" pitchFamily="2" charset="0"/>
              </a:rPr>
              <a:t>,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Biologia </a:t>
            </a:r>
            <a:r>
              <a:rPr lang="ca-ES" altLang="ca-ES" sz="2400">
                <a:latin typeface="CMU Serif" pitchFamily="2" charset="0"/>
              </a:rPr>
              <a:t>i </a:t>
            </a:r>
            <a:r>
              <a:rPr lang="ca-ES" altLang="ca-ES" sz="2400">
                <a:solidFill>
                  <a:srgbClr val="0070C0"/>
                </a:solidFill>
                <a:latin typeface="CMU Serif" pitchFamily="2" charset="0"/>
              </a:rPr>
              <a:t>Ciències de la Terra i del Medi Ambient</a:t>
            </a:r>
            <a:r>
              <a:rPr lang="ca-ES" altLang="ca-ES" sz="2400">
                <a:latin typeface="CMU Serif" pitchFamily="2" charset="0"/>
              </a:rPr>
              <a:t>.</a:t>
            </a:r>
          </a:p>
          <a:p>
            <a:pPr algn="just" eaLnBrk="1" hangingPunct="1"/>
            <a:endParaRPr lang="ca-ES" altLang="ca-ES" sz="2400">
              <a:latin typeface="CMU Serif" pitchFamily="2" charset="0"/>
            </a:endParaRPr>
          </a:p>
        </p:txBody>
      </p:sp>
      <p:sp>
        <p:nvSpPr>
          <p:cNvPr id="2" name="Marcador de pie de página 2">
            <a:extLst>
              <a:ext uri="{FF2B5EF4-FFF2-40B4-BE49-F238E27FC236}">
                <a16:creationId xmlns:a16="http://schemas.microsoft.com/office/drawing/2014/main" id="{1DAC77F6-89C8-035E-2A99-1D48F4FE5D8D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2E322FA-60D4-624C-F22E-B58292EA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263" y="5409436"/>
            <a:ext cx="3168154" cy="54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ca-ES" altLang="ca-ES" sz="2000" b="1" kern="0" dirty="0">
                <a:solidFill>
                  <a:srgbClr val="000000"/>
                </a:solidFill>
                <a:latin typeface="CMU Serif" pitchFamily="2" charset="0"/>
                <a:hlinkClick r:id="rId2"/>
              </a:rPr>
              <a:t>Dades històriques</a:t>
            </a:r>
            <a:endParaRPr lang="ca-ES" altLang="ca-ES" sz="2000" b="1" kern="0" dirty="0">
              <a:solidFill>
                <a:srgbClr val="000000"/>
              </a:solidFill>
              <a:latin typeface="CMU Serif" pitchFamily="2" charset="0"/>
            </a:endParaRPr>
          </a:p>
        </p:txBody>
      </p:sp>
      <p:pic>
        <p:nvPicPr>
          <p:cNvPr id="25605" name="Picture 4" descr="G:\Tothom\Varis\Plantilles\logoOAU.jpg">
            <a:extLst>
              <a:ext uri="{FF2B5EF4-FFF2-40B4-BE49-F238E27FC236}">
                <a16:creationId xmlns:a16="http://schemas.microsoft.com/office/drawing/2014/main" id="{35333384-248E-7507-9F27-77D894E8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8" y="392231"/>
            <a:ext cx="3449782" cy="59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2">
            <a:extLst>
              <a:ext uri="{FF2B5EF4-FFF2-40B4-BE49-F238E27FC236}">
                <a16:creationId xmlns:a16="http://schemas.microsoft.com/office/drawing/2014/main" id="{61D9DA58-569E-A689-265F-D04ADDFC48B6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C63465D6-ACD8-E722-BB15-7DAC95F86FBB}"/>
              </a:ext>
            </a:extLst>
          </p:cNvPr>
          <p:cNvSpPr txBox="1"/>
          <p:nvPr/>
        </p:nvSpPr>
        <p:spPr>
          <a:xfrm>
            <a:off x="417342" y="5039583"/>
            <a:ext cx="7952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dirty="0">
                <a:hlinkClick r:id="rId4"/>
              </a:rPr>
              <a:t>https://universitats.gencat.cat/web/.content/01_acces_i_admissio/preinscripcions/documentacio/Notes_i_places/Preins-2023-Juny.pdf</a:t>
            </a:r>
            <a:endParaRPr lang="ca-ES" sz="1200" dirty="0"/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7026AD4F-6C0A-8AF6-1B8E-825F98D71E3A}"/>
              </a:ext>
            </a:extLst>
          </p:cNvPr>
          <p:cNvSpPr txBox="1"/>
          <p:nvPr/>
        </p:nvSpPr>
        <p:spPr>
          <a:xfrm>
            <a:off x="363824" y="2974445"/>
            <a:ext cx="82402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200" dirty="0">
                <a:hlinkClick r:id="rId5"/>
              </a:rPr>
              <a:t>https://universitats.gencat.cat/web/.content/01_acces_i_admissio/preinscripcions/sobre-preinscripcio/notes-de-tall/any-2024/Notes-tall-1a-assignacio_juny_2024.pdf</a:t>
            </a:r>
            <a:endParaRPr lang="ca-ES" sz="1200" dirty="0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008168FF-B0D0-413C-9B45-A2F34AAC8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63" y="3511755"/>
            <a:ext cx="8532440" cy="1061639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C7ED0AB9-0B6A-41EE-9F4C-CA8A8169D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491" y="4532774"/>
            <a:ext cx="8557472" cy="253087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CFDF0EEE-16DD-4616-BA86-FD82E4DA79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20" y="4785861"/>
            <a:ext cx="8557472" cy="260996"/>
          </a:xfrm>
          <a:prstGeom prst="rect">
            <a:avLst/>
          </a:prstGeom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FB71967C-0280-417D-BF9D-C687D3151E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204" y="1186215"/>
            <a:ext cx="8535591" cy="1181265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CE02DDAF-66C1-4DB8-9FF2-3C06730B5A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548" y="2350320"/>
            <a:ext cx="8821381" cy="294997"/>
          </a:xfrm>
          <a:prstGeom prst="rect">
            <a:avLst/>
          </a:prstGeom>
        </p:spPr>
      </p:pic>
      <p:pic>
        <p:nvPicPr>
          <p:cNvPr id="16" name="Imatge 15">
            <a:extLst>
              <a:ext uri="{FF2B5EF4-FFF2-40B4-BE49-F238E27FC236}">
                <a16:creationId xmlns:a16="http://schemas.microsoft.com/office/drawing/2014/main" id="{C3222008-9827-445C-9414-EDCFF423C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795" y="2661151"/>
            <a:ext cx="8821381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0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AutoShape 3">
            <a:extLst>
              <a:ext uri="{FF2B5EF4-FFF2-40B4-BE49-F238E27FC236}">
                <a16:creationId xmlns:a16="http://schemas.microsoft.com/office/drawing/2014/main" id="{CDD5CEE6-389A-76C8-EC94-62C698882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5876925"/>
            <a:ext cx="9144000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5CC244-4609-CE2F-5610-71F65F148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00213"/>
            <a:ext cx="67691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5400" b="1">
                <a:solidFill>
                  <a:srgbClr val="002060"/>
                </a:solidFill>
                <a:latin typeface="CMU Serif" pitchFamily="2" charset="0"/>
              </a:rPr>
              <a:t>El pla d</a:t>
            </a:r>
            <a:r>
              <a:rPr lang="ca-ES" altLang="es-ES" sz="5400" b="1">
                <a:solidFill>
                  <a:srgbClr val="002060"/>
                </a:solidFill>
                <a:latin typeface="CMU Serif" pitchFamily="2" charset="0"/>
              </a:rPr>
              <a:t>’</a:t>
            </a:r>
            <a:r>
              <a:rPr lang="ca-ES" altLang="ca-ES" sz="5400" b="1">
                <a:solidFill>
                  <a:srgbClr val="002060"/>
                </a:solidFill>
                <a:latin typeface="CMU Serif" pitchFamily="2" charset="0"/>
              </a:rPr>
              <a:t>estudis del grau de Física UB</a:t>
            </a:r>
            <a:br>
              <a:rPr lang="ca-ES" altLang="ca-ES" sz="4400">
                <a:solidFill>
                  <a:srgbClr val="000000"/>
                </a:solidFill>
                <a:latin typeface="CMU Serif" pitchFamily="2" charset="0"/>
              </a:rPr>
            </a:br>
            <a:endParaRPr lang="ca-ES" altLang="ca-ES" sz="2800">
              <a:solidFill>
                <a:srgbClr val="000000"/>
              </a:solidFill>
              <a:latin typeface="CMU Serif" pitchFamily="2" charset="0"/>
            </a:endParaRPr>
          </a:p>
        </p:txBody>
      </p:sp>
      <p:sp>
        <p:nvSpPr>
          <p:cNvPr id="2" name="Marcador de pie de página 2">
            <a:extLst>
              <a:ext uri="{FF2B5EF4-FFF2-40B4-BE49-F238E27FC236}">
                <a16:creationId xmlns:a16="http://schemas.microsoft.com/office/drawing/2014/main" id="{8B7FC70A-79CB-CEFD-C605-15C72050714C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id="{DEE60EAC-3B8D-F56B-E36D-DEEECF104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633413"/>
          </a:xfrm>
          <a:noFill/>
        </p:spPr>
        <p:txBody>
          <a:bodyPr/>
          <a:lstStyle/>
          <a:p>
            <a:r>
              <a:rPr lang="ca-ES" altLang="ca-ES" b="1" dirty="0">
                <a:solidFill>
                  <a:srgbClr val="000000"/>
                </a:solidFill>
                <a:latin typeface="CMU Serif" panose="02000603000000000000" pitchFamily="2" charset="0"/>
                <a:hlinkClick r:id="rId2"/>
              </a:rPr>
              <a:t>El pla d’estudis</a:t>
            </a:r>
            <a:endParaRPr lang="es-ES" altLang="ca-ES" b="1" dirty="0">
              <a:solidFill>
                <a:srgbClr val="000000"/>
              </a:solidFill>
              <a:latin typeface="CMU Serif" panose="02000603000000000000" pitchFamily="2" charset="0"/>
            </a:endParaRPr>
          </a:p>
        </p:txBody>
      </p:sp>
      <p:pic>
        <p:nvPicPr>
          <p:cNvPr id="38916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1489DBE-8ED4-454F-F29C-2E168BEF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3" y="661987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C8304B6-7392-4FFB-AC61-32754D7A7012}"/>
              </a:ext>
            </a:extLst>
          </p:cNvPr>
          <p:cNvSpPr/>
          <p:nvPr/>
        </p:nvSpPr>
        <p:spPr>
          <a:xfrm>
            <a:off x="6784975" y="3879850"/>
            <a:ext cx="792163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38918" name="Rectángulo 2">
            <a:extLst>
              <a:ext uri="{FF2B5EF4-FFF2-40B4-BE49-F238E27FC236}">
                <a16:creationId xmlns:a16="http://schemas.microsoft.com/office/drawing/2014/main" id="{48765832-872E-2F5D-3F4B-7AA68C3CB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1052513"/>
            <a:ext cx="26733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ca-ES" sz="1800" dirty="0">
                <a:solidFill>
                  <a:schemeClr val="accent2"/>
                </a:solidFill>
              </a:rPr>
              <a:t>http://www.ub.edu/</a:t>
            </a:r>
            <a:r>
              <a:rPr lang="ca-ES" altLang="ca-ES" sz="1800" dirty="0">
                <a:solidFill>
                  <a:schemeClr val="accent2"/>
                </a:solidFill>
                <a:hlinkClick r:id="rId2"/>
              </a:rPr>
              <a:t>fisica</a:t>
            </a:r>
            <a:r>
              <a:rPr lang="ca-ES" altLang="ca-ES" sz="1800" dirty="0">
                <a:solidFill>
                  <a:schemeClr val="accent2"/>
                </a:solidFill>
              </a:rPr>
              <a:t>/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AAC55E8-4516-4E5E-B81D-0CF6FF5FCBF9}"/>
              </a:ext>
            </a:extLst>
          </p:cNvPr>
          <p:cNvSpPr/>
          <p:nvPr/>
        </p:nvSpPr>
        <p:spPr>
          <a:xfrm rot="20549578">
            <a:off x="5894388" y="3841750"/>
            <a:ext cx="863600" cy="649288"/>
          </a:xfrm>
          <a:prstGeom prst="rightArrow">
            <a:avLst/>
          </a:prstGeom>
          <a:solidFill>
            <a:srgbClr val="FFFF00"/>
          </a:solidFill>
          <a:ln>
            <a:solidFill>
              <a:srgbClr val="F04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Marcador de pie de página 2">
            <a:extLst>
              <a:ext uri="{FF2B5EF4-FFF2-40B4-BE49-F238E27FC236}">
                <a16:creationId xmlns:a16="http://schemas.microsoft.com/office/drawing/2014/main" id="{BA0ADBCC-FB38-4A27-7D00-4BE372E24D87}"/>
              </a:ext>
            </a:extLst>
          </p:cNvPr>
          <p:cNvSpPr txBox="1">
            <a:spLocks/>
          </p:cNvSpPr>
          <p:nvPr/>
        </p:nvSpPr>
        <p:spPr bwMode="auto">
          <a:xfrm>
            <a:off x="539750" y="6092825"/>
            <a:ext cx="2880122" cy="576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pt-BR" altLang="ca-ES" dirty="0" err="1"/>
              <a:t>Benvinguda</a:t>
            </a:r>
            <a:r>
              <a:rPr lang="pt-BR" altLang="ca-ES" dirty="0"/>
              <a:t> Grau de Física 12 de </a:t>
            </a:r>
            <a:r>
              <a:rPr lang="pt-BR" altLang="ca-ES" dirty="0" err="1"/>
              <a:t>juliol</a:t>
            </a:r>
            <a:r>
              <a:rPr lang="pt-BR" altLang="ca-ES" dirty="0"/>
              <a:t> de 2024</a:t>
            </a:r>
            <a:endParaRPr lang="es-ES" alt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apos">
  <a:themeElements>
    <a:clrScheme name="Diapo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p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ap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po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po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5159705F03694AAD9415957B01211B" ma:contentTypeVersion="18" ma:contentTypeDescription="Crear nuevo documento." ma:contentTypeScope="" ma:versionID="99f302d5996e5a1af891342ef92b76e2">
  <xsd:schema xmlns:xsd="http://www.w3.org/2001/XMLSchema" xmlns:xs="http://www.w3.org/2001/XMLSchema" xmlns:p="http://schemas.microsoft.com/office/2006/metadata/properties" xmlns:ns3="d8b74a4c-5f54-466d-96db-acc3af40a2cc" xmlns:ns4="39e1f6b6-4b50-461a-864d-bac2b8334a72" targetNamespace="http://schemas.microsoft.com/office/2006/metadata/properties" ma:root="true" ma:fieldsID="5921d5d94a373bb488d65154b3180e55" ns3:_="" ns4:_="">
    <xsd:import namespace="d8b74a4c-5f54-466d-96db-acc3af40a2cc"/>
    <xsd:import namespace="39e1f6b6-4b50-461a-864d-bac2b8334a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74a4c-5f54-466d-96db-acc3af40a2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1f6b6-4b50-461a-864d-bac2b8334a7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b74a4c-5f54-466d-96db-acc3af40a2cc" xsi:nil="true"/>
  </documentManagement>
</p:properties>
</file>

<file path=customXml/itemProps1.xml><?xml version="1.0" encoding="utf-8"?>
<ds:datastoreItem xmlns:ds="http://schemas.openxmlformats.org/officeDocument/2006/customXml" ds:itemID="{6FC57ED4-6A49-4D9F-96D2-5294C37C93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C29279-75EF-4886-A884-E2B74852F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74a4c-5f54-466d-96db-acc3af40a2cc"/>
    <ds:schemaRef ds:uri="39e1f6b6-4b50-461a-864d-bac2b8334a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459CA7-AFC2-4019-8A43-FA2614CBDA07}">
  <ds:schemaRefs>
    <ds:schemaRef ds:uri="http://www.w3.org/XML/1998/namespace"/>
    <ds:schemaRef ds:uri="39e1f6b6-4b50-461a-864d-bac2b8334a7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8b74a4c-5f54-466d-96db-acc3af40a2c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3848</TotalTime>
  <Words>1150</Words>
  <Application>Microsoft Office PowerPoint</Application>
  <PresentationFormat>Presentació en pantalla (4:3)</PresentationFormat>
  <Paragraphs>298</Paragraphs>
  <Slides>20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20</vt:i4>
      </vt:variant>
    </vt:vector>
  </HeadingPairs>
  <TitlesOfParts>
    <vt:vector size="26" baseType="lpstr">
      <vt:lpstr>MS PGothic</vt:lpstr>
      <vt:lpstr>Arial</vt:lpstr>
      <vt:lpstr>Calibri</vt:lpstr>
      <vt:lpstr>CMU Serif</vt:lpstr>
      <vt:lpstr>Diapos</vt:lpstr>
      <vt:lpstr>Diseño personalizado</vt:lpstr>
      <vt:lpstr>GRAU DE FÍSICA</vt:lpstr>
      <vt:lpstr>Física</vt:lpstr>
      <vt:lpstr>Objectius del grau de Física</vt:lpstr>
      <vt:lpstr>Presentació del PowerPoint</vt:lpstr>
      <vt:lpstr>Perfil de l’estudiant de Física</vt:lpstr>
      <vt:lpstr>El perfil adequat d’ingrés</vt:lpstr>
      <vt:lpstr>Presentació del PowerPoint</vt:lpstr>
      <vt:lpstr>Presentació del PowerPoint</vt:lpstr>
      <vt:lpstr>El pla d’estudis</vt:lpstr>
      <vt:lpstr>El pla d’estudis</vt:lpstr>
      <vt:lpstr>El pla d’estudis</vt:lpstr>
      <vt:lpstr>El pla d’estudis</vt:lpstr>
      <vt:lpstr>Presentació del PowerPoint</vt:lpstr>
      <vt:lpstr>El pla d’estudis</vt:lpstr>
      <vt:lpstr>El pla d’estudis</vt:lpstr>
      <vt:lpstr>El pla d’estudis</vt:lpstr>
      <vt:lpstr>El pla d’estudis</vt:lpstr>
      <vt:lpstr>El pla d’estudis</vt:lpstr>
      <vt:lpstr>Presentació del PowerPoint</vt:lpstr>
      <vt:lpstr>GRAU DE FÍSICA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BENVINGUTS A LA  FACULTAT DE FÍSICA</dc:title>
  <dc:creator>Esther</dc:creator>
  <cp:lastModifiedBy>Cesar Ferrater Martorell</cp:lastModifiedBy>
  <cp:revision>238</cp:revision>
  <cp:lastPrinted>2024-07-12T06:39:24Z</cp:lastPrinted>
  <dcterms:created xsi:type="dcterms:W3CDTF">2009-03-27T14:44:57Z</dcterms:created>
  <dcterms:modified xsi:type="dcterms:W3CDTF">2024-07-12T09:50:48Z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0x0101006C5159705F03694AAD9415957B01211B</vt:lpwstr>
  </property>
</Properties>
</file>